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88" r:id="rId3"/>
    <p:sldId id="420" r:id="rId4"/>
    <p:sldId id="421" r:id="rId5"/>
    <p:sldId id="437" r:id="rId6"/>
    <p:sldId id="426" r:id="rId7"/>
    <p:sldId id="427" r:id="rId8"/>
    <p:sldId id="428" r:id="rId9"/>
    <p:sldId id="43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18" r:id="rId19"/>
  </p:sldIdLst>
  <p:sldSz cx="12192000" cy="6858000"/>
  <p:notesSz cx="6797675" cy="9926638"/>
  <p:custDataLst>
    <p:tags r:id="rId20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72" autoAdjust="0"/>
  </p:normalViewPr>
  <p:slideViewPr>
    <p:cSldViewPr>
      <p:cViewPr varScale="1">
        <p:scale>
          <a:sx n="28" d="100"/>
          <a:sy n="28" d="100"/>
        </p:scale>
        <p:origin x="324" y="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307D-B22F-4359-9B4C-F1BBD680B1A4}" type="datetimeFigureOut">
              <a:rPr lang="nb-NO" smtClean="0"/>
              <a:t>13.01.2023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4B18C-EF57-40EB-83A4-BD0AB59588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891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4B18C-EF57-40EB-83A4-BD0AB59588F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54612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F19-8EF0-4B18-9EA6-C2FDE551D3A9}" type="datetimeFigureOut">
              <a:rPr lang="nb-NO" smtClean="0"/>
              <a:t>13.01.2023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AA78-0E00-4E10-B70B-BDAC60FD94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39616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F19-8EF0-4B18-9EA6-C2FDE551D3A9}" type="datetimeFigureOut">
              <a:rPr lang="nb-NO" smtClean="0"/>
              <a:t>13.01.2023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AA78-0E00-4E10-B70B-BDAC60FD94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550271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F19-8EF0-4B18-9EA6-C2FDE551D3A9}" type="datetimeFigureOut">
              <a:rPr lang="nb-NO" smtClean="0"/>
              <a:t>13.01.2023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AA78-0E00-4E10-B70B-BDAC60FD94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744066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Åpningsside alternativ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Bilde 7" descr="Forside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53834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925471" y="1557992"/>
            <a:ext cx="10233596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/>
              </a:tabLst>
              <a:defRPr sz="3500" b="1" i="0" kern="1200" cap="all" spc="30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/>
              <a:t>KLIKK FOR Å LEGGE TIL EN TITTEl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696282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F19-8EF0-4B18-9EA6-C2FDE551D3A9}" type="datetimeFigureOut">
              <a:rPr lang="nb-NO" smtClean="0"/>
              <a:t>13.01.2023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AA78-0E00-4E10-B70B-BDAC60FD94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790715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F19-8EF0-4B18-9EA6-C2FDE551D3A9}" type="datetimeFigureOut">
              <a:rPr lang="nb-NO" smtClean="0"/>
              <a:t>13.01.2023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AA78-0E00-4E10-B70B-BDAC60FD94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918200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F19-8EF0-4B18-9EA6-C2FDE551D3A9}" type="datetimeFigureOut">
              <a:rPr lang="nb-NO" smtClean="0"/>
              <a:t>13.01.2023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AA78-0E00-4E10-B70B-BDAC60FD94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04662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F19-8EF0-4B18-9EA6-C2FDE551D3A9}" type="datetimeFigureOut">
              <a:rPr lang="nb-NO" smtClean="0"/>
              <a:t>13.01.2023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AA78-0E00-4E10-B70B-BDAC60FD94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431599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F19-8EF0-4B18-9EA6-C2FDE551D3A9}" type="datetimeFigureOut">
              <a:rPr lang="nb-NO" smtClean="0"/>
              <a:t>13.01.2023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AA78-0E00-4E10-B70B-BDAC60FD94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989952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F19-8EF0-4B18-9EA6-C2FDE551D3A9}" type="datetimeFigureOut">
              <a:rPr lang="nb-NO" smtClean="0"/>
              <a:t>13.01.2023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AA78-0E00-4E10-B70B-BDAC60FD94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9576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F19-8EF0-4B18-9EA6-C2FDE551D3A9}" type="datetimeFigureOut">
              <a:rPr lang="nb-NO" smtClean="0"/>
              <a:t>13.01.2023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AA78-0E00-4E10-B70B-BDAC60FD94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055677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F19-8EF0-4B18-9EA6-C2FDE551D3A9}" type="datetimeFigureOut">
              <a:rPr lang="nb-NO" smtClean="0"/>
              <a:t>13.01.2023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AA78-0E00-4E10-B70B-BDAC60FD94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80873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9F19-8EF0-4B18-9EA6-C2FDE551D3A9}" type="datetimeFigureOut">
              <a:rPr lang="nb-NO" smtClean="0"/>
              <a:t>13.01.2023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FAA78-0E00-4E10-B70B-BDAC60FD94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80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Relationship Id="rId3" Type="http://schemas.openxmlformats.org/officeDocument/2006/relationships/image" Target="../media/image21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innsiden.helse-bergen.no/tema/synergi/Sider/default.aspx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rapportportal.helse-vest.no/reports/powerbi/Regionale%20rapporter/U%C3%B8nskte%20hendingar?rs:embed=true&amp;filter=Felles_x0020_DimForetak%2FForetak%20eq%20%27Helse%20Bergen%27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Relationship Id="rId3" Type="http://schemas.openxmlformats.org/officeDocument/2006/relationships/image" Target="../media/image1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2141221" y="2188601"/>
            <a:ext cx="7555180" cy="1600438"/>
          </a:xfrm>
        </p:spPr>
        <p:txBody>
          <a:bodyPr/>
          <a:lstStyle/>
          <a:p>
            <a:r>
              <a:rPr lang="nb-NO"/>
              <a:t>Utarbeide og redigere rapporter i Synergi</a:t>
            </a:r>
            <a:br>
              <a:rPr lang="nb-NO"/>
            </a:br>
            <a:endParaRPr lang="nb-NO" sz="2800"/>
          </a:p>
        </p:txBody>
      </p:sp>
    </p:spTree>
    <p:extLst>
      <p:ext uri="{BB962C8B-B14F-4D97-AF65-F5344CB8AC3E}">
        <p14:creationId xmlns:p14="http://schemas.microsoft.com/office/powerpoint/2010/main" val="74363000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Bilde 2" descr="Skjermut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" y="1246909"/>
            <a:ext cx="8019702" cy="5387281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12272" y="188640"/>
            <a:ext cx="10141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Velg hva som skal visualiseres: </a:t>
            </a:r>
          </a:p>
          <a:p>
            <a:r>
              <a:rPr lang="nb-NO"/>
              <a:t>I feltet «1 Velg hvilke data som skal inkluderes i utvalget» er det vanlig å benytte «Saker» og «Telle» som er forhåndsvalgt.</a:t>
            </a:r>
            <a:endParaRPr lang="nn-NO"/>
          </a:p>
        </p:txBody>
      </p:sp>
      <p:sp>
        <p:nvSpPr>
          <p:cNvPr id="5" name="Ellipse 4"/>
          <p:cNvSpPr/>
          <p:nvPr/>
        </p:nvSpPr>
        <p:spPr>
          <a:xfrm>
            <a:off x="1991544" y="2708920"/>
            <a:ext cx="2592288" cy="766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095792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kstSylinder 1"/>
          <p:cNvSpPr txBox="1"/>
          <p:nvPr/>
        </p:nvSpPr>
        <p:spPr>
          <a:xfrm>
            <a:off x="551384" y="295488"/>
            <a:ext cx="1065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Velg hva som skal visualiseres:</a:t>
            </a:r>
          </a:p>
          <a:p>
            <a:r>
              <a:rPr lang="nb-NO"/>
              <a:t>Feltet «2. Velg felt å gruppere etter (valgfritt)» er det viktigste feltet for hva du ser i rapporten. I denne rapporten ønsker en å se dato for de uønskede hendelsene. Da velges: «Dato for hendelsen» og at sakene skal vises  fordelt på måned. Du kan velge andre felt enn de forhåndsvalgte ved å velge «+ legg til felt å gruppere etter»</a:t>
            </a:r>
            <a:endParaRPr lang="nn-NO"/>
          </a:p>
        </p:txBody>
      </p:sp>
      <p:pic>
        <p:nvPicPr>
          <p:cNvPr id="3" name="Bilde 2" descr="Skjermut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772816"/>
            <a:ext cx="7425998" cy="473268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927648" y="3717032"/>
            <a:ext cx="2664296" cy="25202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5352929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Bilde 1" descr="Skjermut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13" y="1390818"/>
            <a:ext cx="9728700" cy="4667490"/>
          </a:xfrm>
          <a:prstGeom prst="rect">
            <a:avLst/>
          </a:prstGeom>
        </p:spPr>
      </p:pic>
      <p:pic>
        <p:nvPicPr>
          <p:cNvPr id="3" name="Bilde 2" descr="Skjermutkli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5106963"/>
            <a:ext cx="4730993" cy="1555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kstSylinder 3"/>
          <p:cNvSpPr txBox="1"/>
          <p:nvPr/>
        </p:nvSpPr>
        <p:spPr>
          <a:xfrm>
            <a:off x="646545" y="508000"/>
            <a:ext cx="1014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Velg hva som skal visualiseres: </a:t>
            </a:r>
          </a:p>
          <a:p>
            <a:r>
              <a:rPr lang="nb-NO"/>
              <a:t>I tabell kan du også variere hvordan du vil se rapporten.</a:t>
            </a:r>
            <a:endParaRPr lang="nn-NO"/>
          </a:p>
        </p:txBody>
      </p:sp>
      <p:sp>
        <p:nvSpPr>
          <p:cNvPr id="5" name="Ellipse 4"/>
          <p:cNvSpPr/>
          <p:nvPr/>
        </p:nvSpPr>
        <p:spPr>
          <a:xfrm>
            <a:off x="8626764" y="5181600"/>
            <a:ext cx="812800" cy="554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cxnSp>
        <p:nvCxnSpPr>
          <p:cNvPr id="6" name="Rett pilkobling 5"/>
          <p:cNvCxnSpPr/>
          <p:nvPr/>
        </p:nvCxnSpPr>
        <p:spPr>
          <a:xfrm>
            <a:off x="1199456" y="1052736"/>
            <a:ext cx="4680520" cy="19442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58302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kstSylinder 1"/>
          <p:cNvSpPr txBox="1"/>
          <p:nvPr/>
        </p:nvSpPr>
        <p:spPr>
          <a:xfrm>
            <a:off x="655781" y="508000"/>
            <a:ext cx="1014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Du kan velge </a:t>
            </a:r>
            <a:r>
              <a:rPr lang="nb-NO" b="1"/>
              <a:t>hvordan</a:t>
            </a:r>
            <a:r>
              <a:rPr lang="nb-NO"/>
              <a:t> du vil visualisere rapporten. Som utgangspunkt er rapporten i tabell. Hvis du velger «Linjediagram» blir rapporten slik: </a:t>
            </a:r>
            <a:endParaRPr lang="nn-NO"/>
          </a:p>
        </p:txBody>
      </p:sp>
      <p:pic>
        <p:nvPicPr>
          <p:cNvPr id="3" name="Bilde 2" descr="Skjermut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2" y="1154331"/>
            <a:ext cx="8070246" cy="539524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5015345" y="2733964"/>
            <a:ext cx="877455" cy="10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1585082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kstSylinder 1"/>
          <p:cNvSpPr txBox="1"/>
          <p:nvPr/>
        </p:nvSpPr>
        <p:spPr>
          <a:xfrm>
            <a:off x="646545" y="508000"/>
            <a:ext cx="1014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Hvis du vil se flere perspektiv samtidig kan du velge heatmap: (Her er det lagt inn status på sakene i tillegg)</a:t>
            </a:r>
            <a:endParaRPr lang="nn-NO"/>
          </a:p>
        </p:txBody>
      </p:sp>
      <p:pic>
        <p:nvPicPr>
          <p:cNvPr id="4" name="Bilde 3" descr="Skjermut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" y="1007615"/>
            <a:ext cx="8751129" cy="568313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096000" y="2105891"/>
            <a:ext cx="1533236" cy="794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TekstSylinder 2"/>
          <p:cNvSpPr txBox="1"/>
          <p:nvPr/>
        </p:nvSpPr>
        <p:spPr>
          <a:xfrm>
            <a:off x="8676640" y="5760720"/>
            <a:ext cx="271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Husk stigende og synkende</a:t>
            </a:r>
          </a:p>
        </p:txBody>
      </p:sp>
    </p:spTree>
    <p:extLst>
      <p:ext uri="{BB962C8B-B14F-4D97-AF65-F5344CB8AC3E}">
        <p14:creationId xmlns:p14="http://schemas.microsoft.com/office/powerpoint/2010/main" val="327950113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Bilde 2" descr="Skjermut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0" y="1110956"/>
            <a:ext cx="7731666" cy="4537716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64189" y="187625"/>
            <a:ext cx="1014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Når du er fornøyd med rapporten, kan du lagre den. Trykk på de tre prikkene (se rød ring). </a:t>
            </a:r>
          </a:p>
          <a:p>
            <a:r>
              <a:rPr lang="nb-NO"/>
              <a:t>Du kan også ta ut data i excel og skrive ut det du har i rapporten. </a:t>
            </a:r>
            <a:endParaRPr lang="nn-NO"/>
          </a:p>
        </p:txBody>
      </p:sp>
      <p:sp>
        <p:nvSpPr>
          <p:cNvPr id="5" name="Ellipse 4"/>
          <p:cNvSpPr/>
          <p:nvPr/>
        </p:nvSpPr>
        <p:spPr>
          <a:xfrm>
            <a:off x="7901711" y="1514764"/>
            <a:ext cx="494145" cy="406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6" name="Bilde 5" descr="Skjermutkli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44" y="2225964"/>
            <a:ext cx="2938315" cy="2133600"/>
          </a:xfrm>
          <a:prstGeom prst="rect">
            <a:avLst/>
          </a:prstGeom>
        </p:spPr>
      </p:pic>
      <p:cxnSp>
        <p:nvCxnSpPr>
          <p:cNvPr id="8" name="Rett pilkobling 7"/>
          <p:cNvCxnSpPr/>
          <p:nvPr/>
        </p:nvCxnSpPr>
        <p:spPr>
          <a:xfrm>
            <a:off x="8137236" y="1856509"/>
            <a:ext cx="1671782" cy="1117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9679709" y="2780145"/>
            <a:ext cx="1274618" cy="2863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6904806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kstSylinder 1"/>
          <p:cNvSpPr txBox="1"/>
          <p:nvPr/>
        </p:nvSpPr>
        <p:spPr>
          <a:xfrm>
            <a:off x="600363" y="230251"/>
            <a:ext cx="1034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Velger du å lagre rapporten får du dette bildet: </a:t>
            </a:r>
          </a:p>
          <a:p>
            <a:r>
              <a:rPr lang="nb-NO"/>
              <a:t>Skriv inn rapporttittel. Velg/opprett mappe du vil lagre rapporten i, samt om du vil dele rapporten med noen. Lagre rapport. Du må også dele mappen hvis du vil dele rapporten.</a:t>
            </a:r>
            <a:endParaRPr lang="nn-NO"/>
          </a:p>
        </p:txBody>
      </p:sp>
      <p:pic>
        <p:nvPicPr>
          <p:cNvPr id="3" name="Bilde 2" descr="Skjermut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" y="1303631"/>
            <a:ext cx="8321347" cy="526964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895927" y="2909455"/>
            <a:ext cx="2327564" cy="341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5" name="Ellipse 4"/>
          <p:cNvSpPr/>
          <p:nvPr/>
        </p:nvSpPr>
        <p:spPr>
          <a:xfrm>
            <a:off x="3472873" y="2567710"/>
            <a:ext cx="2623126" cy="1142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Ellipse 5"/>
          <p:cNvSpPr/>
          <p:nvPr/>
        </p:nvSpPr>
        <p:spPr>
          <a:xfrm>
            <a:off x="3292763" y="3804528"/>
            <a:ext cx="2327564" cy="341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565277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Lykke til!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75520" y="1600201"/>
            <a:ext cx="9289032" cy="4525963"/>
          </a:xfrm>
        </p:spPr>
        <p:txBody>
          <a:bodyPr/>
          <a:lstStyle/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Står du fast – se informasjon på </a:t>
            </a:r>
            <a:r>
              <a:rPr lang="nb-NO">
                <a:hlinkClick r:id="rId2"/>
              </a:rPr>
              <a:t>hjemmesiden</a:t>
            </a:r>
            <a:endParaRPr lang="nn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2494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og hvorfor?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Rapporter brukes til å</a:t>
            </a:r>
          </a:p>
          <a:p>
            <a:pPr lvl="1"/>
            <a:r>
              <a:rPr lang="nb-NO"/>
              <a:t>holde oversikt </a:t>
            </a:r>
          </a:p>
          <a:p>
            <a:pPr lvl="1"/>
            <a:r>
              <a:rPr lang="nb-NO"/>
              <a:t>hente ut data som kan bidra til læring og forbedring i enheten</a:t>
            </a:r>
          </a:p>
          <a:p>
            <a:r>
              <a:rPr lang="nb-NO"/>
              <a:t>Det er 2 hovedmåter å hente ut data fra Synergi</a:t>
            </a:r>
          </a:p>
          <a:p>
            <a:pPr lvl="1"/>
            <a:r>
              <a:rPr lang="nb-NO"/>
              <a:t>Via Synergi direkte. Du vil da kunne se enkeltsaker som du har tilgang til. Kan bruke ferdige rapporter/ dashboard eller lage egne rapporter.</a:t>
            </a:r>
          </a:p>
          <a:p>
            <a:pPr lvl="1"/>
            <a:r>
              <a:rPr lang="nb-NO"/>
              <a:t>Via </a:t>
            </a:r>
            <a:r>
              <a:rPr lang="nb-NO">
                <a:hlinkClick r:id="rId2"/>
              </a:rPr>
              <a:t>Styringsportalen</a:t>
            </a:r>
            <a:r>
              <a:rPr lang="nb-NO"/>
              <a:t>. Du og alle andre vil kunne se de forhåndsdefinerte rapportene. Du kan ikke se enkeltsaker.</a:t>
            </a:r>
          </a:p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95760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Rapporter i Synergi</a:t>
            </a:r>
            <a:endParaRPr lang="nn-NO"/>
          </a:p>
        </p:txBody>
      </p:sp>
      <p:pic>
        <p:nvPicPr>
          <p:cNvPr id="4" name="Plassholder for innhold 3" descr="Skjermut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700808"/>
            <a:ext cx="7192078" cy="1944216"/>
          </a:xfrm>
        </p:spPr>
      </p:pic>
      <p:cxnSp>
        <p:nvCxnSpPr>
          <p:cNvPr id="10" name="Rett pilkobling 9"/>
          <p:cNvCxnSpPr/>
          <p:nvPr/>
        </p:nvCxnSpPr>
        <p:spPr>
          <a:xfrm flipH="1">
            <a:off x="2927648" y="1988840"/>
            <a:ext cx="1224136" cy="212705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/>
          <p:cNvCxnSpPr/>
          <p:nvPr/>
        </p:nvCxnSpPr>
        <p:spPr>
          <a:xfrm>
            <a:off x="5087888" y="2011010"/>
            <a:ext cx="2808312" cy="208271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8616280" y="1268760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Du kan bruke eksisterende rapporter/dashboard (rapportsamling) som utgangspunkt eller lage en ny rapport. </a:t>
            </a:r>
          </a:p>
          <a:p>
            <a:r>
              <a:rPr lang="nb-NO"/>
              <a:t>Bruker du en eksisterende rapport som utgangspunkt, kan du modifisere den på samme måte som du lager en ny rapport.</a:t>
            </a:r>
            <a:endParaRPr lang="nn-NO"/>
          </a:p>
        </p:txBody>
      </p:sp>
      <p:pic>
        <p:nvPicPr>
          <p:cNvPr id="14" name="Bilde 13" descr="Skjermutkli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268152"/>
            <a:ext cx="4896544" cy="2184884"/>
          </a:xfrm>
          <a:prstGeom prst="rect">
            <a:avLst/>
          </a:prstGeom>
        </p:spPr>
      </p:pic>
      <p:pic>
        <p:nvPicPr>
          <p:cNvPr id="15" name="Bilde 14" descr="Skjermutklip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3"/>
          <a:stretch>
            <a:fillRect/>
          </a:stretch>
        </p:blipFill>
        <p:spPr>
          <a:xfrm>
            <a:off x="6888088" y="4259664"/>
            <a:ext cx="4824536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6077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b-NO"/>
              <a:t>Rapporter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3392" y="908721"/>
            <a:ext cx="11017224" cy="5217443"/>
          </a:xfrm>
        </p:spPr>
        <p:txBody>
          <a:bodyPr/>
          <a:lstStyle/>
          <a:p>
            <a:pPr marL="0" indent="0">
              <a:buNone/>
            </a:pPr>
            <a:r>
              <a:rPr lang="nb-NO" sz="1800"/>
              <a:t>Velg ny rapport</a:t>
            </a:r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270169"/>
            <a:ext cx="7305675" cy="158417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615530" y="3845612"/>
            <a:ext cx="2664296" cy="92333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/>
              <a:t>Du får først opp en oversiktsrapport med liste over saker. </a:t>
            </a:r>
          </a:p>
        </p:txBody>
      </p:sp>
      <p:pic>
        <p:nvPicPr>
          <p:cNvPr id="7" name="Bilde 6" descr="Skjermutkli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924944"/>
            <a:ext cx="7560840" cy="375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5802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de 3" descr="Skjermut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00" y="1764145"/>
            <a:ext cx="9715999" cy="475639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18835" y="193964"/>
            <a:ext cx="10734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Trykk på knappen bak «Last inn resultater» og du kan arbeide med rapporten uten at data blir lastet ned.</a:t>
            </a:r>
          </a:p>
          <a:p>
            <a:r>
              <a:rPr lang="nb-NO"/>
              <a:t>Dette søket/denne rapporten viser saker på Overskriftsnivå. </a:t>
            </a:r>
          </a:p>
          <a:p>
            <a:r>
              <a:rPr lang="nb-NO"/>
              <a:t>Alle rapportene har «Endret dato siste 30 dager» for å redusere behov for serverkapasitet før den ønskede rapporten er laget og kjørt. Når du har trykt av på knappen bak «Last inn resultater» bør du fjerne dette filteret.</a:t>
            </a:r>
          </a:p>
          <a:p>
            <a:r>
              <a:rPr lang="nb-NO"/>
              <a:t> </a:t>
            </a:r>
          </a:p>
        </p:txBody>
      </p:sp>
      <p:cxnSp>
        <p:nvCxnSpPr>
          <p:cNvPr id="5" name="Rett pilkobling 4"/>
          <p:cNvCxnSpPr/>
          <p:nvPr/>
        </p:nvCxnSpPr>
        <p:spPr>
          <a:xfrm>
            <a:off x="6312024" y="692696"/>
            <a:ext cx="3930230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pilkobling 6"/>
          <p:cNvCxnSpPr/>
          <p:nvPr/>
        </p:nvCxnSpPr>
        <p:spPr>
          <a:xfrm flipH="1">
            <a:off x="1703512" y="1052736"/>
            <a:ext cx="1224136" cy="39604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/>
          <p:cNvCxnSpPr/>
          <p:nvPr/>
        </p:nvCxnSpPr>
        <p:spPr>
          <a:xfrm>
            <a:off x="3503712" y="404664"/>
            <a:ext cx="5184576" cy="31683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30904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Bilde 8" descr="Skjermut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834891"/>
            <a:ext cx="10873208" cy="5709133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18835" y="193964"/>
            <a:ext cx="940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For å endre rapporttype, velg type rapport i «Vis som». Med rapporter tenker vi ofte på Utvalgsrapport, velg da «Utvalg». </a:t>
            </a:r>
            <a:endParaRPr lang="nn-NO"/>
          </a:p>
        </p:txBody>
      </p:sp>
      <p:sp>
        <p:nvSpPr>
          <p:cNvPr id="5" name="Ellipse 4"/>
          <p:cNvSpPr/>
          <p:nvPr/>
        </p:nvSpPr>
        <p:spPr>
          <a:xfrm>
            <a:off x="9023927" y="1366982"/>
            <a:ext cx="2687782" cy="27339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053727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Bilde 1" descr="Skjermut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732482"/>
            <a:ext cx="7157763" cy="431057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81891" y="203200"/>
            <a:ext cx="1107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Velg filter: Her er valgt  sakstype «Uønskede hendelser- HMS» og saker «I fjor og hittil i år». Det er da 18 saker.  </a:t>
            </a:r>
            <a:endParaRPr lang="nn-NO"/>
          </a:p>
        </p:txBody>
      </p:sp>
      <p:pic>
        <p:nvPicPr>
          <p:cNvPr id="4" name="Bilde 3" descr="Skjermutkli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55" y="1820375"/>
            <a:ext cx="6616956" cy="433947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9384145" y="3990111"/>
            <a:ext cx="1182255" cy="766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cxnSp>
        <p:nvCxnSpPr>
          <p:cNvPr id="6" name="Rett pilkobling 5"/>
          <p:cNvCxnSpPr/>
          <p:nvPr/>
        </p:nvCxnSpPr>
        <p:spPr>
          <a:xfrm flipH="1">
            <a:off x="5159896" y="476672"/>
            <a:ext cx="2736304" cy="23762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80054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nb-NO" sz="2800"/>
              <a:t>Ønsker du andre filter enn de som er forhåndsvalgt, </a:t>
            </a:r>
            <a:br>
              <a:rPr lang="nb-NO" sz="2800"/>
            </a:br>
            <a:r>
              <a:rPr lang="nb-NO" sz="2800"/>
              <a:t>trykker du på «Legg til flere felt for å filtrere» og du får opp valg:</a:t>
            </a:r>
            <a:endParaRPr lang="nn-NO" sz="2800"/>
          </a:p>
        </p:txBody>
      </p:sp>
      <p:pic>
        <p:nvPicPr>
          <p:cNvPr id="4" name="Plassholder for innhold 3" descr="Skjermut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50" y="2031199"/>
            <a:ext cx="4320480" cy="3528392"/>
          </a:xfrm>
        </p:spPr>
      </p:pic>
      <p:sp>
        <p:nvSpPr>
          <p:cNvPr id="5" name="TekstSylinder 4"/>
          <p:cNvSpPr txBox="1"/>
          <p:nvPr/>
        </p:nvSpPr>
        <p:spPr>
          <a:xfrm>
            <a:off x="3717503" y="3356992"/>
            <a:ext cx="2664296" cy="147732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/>
              <a:t>Velg tittel på feltet du vil filtrere på enten ved å søke i søkefeltet </a:t>
            </a:r>
          </a:p>
          <a:p>
            <a:r>
              <a:rPr lang="nb-NO"/>
              <a:t>eller ved å velge felt etter hvor feltet er i strukturen.</a:t>
            </a:r>
          </a:p>
        </p:txBody>
      </p:sp>
      <p:cxnSp>
        <p:nvCxnSpPr>
          <p:cNvPr id="7" name="Rett pilkobling 6"/>
          <p:cNvCxnSpPr/>
          <p:nvPr/>
        </p:nvCxnSpPr>
        <p:spPr>
          <a:xfrm flipV="1">
            <a:off x="5364663" y="2618164"/>
            <a:ext cx="2099489" cy="15114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Venstre klammeparentes 7"/>
          <p:cNvSpPr/>
          <p:nvPr/>
        </p:nvSpPr>
        <p:spPr>
          <a:xfrm>
            <a:off x="7018614" y="2852936"/>
            <a:ext cx="648072" cy="2633234"/>
          </a:xfrm>
          <a:prstGeom prst="leftBrace">
            <a:avLst>
              <a:gd name="adj1" fmla="val 8333"/>
              <a:gd name="adj2" fmla="val 491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9" name="Bilde 8" descr="Skjermutkli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" r="79730" b="9356"/>
          <a:stretch>
            <a:fillRect/>
          </a:stretch>
        </p:blipFill>
        <p:spPr>
          <a:xfrm>
            <a:off x="568270" y="1700808"/>
            <a:ext cx="2160240" cy="4752528"/>
          </a:xfrm>
          <a:prstGeom prst="rect">
            <a:avLst/>
          </a:prstGeom>
        </p:spPr>
      </p:pic>
      <p:cxnSp>
        <p:nvCxnSpPr>
          <p:cNvPr id="11" name="Rett pilkobling 10"/>
          <p:cNvCxnSpPr/>
          <p:nvPr/>
        </p:nvCxnSpPr>
        <p:spPr>
          <a:xfrm flipH="1">
            <a:off x="1648390" y="1268760"/>
            <a:ext cx="2287370" cy="4968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720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kstSylinder 1"/>
          <p:cNvSpPr txBox="1"/>
          <p:nvPr/>
        </p:nvSpPr>
        <p:spPr>
          <a:xfrm>
            <a:off x="581891" y="203200"/>
            <a:ext cx="1107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Du kan velge hvordan denne rapporten skal vises ved å velge «Visualisering».  Husk å skru på «Last inn resultater».</a:t>
            </a:r>
            <a:endParaRPr lang="nn-NO"/>
          </a:p>
        </p:txBody>
      </p:sp>
      <p:pic>
        <p:nvPicPr>
          <p:cNvPr id="3" name="Bilde 2" descr="Skjermut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8" y="1052736"/>
            <a:ext cx="8355601" cy="5659727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063552" y="2276872"/>
            <a:ext cx="1117600" cy="665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1386561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Helse Vest</Company>
  <PresentationFormat>Widescreen</PresentationFormat>
  <Paragraphs>39</Paragraphs>
  <Slides>17</Slides>
  <Notes>1</Notes>
  <TotalTime>7937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0">
      <vt:lpstr>Arial</vt:lpstr>
      <vt:lpstr>Calibri</vt:lpstr>
      <vt:lpstr>Office-tema</vt:lpstr>
      <vt:lpstr>Utarbeide og redigere rapporter i Synergi</vt:lpstr>
      <vt:lpstr>Hva og hvorfor?</vt:lpstr>
      <vt:lpstr>Rapporter i Synergi</vt:lpstr>
      <vt:lpstr>Rapporter</vt:lpstr>
      <vt:lpstr>PowerPoint Presentation</vt:lpstr>
      <vt:lpstr>PowerPoint Presentation</vt:lpstr>
      <vt:lpstr>PowerPoint Presentation</vt:lpstr>
      <vt:lpstr>Ønsker du andre filter enn de som er forhåndsvalgt, trykker du på «Legg til flere felt for å filtrere» og du får opp valg: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Lykke til!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Håndtering av uønskede hendelser i Helse Bergen</dc:title>
  <dc:creator>Per Otto Svendsby</dc:creator>
  <dc:description>EK_Avdeling¤2#4¤2# ¤3#EK_Avsnitt¤2#4¤2# ¤3#EK_Bedriftsnavn¤2#1¤2#Helse Bergen¤3#EK_GjelderFra¤2#0¤2#13.01.2023¤3#EK_KlGjelderFra¤2#0¤2#¤3#EK_Opprettet¤2#0¤2#13.01.2023¤3#EK_Utgitt¤2#0¤2#13.01.2023¤3#EK_IBrukDato¤2#0¤2#13.01.2023¤3#EK_DokumentID¤2#0¤2#D74003¤3#EK_DokTittel¤2#0¤2#Utarbeide og redigere rapporter i Synergi¤3#EK_DokType¤2#0¤2#Brukerveiledning¤3#EK_DocLvlShort¤2#0¤2# ¤3#EK_DocLevel¤2#0¤2# ¤3#EK_EksRef¤2#2¤2# 0	¤3#EK_Erstatter¤2#0¤2# ¤3#EK_ErstatterD¤2#0¤2# ¤3#EK_Signatur¤2#0¤2#&lt;ikke styrt&gt;¤3#EK_Verifisert¤2#0¤2# ¤3#EK_Hørt¤2#0¤2# ¤3#EK_AuditReview¤2#2¤2# ¤3#EK_AuditApprove¤2#2¤2# ¤3#EK_Gradering¤2#0¤2#Åpen¤3#EK_Gradnr¤2#4¤2#0¤3#EK_Kapittel¤2#4¤2# ¤3#EK_Referanse¤2#2¤2# 0	¤3#EK_RefNr¤2#0¤2#02.1.1.4.4-21¤3#EK_Revisjon¤2#0¤2#-¤3#EK_Ansvarlig¤2#0¤2#Wallevik, Marit¤3#EK_SkrevetAv¤2#0¤2#Marit og Kari¤3#EK_UText1¤2#0¤2#Marit Wallevik¤3#EK_UText2¤2#0¤2# ¤3#EK_UText3¤2#0¤2# ¤3#EK_UText4¤2#0¤2# ¤3#EK_Status¤2#0¤2#I bruk¤3#EK_Stikkord¤2#0¤2#Rapport dashboard data¤3#EK_SuperStikkord¤2#0¤2#¤3#EK_Rapport¤2#3¤2#¤3#EK_EKPrintMerke¤2#0¤2#Uoffisiell utskrift er kun gyldig på utskriftsdato¤3#EK_Watermark¤2#0¤2#¤3#EK_Utgave¤2#0¤2#0.00¤3#EK_Merknad¤2#7¤2#¤3#EK_VerLogg¤2#2¤2#Ver. 0.00 - 13.01.2023|¤3#EK_RF1¤2#4¤2#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¤3#EK_DL¤2#0¤2#21¤3#EK_GjelderTil¤2#0¤2#13.01.2024¤3#EK_Vedlegg¤2#2¤2# 0	¤3#EK_AvdelingOver¤2#4¤2# ¤3#EK_HRefNr¤2#0¤2# ¤3#EK_HbNavn¤2#0¤2# ¤3#EK_DokRefnr¤2#4¤2#00030201010404¤3#EK_Dokendrdato¤2#4¤2#13.01.2023 12:42:56¤3#EK_HbType¤2#4¤2# ¤3#EK_Offisiell¤2#4¤2# ¤3#EK_VedleggRef¤2#4¤2#02.1.1.4.4-21¤3#EK_Strukt00¤2#5¤2#¤5#¤5#HVRHF¤5#1¤5#-1¤4#¤5#02¤5#Helse Bergen HF¤5#1¤5#0¤4#.¤5#1¤5#Fellesdokumenter¤5#1¤5#0¤4#.¤5#1¤5#Ledelse og styringssystem¤5#1¤5#0¤4#.¤5#4¤5#Kvalitet og pasientsikkerhet¤5#0¤5#0¤4#.¤5#4¤5#Uønskede hendelser¤5#0¤5#0¤4# - ¤3#EK_Strukt01¤2#5¤2#¤5#¤5#Kategorier HB (ikke dokumenter på dette nivået trykk dere videre ned +)¤5#0¤5#0¤4#¤5#¤5#Ledelse og styringssystem (ikke dokumenter på dette nivået trykk dere videre ned +)¤5#0¤5#0¤4#¤5#¤5#Kvalitet og pasientsikkerhet¤5#3¤5#0¤4#¤5#¤5#Uønskede hendelser¤5#3¤5#0¤4# - 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¤3#EKR_Strukt00¤2#5¤2#¤5#¤5#HVRHF¤5#1¤5#-1¤4#¤5#02¤5#Helse Bergen HF¤5#1¤5#0¤4#.¤5#1¤5#Fellesdokumenter¤5#1¤5#0¤4#.¤5#1¤5#Ledelse og styringssystem¤5#1¤5#0¤4#.¤5#4¤5#Kvalitet og pasientsikkerhet¤5#0¤5#0¤4#.¤5#4¤5#Uønskede hendelser¤5#0¤5#0¤4# - ¤3#</dc:description>
  <cp:keywords>&lt;dok74003.pptx&gt;&lt;n&gt;ek_type&lt;/n&gt;&lt;v&gt;DOK&lt;/v&gt;&lt;n&gt;khb&lt;/n&gt;&lt;v&gt;UB&lt;/v&gt;&lt;n&gt;beskyttet&lt;/n&gt;&lt;v&gt;nei&lt;/v&gt;&lt;/dok74003.pptx&gt;</cp:keywords>
  <cp:lastModifiedBy>Wallevik, Marit</cp:lastModifiedBy>
  <cp:revision>240</cp:revision>
  <cp:lastPrinted>2020-11-13T08:14:42.000</cp:lastPrinted>
  <dcterms:created xsi:type="dcterms:W3CDTF">2017-09-14T07:33:18Z</dcterms:created>
  <dcterms:modified xsi:type="dcterms:W3CDTF">2024-07-11T09:47:47Z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-1</vt:lpwstr>
  </property>
</Properties>
</file>