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tiff" ContentType="image/tif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759" r:id="rId4"/>
  </p:sldMasterIdLst>
  <p:notesMasterIdLst>
    <p:notesMasterId r:id="rId5"/>
  </p:notesMasterIdLst>
  <p:handoutMasterIdLst>
    <p:handoutMasterId r:id="rId6"/>
  </p:handoutMasterIdLst>
  <p:sldIdLst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1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91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2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baseline="0"/>
              <a:t>Meldekultur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nn-NO"/>
          </a:p>
          <a:p>
            <a:r>
              <a:rPr lang="nb-NO"/>
              <a:t>Reparerer med straktiltak </a:t>
            </a:r>
          </a:p>
          <a:p>
            <a:r>
              <a:rPr lang="nb-NO"/>
              <a:t>– er det nok</a:t>
            </a:r>
            <a:r>
              <a:rPr lang="nb-NO" baseline="0"/>
              <a:t> til å få forbedring på området og håndtere framtidig risiko???</a:t>
            </a:r>
          </a:p>
          <a:p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14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Skal sikre at saken blir behandlet på rett sted i organisasjonen og </a:t>
            </a:r>
            <a:r>
              <a:rPr lang="nb-NO" b="1"/>
              <a:t>sikre læring av hendelser. </a:t>
            </a:r>
          </a:p>
          <a:p>
            <a:endParaRPr lang="nb-NO" b="1"/>
          </a:p>
          <a:p>
            <a:r>
              <a:rPr lang="nb-NO" b="0"/>
              <a:t>Hvem skal informeres: pasient</a:t>
            </a:r>
            <a:r>
              <a:rPr lang="nb-NO" b="0" baseline="0"/>
              <a:t>, brukere og pårørende</a:t>
            </a:r>
          </a:p>
          <a:p>
            <a:endParaRPr lang="nb-NO" b="0" baseline="0"/>
          </a:p>
          <a:p>
            <a:r>
              <a:rPr lang="nb-NO" b="0" baseline="0"/>
              <a:t>Vurdere : Risiko: dokumenteres i Synergi. Kun relatert til denne hendelsen: Kor ofte/Kor alvorlig kunne det ha blitt.</a:t>
            </a:r>
          </a:p>
          <a:p>
            <a:endParaRPr lang="nb-NO" b="0" baseline="0"/>
          </a:p>
          <a:p>
            <a:r>
              <a:rPr lang="nb-NO" b="0" baseline="0"/>
              <a:t>Faktisk konsekvens OG risiko indikerer kor omfattende tiltak som må gjennomføres!</a:t>
            </a:r>
          </a:p>
          <a:p>
            <a:endParaRPr lang="nb-NO" b="0" baseline="0"/>
          </a:p>
          <a:p>
            <a:r>
              <a:rPr lang="nb-NO" b="0" baseline="0"/>
              <a:t>Dere som ledere har ansvar for å beskutte om det skal gjøres noe mer med saken og om det skal iverksettes et forbedringsarbeid.</a:t>
            </a:r>
          </a:p>
          <a:p>
            <a:endParaRPr lang="nb-NO" b="0" baseline="0"/>
          </a:p>
          <a:p>
            <a:r>
              <a:rPr lang="nb-NO" b="0" baseline="0"/>
              <a:t>Sikre god kommunikasjon med melder og andre medarbeidere.</a:t>
            </a:r>
            <a:endParaRPr lang="nb-NO" b="0"/>
          </a:p>
          <a:p>
            <a:endParaRPr lang="nn-NO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94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Melde og varsle er ein viktig måte å dele kunnskap om feil</a:t>
            </a:r>
            <a:r>
              <a:rPr lang="nb-NO" baseline="0"/>
              <a:t> og problemstillinger </a:t>
            </a:r>
            <a:r>
              <a:rPr lang="nb-NO"/>
              <a:t>på!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nb-NO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sz="1200" b="1"/>
              <a:t>Helsepersonell-loven § 36 </a:t>
            </a:r>
            <a:r>
              <a:rPr lang="nb-NO" sz="1200"/>
              <a:t>Varslingsplikt til politi ved unaturlig, uventet dødsfall</a:t>
            </a:r>
          </a:p>
          <a:p>
            <a:r>
              <a:rPr lang="nb-NO" sz="1600" b="1"/>
              <a:t>Spesialisthelsetjenesteloven § 3-3 a. </a:t>
            </a:r>
            <a:r>
              <a:rPr lang="nb-NO" sz="1600" b="1" i="1"/>
              <a:t>Varsel til Statens helsetilsyn om alvorlige hendelser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/>
              <a:t>Virksomheter som er omfattet av loven her, skal straks varsle Statens helsetilsyn og Statens undersøkelseskommisjon for helse- og omsorgstjenesten om </a:t>
            </a:r>
            <a:r>
              <a:rPr lang="nb-NO" sz="1600">
                <a:solidFill>
                  <a:srgbClr val="FF0000"/>
                </a:solidFill>
              </a:rPr>
              <a:t>dødsfall eller svært alvorlig skade </a:t>
            </a:r>
            <a:r>
              <a:rPr lang="nb-NO" sz="1600"/>
              <a:t>på pasient eller bruker som følge av tjenesteytelsen eller ved at en pasient eller bruker skader en annen, jf. </a:t>
            </a:r>
            <a:r>
              <a:rPr lang="nb-NO" sz="1600" u="sng"/>
              <a:t>Helsetilsynsloven § 6 </a:t>
            </a:r>
            <a:r>
              <a:rPr lang="nb-NO" sz="1600"/>
              <a:t>og lov om </a:t>
            </a:r>
            <a:r>
              <a:rPr lang="nb-NO" sz="1600" u="sng"/>
              <a:t>Statens undersøkelseskommisjon for helse- og omsorgstjenesten § 7. (</a:t>
            </a:r>
            <a:r>
              <a:rPr lang="nb-NO" sz="1600"/>
              <a:t>16. juni 2017 nr. 56 )</a:t>
            </a:r>
            <a:endParaRPr lang="nb-NO" sz="1600" u="sng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nb-NO" sz="120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59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Forbedringarbeid: vurdere om det har skjedd mange feil på området.</a:t>
            </a:r>
          </a:p>
          <a:p>
            <a:endParaRPr lang="nb-NO"/>
          </a:p>
          <a:p>
            <a:r>
              <a:rPr lang="nb-NO"/>
              <a:t>Benytte statistikk</a:t>
            </a:r>
            <a:r>
              <a:rPr lang="nb-NO" baseline="0"/>
              <a:t>/rapporter i DB for å sjå om det blir forbedring.</a:t>
            </a:r>
            <a:endParaRPr lang="nb-NO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4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75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4B18C-EF57-40EB-83A4-BD0AB59588F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45038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1125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93879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5"/>
            <a:ext cx="12191998" cy="685628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611853"/>
            <a:ext cx="10233596" cy="57708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/>
              </a:tabLst>
              <a:defRPr sz="3500" b="1" i="0" kern="1200" cap="all" spc="300">
                <a:solidFill>
                  <a:schemeClr val="bg1"/>
                </a:solidFill>
                <a:latin typeface="Calibri" panose="020f0502020204030204"/>
                <a:cs typeface="Arial"/>
              </a:defRPr>
            </a:lvl1pPr>
          </a:lstStyle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3736090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0074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68088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61824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58381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8152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6554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2.tiff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979-9866-482A-80A1-8E7F32E80C1B}" type="datetimeFigureOut">
              <a:rPr lang="nn-NO" smtClean="0"/>
              <a:t>02.01.2024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28" y="6266120"/>
            <a:ext cx="1910772" cy="3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2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hyperlink" Target="https://helsevest.sharepoint.com/sites/HBE-intranett-tema-admsys/SitePages/Synergi---melding-om-u%C3%B8nskede-hendelser.aspx" TargetMode="External" /><Relationship Id="rId3" Type="http://schemas.openxmlformats.org/officeDocument/2006/relationships/hyperlink" Target="http://innsiden.helse-bergen.no/tema/synergi/Sider/default.aspx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handbok.helse-bergen.no/eknet/docs/pub/dok63738.htm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hyperlink" Target="https://handbok.helse-bergen.no/eknet/docs/pub/DOK17276.pdf" TargetMode="External" /><Relationship Id="rId5" Type="http://schemas.openxmlformats.org/officeDocument/2006/relationships/hyperlink" Target="http://www.melde.no/" TargetMode="External" /><Relationship Id="rId6" Type="http://schemas.openxmlformats.org/officeDocument/2006/relationships/hyperlink" Target="https://handbok.helse-bergen.no/docs/pub/DOK17482.pdf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Relationship Id="rId6" Type="http://schemas.openxmlformats.org/officeDocument/2006/relationships/hyperlink" Target="https://synergi.ihelse.net/Synergi/default.aspx" TargetMode="External" /><Relationship Id="rId7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2141221" y="2339411"/>
            <a:ext cx="7555180" cy="1449628"/>
          </a:xfrm>
        </p:spPr>
        <p:txBody>
          <a:bodyPr/>
          <a:lstStyle/>
          <a:p>
            <a:r>
              <a:rPr lang="nb-NO"/>
              <a:t>Læring og forbedring fra uønskede hendelser</a:t>
            </a:r>
            <a:br>
              <a:rPr lang="nb-NO"/>
            </a:b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085165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/>
              <a:t>Melding og deling på tvers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05796"/>
            <a:ext cx="9372600" cy="4162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Leder eller saksbehandler må sørge for at det internt i enheten eller til andre enheter blir informert om hendelser som andre kan lære noe av. </a:t>
            </a:r>
          </a:p>
          <a:p>
            <a:pPr lvl="1"/>
            <a:r>
              <a:rPr lang="nb-NO"/>
              <a:t>På egen enhet kan en benytte Innsiden eller etablerte møtearenaer/nettverk til å informerer om problemstilling, gjennomføring og effekt av tiltak.</a:t>
            </a:r>
          </a:p>
          <a:p>
            <a:pPr marL="0" indent="0">
              <a:buNone/>
            </a:pPr>
            <a:r>
              <a:rPr lang="nb-NO"/>
              <a:t>Løsning i Synergi for melding på tvers </a:t>
            </a:r>
          </a:p>
          <a:p>
            <a:pPr marL="0" indent="0">
              <a:buNone/>
            </a:pPr>
            <a:r>
              <a:rPr lang="nb-NO"/>
              <a:t>- internt i foretaket og mellom foretakene i Helse Vest</a:t>
            </a:r>
            <a:endParaRPr lang="nn-NO"/>
          </a:p>
        </p:txBody>
      </p:sp>
      <p:pic>
        <p:nvPicPr>
          <p:cNvPr id="4" name="Bilde 3" descr="Communication Strategy on Family Planning Campaign by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2501"/>
          <a:stretch>
            <a:fillRect/>
          </a:stretch>
        </p:blipFill>
        <p:spPr>
          <a:xfrm>
            <a:off x="8977134" y="3886842"/>
            <a:ext cx="2592288" cy="17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508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4657" y="662431"/>
            <a:ext cx="9267327" cy="828093"/>
          </a:xfrm>
        </p:spPr>
        <p:txBody>
          <a:bodyPr/>
          <a:lstStyle/>
          <a:p>
            <a:pPr algn="l" eaLnBrk="1" hangingPunct="1"/>
            <a:r>
              <a:rPr lang="nb-NO" sz="3600"/>
              <a:t>Opplæring</a:t>
            </a:r>
            <a:endParaRPr lang="nb-NO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83" y="1628800"/>
            <a:ext cx="9552317" cy="471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E-læringskurs (Læringsportalen)</a:t>
            </a:r>
          </a:p>
          <a:p>
            <a:r>
              <a:rPr lang="nb-NO" sz="2400"/>
              <a:t>Meldekultur</a:t>
            </a:r>
          </a:p>
          <a:p>
            <a:r>
              <a:rPr lang="nb-NO" sz="2400"/>
              <a:t>Synergi for meldere</a:t>
            </a:r>
          </a:p>
          <a:p>
            <a:r>
              <a:rPr lang="nb-NO" sz="2400"/>
              <a:t>Synergi for saksbehandlere</a:t>
            </a:r>
          </a:p>
          <a:p>
            <a:r>
              <a:rPr lang="nb-NO" sz="2400"/>
              <a:t>Uønska hendingar </a:t>
            </a:r>
          </a:p>
          <a:p>
            <a:endParaRPr lang="nb-NO" sz="1000"/>
          </a:p>
          <a:p>
            <a:endParaRPr lang="nb-NO" sz="2400">
              <a:solidFill>
                <a:srgbClr val="000099"/>
              </a:solidFill>
            </a:endParaRPr>
          </a:p>
          <a:p>
            <a:endParaRPr lang="nb-NO" sz="80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nb-NO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574" y="3371082"/>
            <a:ext cx="2882743" cy="19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2320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uppe 15"/>
          <p:cNvGrpSpPr/>
          <p:nvPr/>
        </p:nvGrpSpPr>
        <p:grpSpPr>
          <a:xfrm>
            <a:off x="1919536" y="489159"/>
            <a:ext cx="2664296" cy="1606633"/>
            <a:chOff x="1919536" y="489159"/>
            <a:chExt cx="2664296" cy="1606633"/>
          </a:xfrm>
        </p:grpSpPr>
        <p:pic>
          <p:nvPicPr>
            <p:cNvPr id="3" name="Bilde 2" descr="Skjermutklip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489159"/>
              <a:ext cx="2457576" cy="1606633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2423592" y="1097236"/>
              <a:ext cx="2160240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sp>
        <p:nvSpPr>
          <p:cNvPr id="7" name="TekstSylinder 6"/>
          <p:cNvSpPr txBox="1"/>
          <p:nvPr/>
        </p:nvSpPr>
        <p:spPr>
          <a:xfrm>
            <a:off x="172528" y="391064"/>
            <a:ext cx="153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Hurtigguide for melder:</a:t>
            </a:r>
            <a:endParaRPr lang="nn-NO"/>
          </a:p>
        </p:txBody>
      </p:sp>
      <p:grpSp>
        <p:nvGrpSpPr>
          <p:cNvPr id="17" name="Gruppe 16"/>
          <p:cNvGrpSpPr/>
          <p:nvPr/>
        </p:nvGrpSpPr>
        <p:grpSpPr>
          <a:xfrm>
            <a:off x="343830" y="2273432"/>
            <a:ext cx="5270318" cy="1854295"/>
            <a:chOff x="343830" y="2273432"/>
            <a:chExt cx="5270318" cy="1854295"/>
          </a:xfrm>
        </p:grpSpPr>
        <p:pic>
          <p:nvPicPr>
            <p:cNvPr id="5" name="Bilde 4" descr="Skjermutklip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83" y="2273432"/>
              <a:ext cx="5156465" cy="1854295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343830" y="2465102"/>
              <a:ext cx="1368724" cy="7835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411881" y="4327263"/>
            <a:ext cx="5239019" cy="1657435"/>
            <a:chOff x="411881" y="4327263"/>
            <a:chExt cx="5239019" cy="1657435"/>
          </a:xfrm>
        </p:grpSpPr>
        <p:pic>
          <p:nvPicPr>
            <p:cNvPr id="8" name="Bilde 7" descr="Skjermutklip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1" y="4327263"/>
              <a:ext cx="5239019" cy="1657435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1708030" y="4618008"/>
              <a:ext cx="1270959" cy="9875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2794958" y="311297"/>
            <a:ext cx="8598515" cy="5924854"/>
            <a:chOff x="2794958" y="311297"/>
            <a:chExt cx="8598515" cy="5924854"/>
          </a:xfrm>
        </p:grpSpPr>
        <p:pic>
          <p:nvPicPr>
            <p:cNvPr id="2" name="Bilde 1" descr="Skjermutklip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543" y="311297"/>
              <a:ext cx="5454930" cy="5924854"/>
            </a:xfrm>
            <a:prstGeom prst="rect">
              <a:avLst/>
            </a:prstGeom>
          </p:spPr>
        </p:pic>
        <p:cxnSp>
          <p:nvCxnSpPr>
            <p:cNvPr id="13" name="Rett pilkobling 12"/>
            <p:cNvCxnSpPr/>
            <p:nvPr/>
          </p:nvCxnSpPr>
          <p:spPr>
            <a:xfrm flipV="1">
              <a:off x="2794958" y="799381"/>
              <a:ext cx="4405223" cy="40659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371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5471" y="1406270"/>
            <a:ext cx="10233596" cy="3845668"/>
          </a:xfrm>
        </p:spPr>
        <p:txBody>
          <a:bodyPr/>
          <a:lstStyle/>
          <a:p>
            <a:r>
              <a:rPr lang="nb-NO"/>
              <a:t>Er det noe du lurer på kan du få mer informasjon på hjemmesiden: </a:t>
            </a:r>
            <a:br>
              <a:rPr lang="nb-NO"/>
            </a:br>
            <a:br>
              <a:rPr lang="nb-NO"/>
            </a:br>
            <a:r>
              <a:rPr lang="nb-NO" sz="2400">
                <a:hlinkClick r:id="rId2"/>
              </a:rPr>
              <a:t>Synergi - meldinger om uønskede hendelser </a:t>
            </a:r>
            <a:br>
              <a:rPr lang="nb-NO" sz="2400">
                <a:hlinkClick r:id="rId2"/>
              </a:rPr>
            </a:br>
            <a:br>
              <a:rPr lang="nb-NO" sz="2400">
                <a:hlinkClick r:id="rId2"/>
              </a:rPr>
            </a:br>
            <a:br>
              <a:rPr lang="nb-NO" sz="2400">
                <a:hlinkClick r:id="rId2"/>
              </a:rPr>
            </a:br>
            <a:br>
              <a:rPr lang="nb-NO" sz="2400">
                <a:hlinkClick r:id="rId2"/>
              </a:rPr>
            </a:br>
            <a:r>
              <a:rPr lang="nb-NO"/>
              <a:t>Lykke til!</a:t>
            </a:r>
            <a:br>
              <a:rPr lang="nb-NO" sz="2400">
                <a:hlinkClick r:id="rId3"/>
              </a:rPr>
            </a:b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471700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b="1"/>
              <a:t>Uønsket hendelse: </a:t>
            </a:r>
            <a:r>
              <a:rPr lang="nb-NO" sz="3200"/>
              <a:t>Hendelse, tilstand eller avvik som har ført til eller kunne ha ført til skade eller andre utilsiktede konsekvenser for pasienter, medarbeidere, drift eller informasjonssikkerhet</a:t>
            </a:r>
          </a:p>
          <a:p>
            <a:r>
              <a:rPr lang="nb-NO" sz="3200" b="1"/>
              <a:t>Idé til forbedring: </a:t>
            </a:r>
            <a:r>
              <a:rPr lang="nb-NO" sz="3200"/>
              <a:t>Forslag eller idé til forbedring og/eller forenkling, som ikke er en uønsket hendelse</a:t>
            </a:r>
          </a:p>
          <a:p>
            <a:endParaRPr lang="nn-NO" sz="3200"/>
          </a:p>
        </p:txBody>
      </p:sp>
    </p:spTree>
    <p:extLst>
      <p:ext uri="{BB962C8B-B14F-4D97-AF65-F5344CB8AC3E}">
        <p14:creationId xmlns:p14="http://schemas.microsoft.com/office/powerpoint/2010/main" val="3165268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Ulike lover/forskrifter som krever at vi håndterer uønskede hendelser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7660" y="1988840"/>
            <a:ext cx="9834114" cy="4608512"/>
          </a:xfrm>
        </p:spPr>
        <p:txBody>
          <a:bodyPr>
            <a:normAutofit/>
          </a:bodyPr>
          <a:lstStyle/>
          <a:p>
            <a:r>
              <a:rPr lang="nb-NO" b="1"/>
              <a:t>Pasientsikkerhet: </a:t>
            </a:r>
            <a:r>
              <a:rPr lang="nb-NO"/>
              <a:t>Forskrift om ledelse og kvalitetsforbedring i helse- og omsorgstjenesten</a:t>
            </a:r>
          </a:p>
          <a:p>
            <a:r>
              <a:rPr lang="nb-NO" b="1"/>
              <a:t>HMS: </a:t>
            </a:r>
            <a:r>
              <a:rPr lang="nb-NO"/>
              <a:t>Forskrift om systematisk helse,- miljø- og sikkerhetsarbeid i virksomheter (Internkontrollforskriften)</a:t>
            </a:r>
          </a:p>
          <a:p>
            <a:r>
              <a:rPr lang="nb-NO"/>
              <a:t>Informasjonssikkerhet/personvern</a:t>
            </a:r>
          </a:p>
          <a:p>
            <a:r>
              <a:rPr lang="nb-NO"/>
              <a:t>Strålevern</a:t>
            </a:r>
          </a:p>
          <a:p>
            <a:r>
              <a:rPr lang="nb-NO"/>
              <a:t>Matsikkerhet</a:t>
            </a:r>
          </a:p>
          <a:p>
            <a:r>
              <a:rPr lang="nb-NO"/>
              <a:t>…..</a:t>
            </a:r>
          </a:p>
          <a:p>
            <a:pPr marL="0" indent="0">
              <a:buNone/>
            </a:pPr>
            <a:r>
              <a:rPr lang="nn-NO" sz="2600">
                <a:hlinkClick r:id="rId3"/>
              </a:rPr>
              <a:t>Prosedyre: Uønskede hendelser - melding, saksbehandling og læring</a:t>
            </a:r>
            <a:endParaRPr lang="nn-NO" sz="2600"/>
          </a:p>
          <a:p>
            <a:endParaRPr lang="nb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822126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/>
              <a:t>Forbedringssirkelen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79976" y="2060849"/>
            <a:ext cx="4330824" cy="4065315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Forskrift om ledelse og kvalitetsforbedring:</a:t>
            </a:r>
          </a:p>
          <a:p>
            <a:pPr marL="0" indent="0">
              <a:buNone/>
            </a:pPr>
            <a:r>
              <a:rPr lang="nb-NO"/>
              <a:t>§ 6 plikten til å planlegge</a:t>
            </a:r>
          </a:p>
          <a:p>
            <a:pPr marL="0" indent="0">
              <a:buNone/>
            </a:pPr>
            <a:r>
              <a:rPr lang="nb-NO"/>
              <a:t>§ 7 plikten til å gjennomføre</a:t>
            </a:r>
          </a:p>
          <a:p>
            <a:pPr marL="0" indent="0">
              <a:buNone/>
            </a:pPr>
            <a:r>
              <a:rPr lang="nb-NO"/>
              <a:t>§ 8 plikten til å evaluere</a:t>
            </a:r>
          </a:p>
          <a:p>
            <a:pPr marL="0" indent="0">
              <a:buNone/>
            </a:pPr>
            <a:r>
              <a:rPr lang="nb-NO"/>
              <a:t>§9 plikten til å korrigere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5451"/>
            <a:ext cx="3712786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745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6415" y="188641"/>
            <a:ext cx="6866627" cy="1512168"/>
          </a:xfrm>
        </p:spPr>
        <p:txBody>
          <a:bodyPr>
            <a:normAutofit/>
          </a:bodyPr>
          <a:lstStyle/>
          <a:p>
            <a:r>
              <a:rPr lang="nb-NO" sz="3600"/>
              <a:t>Melde uønskede hendelser:</a:t>
            </a:r>
            <a:endParaRPr lang="nn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9932" y="1844826"/>
            <a:ext cx="8806552" cy="43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M</a:t>
            </a:r>
            <a:r>
              <a:rPr lang="nb-NO" b="1"/>
              <a:t>edarbeidere </a:t>
            </a:r>
            <a:r>
              <a:rPr lang="nb-NO"/>
              <a:t>– </a:t>
            </a:r>
            <a:r>
              <a:rPr lang="nb-NO" b="1"/>
              <a:t>melderne</a:t>
            </a:r>
            <a:r>
              <a:rPr lang="nb-NO"/>
              <a:t> -  er en viktig del av prosessen: </a:t>
            </a:r>
          </a:p>
          <a:p>
            <a:pPr marL="257175" indent="-257175"/>
            <a:r>
              <a:rPr lang="nb-NO"/>
              <a:t>Identifiserer hendelsen</a:t>
            </a:r>
          </a:p>
          <a:p>
            <a:pPr marL="257175" indent="-257175"/>
            <a:r>
              <a:rPr lang="nb-NO"/>
              <a:t>Gjennomfører strakstiltak</a:t>
            </a:r>
          </a:p>
          <a:p>
            <a:pPr marL="257175" indent="-257175"/>
            <a:r>
              <a:rPr lang="nb-NO"/>
              <a:t>Vurderer (evaluerer) strakstiltak</a:t>
            </a:r>
          </a:p>
          <a:p>
            <a:pPr marL="257175" indent="-257175"/>
            <a:r>
              <a:rPr lang="nb-NO"/>
              <a:t>Melder hendelsen i Synergi</a:t>
            </a:r>
          </a:p>
          <a:p>
            <a:pPr marL="814388" lvl="1" indent="-257175"/>
            <a:r>
              <a:rPr lang="nb-NO"/>
              <a:t>Kan også komme med forslag til tiltak utover strakstiltak</a:t>
            </a:r>
          </a:p>
          <a:p>
            <a:pPr marL="157163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346" y="2528900"/>
            <a:ext cx="178827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695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84" y="1484785"/>
            <a:ext cx="9300798" cy="4718207"/>
          </a:xfrm>
        </p:spPr>
        <p:txBody>
          <a:bodyPr>
            <a:noAutofit/>
          </a:bodyPr>
          <a:lstStyle/>
          <a:p>
            <a:r>
              <a:rPr lang="nb-NO" sz="2000"/>
              <a:t>Skal sikre at saken blir behandlet på rett sted i organisasjonen </a:t>
            </a:r>
          </a:p>
          <a:p>
            <a:r>
              <a:rPr lang="nb-NO" sz="2000"/>
              <a:t>Hvem skal informeres?</a:t>
            </a:r>
          </a:p>
          <a:p>
            <a:r>
              <a:rPr lang="nb-NO" sz="2000"/>
              <a:t>Skal hendelsen varsles eller meldes?</a:t>
            </a:r>
          </a:p>
          <a:p>
            <a:r>
              <a:rPr lang="nb-NO" sz="2000" b="1"/>
              <a:t>Kartlegge: </a:t>
            </a:r>
            <a:r>
              <a:rPr lang="nb-NO" sz="2000"/>
              <a:t>innhente mer informasjon</a:t>
            </a:r>
            <a:br>
              <a:rPr lang="nb-NO" sz="2000"/>
            </a:br>
            <a:r>
              <a:rPr lang="nb-NO" sz="2000" b="1"/>
              <a:t>Vurdere: </a:t>
            </a:r>
            <a:r>
              <a:rPr lang="nb-NO" sz="2000"/>
              <a:t>Faktisk konsekvens, Risiko, Årsak</a:t>
            </a:r>
          </a:p>
          <a:p>
            <a:r>
              <a:rPr lang="nb-NO" sz="2000" b="1"/>
              <a:t>Beslutte: </a:t>
            </a:r>
            <a:r>
              <a:rPr lang="nb-NO" sz="2000"/>
              <a:t>hva som videre skal gjøres med hendelsen – basert på kartlegging/ vurdering. Hva og evt. hvor mye som skal gjøres med saken. Hendelsesanalyse/ -gjennomgang?</a:t>
            </a:r>
          </a:p>
          <a:p>
            <a:r>
              <a:rPr lang="nb-NO" sz="2000" b="1"/>
              <a:t>Gjennomføre forbedring</a:t>
            </a:r>
          </a:p>
          <a:p>
            <a:pPr marL="657225" lvl="1" indent="-257175"/>
            <a:r>
              <a:rPr lang="nb-NO" sz="2000"/>
              <a:t>Planlegge</a:t>
            </a:r>
          </a:p>
          <a:p>
            <a:pPr marL="657225" lvl="1" indent="-257175"/>
            <a:r>
              <a:rPr lang="nb-NO" sz="2000"/>
              <a:t>Gjennomføre forbedringsarbeid</a:t>
            </a:r>
          </a:p>
          <a:p>
            <a:pPr marL="657225" lvl="1" indent="-257175"/>
            <a:r>
              <a:rPr lang="nb-NO" sz="2000"/>
              <a:t>Evaluere saken og forbedringsarbeidet</a:t>
            </a:r>
          </a:p>
          <a:p>
            <a:pPr marL="657225" lvl="1" indent="-257175"/>
            <a:r>
              <a:rPr lang="nb-NO" sz="2000"/>
              <a:t>Korrigere/følge opp</a:t>
            </a:r>
          </a:p>
          <a:p>
            <a:r>
              <a:rPr lang="nb-NO" sz="2000" b="1"/>
              <a:t>Tilbakemelde og avslutte</a:t>
            </a:r>
          </a:p>
          <a:p>
            <a:pPr marL="0" indent="0">
              <a:buNone/>
            </a:pPr>
            <a:endParaRPr lang="nn-NO" sz="200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228" y="4170057"/>
            <a:ext cx="1819429" cy="1837886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115683" y="188642"/>
            <a:ext cx="9300797" cy="1296143"/>
          </a:xfrm>
        </p:spPr>
        <p:txBody>
          <a:bodyPr>
            <a:normAutofit/>
          </a:bodyPr>
          <a:lstStyle/>
          <a:p>
            <a:pPr algn="l"/>
            <a:r>
              <a:rPr lang="nb-NO" sz="3600"/>
              <a:t>Hva gjør leder i Synergi?</a:t>
            </a:r>
            <a:endParaRPr lang="nn-NO" sz="3600"/>
          </a:p>
        </p:txBody>
      </p:sp>
    </p:spTree>
    <p:extLst>
      <p:ext uri="{BB962C8B-B14F-4D97-AF65-F5344CB8AC3E}">
        <p14:creationId xmlns:p14="http://schemas.microsoft.com/office/powerpoint/2010/main" val="28015433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de 5" descr="OS Motiv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077072"/>
            <a:ext cx="2420888" cy="24208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7185" y="764705"/>
            <a:ext cx="9161253" cy="394097"/>
          </a:xfrm>
        </p:spPr>
        <p:txBody>
          <a:bodyPr>
            <a:noAutofit/>
          </a:bodyPr>
          <a:lstStyle/>
          <a:p>
            <a:pPr algn="l"/>
            <a:r>
              <a:rPr lang="nb-NO" sz="3600"/>
              <a:t>Noen saker skal meldes eller varsles til myndighetene: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3449" y="1735475"/>
            <a:ext cx="3948509" cy="3031744"/>
          </a:xfrm>
        </p:spPr>
        <p:txBody>
          <a:bodyPr/>
          <a:lstStyle/>
          <a:p>
            <a:pPr marL="257175" indent="-257175"/>
            <a:r>
              <a:rPr lang="nn-NO" sz="1800"/>
              <a:t>Skade på pasient</a:t>
            </a:r>
          </a:p>
          <a:p>
            <a:pPr marL="257175" indent="-257175"/>
            <a:r>
              <a:rPr lang="nn-NO" sz="1800"/>
              <a:t>Skade på ansatte</a:t>
            </a:r>
          </a:p>
          <a:p>
            <a:pPr marL="257175" indent="-257175"/>
            <a:r>
              <a:rPr lang="nn-NO" sz="1800" err="1"/>
              <a:t>Bivirkning av legemiddel</a:t>
            </a:r>
          </a:p>
          <a:p>
            <a:pPr marL="257175" indent="-257175"/>
            <a:r>
              <a:rPr lang="nn-NO" sz="1800"/>
              <a:t>Smitte</a:t>
            </a:r>
          </a:p>
          <a:p>
            <a:pPr marL="257175" indent="-257175"/>
            <a:r>
              <a:rPr lang="nn-NO" sz="1800"/>
              <a:t>Stråling</a:t>
            </a:r>
          </a:p>
          <a:p>
            <a:pPr marL="257175" indent="-257175"/>
            <a:r>
              <a:rPr lang="nn-NO" sz="1800"/>
              <a:t>Medisinsk utstyr</a:t>
            </a:r>
          </a:p>
          <a:p>
            <a:pPr marL="257175" indent="-257175"/>
            <a:r>
              <a:rPr lang="nn-NO" sz="1800"/>
              <a:t>Personvern/data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837208" y="1689791"/>
            <a:ext cx="3713077" cy="2093329"/>
          </a:xfrm>
          <a:prstGeom prst="rect">
            <a:avLst/>
          </a:prstGeom>
        </p:spPr>
        <p:txBody>
          <a:bodyPr/>
          <a:lstStyle>
            <a:lvl1pPr indent="0">
              <a:spcBef>
                <a:spcPct val="20000"/>
              </a:spcBef>
              <a:buFont typeface="Arial"/>
              <a:buNone/>
              <a:defRPr sz="2200">
                <a:solidFill>
                  <a:srgbClr val="000000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100">
                <a:solidFill>
                  <a:srgbClr val="000000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9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/>
              <a:t>Blodprodukt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 err="1"/>
              <a:t>Uventet dødsfall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/>
              <a:t>Alvorlig omsorgssvikt - barn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/>
              <a:t>Matbåret sykdom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1800"/>
              <a:t>Miljø/forureining/utslipp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1800"/>
              <a:t>…</a:t>
            </a:r>
            <a:endParaRPr lang="nn-NO" sz="1800"/>
          </a:p>
          <a:p>
            <a:endParaRPr lang="nn-NO" sz="1800"/>
          </a:p>
          <a:p>
            <a:endParaRPr lang="nn-NO" sz="1800"/>
          </a:p>
        </p:txBody>
      </p:sp>
      <p:sp>
        <p:nvSpPr>
          <p:cNvPr id="5" name="TekstSylinder 4"/>
          <p:cNvSpPr txBox="1"/>
          <p:nvPr/>
        </p:nvSpPr>
        <p:spPr>
          <a:xfrm>
            <a:off x="1213449" y="5351123"/>
            <a:ext cx="886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>
                <a:solidFill>
                  <a:srgbClr val="000000"/>
                </a:solidFill>
              </a:rPr>
              <a:t>Se mer utfyllende lovverk og interne rutiner som for eksempel:</a:t>
            </a:r>
          </a:p>
          <a:p>
            <a:pPr>
              <a:defRPr/>
            </a:pPr>
            <a:r>
              <a:rPr lang="nb-NO">
                <a:hlinkClick r:id="rId4"/>
              </a:rPr>
              <a:t>Varslingsplikt til Statens helsetilsyn og UKOM</a:t>
            </a:r>
            <a:r>
              <a:rPr lang="nb-NO"/>
              <a:t> /</a:t>
            </a:r>
            <a:r>
              <a:rPr lang="nb-NO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  <a:hlinkClick r:id="rId5"/>
              </a:rPr>
              <a:t>Melde.no</a:t>
            </a:r>
            <a:endParaRPr lang="nb-NO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nb-NO">
                <a:hlinkClick r:id="rId6"/>
              </a:rPr>
              <a:t>Hvordan meldes yrkesskade eller yrkessykdom</a:t>
            </a:r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42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skal vi melde av uønskede hendelser i Synergi?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37736" y="3128513"/>
            <a:ext cx="8396522" cy="3242869"/>
          </a:xfrm>
        </p:spPr>
        <p:txBody>
          <a:bodyPr/>
          <a:lstStyle/>
          <a:p>
            <a:r>
              <a:rPr lang="nb-NO">
                <a:solidFill>
                  <a:srgbClr val="C00000"/>
                </a:solidFill>
              </a:rPr>
              <a:t>Noe </a:t>
            </a:r>
            <a:r>
              <a:rPr lang="nb-NO" b="1">
                <a:solidFill>
                  <a:srgbClr val="C00000"/>
                </a:solidFill>
              </a:rPr>
              <a:t>skal</a:t>
            </a:r>
            <a:r>
              <a:rPr lang="nb-NO">
                <a:solidFill>
                  <a:srgbClr val="C00000"/>
                </a:solidFill>
              </a:rPr>
              <a:t> vi melde!</a:t>
            </a:r>
          </a:p>
          <a:p>
            <a:r>
              <a:rPr lang="nb-NO">
                <a:solidFill>
                  <a:schemeClr val="accent4">
                    <a:lumMod val="75000"/>
                  </a:schemeClr>
                </a:solidFill>
              </a:rPr>
              <a:t>Noe </a:t>
            </a:r>
            <a:r>
              <a:rPr lang="nb-NO" b="1">
                <a:solidFill>
                  <a:schemeClr val="accent4">
                    <a:lumMod val="75000"/>
                  </a:schemeClr>
                </a:solidFill>
              </a:rPr>
              <a:t>bør</a:t>
            </a:r>
            <a:r>
              <a:rPr lang="nb-NO">
                <a:solidFill>
                  <a:schemeClr val="accent4">
                    <a:lumMod val="75000"/>
                  </a:schemeClr>
                </a:solidFill>
              </a:rPr>
              <a:t> vi melde</a:t>
            </a:r>
          </a:p>
          <a:p>
            <a:r>
              <a:rPr lang="nb-NO">
                <a:solidFill>
                  <a:schemeClr val="accent5">
                    <a:lumMod val="75000"/>
                  </a:schemeClr>
                </a:solidFill>
              </a:rPr>
              <a:t>Noe </a:t>
            </a:r>
            <a:r>
              <a:rPr lang="nb-NO" b="1">
                <a:solidFill>
                  <a:schemeClr val="accent5">
                    <a:lumMod val="75000"/>
                  </a:schemeClr>
                </a:solidFill>
              </a:rPr>
              <a:t>kan</a:t>
            </a:r>
            <a:r>
              <a:rPr lang="nb-NO">
                <a:solidFill>
                  <a:schemeClr val="accent5">
                    <a:lumMod val="75000"/>
                  </a:schemeClr>
                </a:solidFill>
              </a:rPr>
              <a:t> vi melde</a:t>
            </a:r>
          </a:p>
          <a:p>
            <a:endParaRPr lang="nn-NO" sz="2100"/>
          </a:p>
        </p:txBody>
      </p:sp>
      <p:sp>
        <p:nvSpPr>
          <p:cNvPr id="4" name="Ellipse 3"/>
          <p:cNvSpPr/>
          <p:nvPr/>
        </p:nvSpPr>
        <p:spPr>
          <a:xfrm>
            <a:off x="5742603" y="2518528"/>
            <a:ext cx="2596794" cy="25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350"/>
          </a:p>
        </p:txBody>
      </p:sp>
      <p:sp>
        <p:nvSpPr>
          <p:cNvPr id="5" name="Ellipse 4"/>
          <p:cNvSpPr/>
          <p:nvPr/>
        </p:nvSpPr>
        <p:spPr>
          <a:xfrm>
            <a:off x="6096000" y="2869528"/>
            <a:ext cx="1890000" cy="189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350"/>
          </a:p>
        </p:txBody>
      </p:sp>
      <p:sp>
        <p:nvSpPr>
          <p:cNvPr id="6" name="Ellipse 5"/>
          <p:cNvSpPr/>
          <p:nvPr/>
        </p:nvSpPr>
        <p:spPr>
          <a:xfrm>
            <a:off x="6501000" y="3274528"/>
            <a:ext cx="1080000" cy="1080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350"/>
          </a:p>
        </p:txBody>
      </p:sp>
    </p:spTree>
    <p:extLst>
      <p:ext uri="{BB962C8B-B14F-4D97-AF65-F5344CB8AC3E}">
        <p14:creationId xmlns:p14="http://schemas.microsoft.com/office/powerpoint/2010/main" val="266479751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62" y="2415980"/>
            <a:ext cx="4195979" cy="24956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Bilde 4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9" y="3275362"/>
            <a:ext cx="4329335" cy="21241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Bilde 5" descr="Skjermutklipp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3" y="3244922"/>
            <a:ext cx="4979802" cy="29203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Bilde 6" descr="Skjermutklip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41" y="3059373"/>
            <a:ext cx="2945708" cy="28893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 txBox="1"/>
          <p:nvPr/>
        </p:nvSpPr>
        <p:spPr>
          <a:xfrm>
            <a:off x="1138687" y="568143"/>
            <a:ext cx="8890958" cy="78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ScalaSans-Bold"/>
              </a:defRPr>
            </a:lvl1pPr>
          </a:lstStyle>
          <a:p>
            <a:r>
              <a:rPr lang="nb-NO" sz="3600" b="0"/>
              <a:t>Hva har vi problemer med? </a:t>
            </a:r>
          </a:p>
          <a:p>
            <a:r>
              <a:rPr lang="nb-NO" sz="3600" b="0"/>
              <a:t>Virker tiltakene? Bruk rapporter</a:t>
            </a:r>
            <a:endParaRPr lang="nn-NO" sz="36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79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D431F-32EF-4EDA-81AB-6F788572F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59E3BB-4D14-4BB9-9BDF-DDEB8739920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Helse Vest IKT</Company>
  <PresentationFormat>Widescreen</PresentationFormat>
  <Paragraphs>72</Paragraphs>
  <Slides>13</Slides>
  <Notes>9</Notes>
  <TotalTime>5553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8">
      <vt:lpstr>Arial</vt:lpstr>
      <vt:lpstr>Calibri Light</vt:lpstr>
      <vt:lpstr>Calibri</vt:lpstr>
      <vt:lpstr>ScalaSans-Bold</vt:lpstr>
      <vt:lpstr>Office-tema</vt:lpstr>
      <vt:lpstr>Læring og forbedring fra uønskede hendelser</vt:lpstr>
      <vt:lpstr>PowerPoint Presentation</vt:lpstr>
      <vt:lpstr>Ulike lover/forskrifter som krever at vi håndterer uønskede hendelser</vt:lpstr>
      <vt:lpstr>Forbedringssirkelen</vt:lpstr>
      <vt:lpstr>Melde uønskede hendelser:</vt:lpstr>
      <vt:lpstr>Hva gjør leder i Synergi?</vt:lpstr>
      <vt:lpstr>Noen saker skal meldes eller varsles til myndighetene: </vt:lpstr>
      <vt:lpstr>Hva skal vi melde av uønskede hendelser i Synergi?</vt:lpstr>
      <vt:lpstr>PowerPoint Presentation</vt:lpstr>
      <vt:lpstr>Melding og deling på tvers</vt:lpstr>
      <vt:lpstr>Opplæring</vt:lpstr>
      <vt:lpstr>PowerPoint Presentation</vt:lpstr>
      <vt:lpstr>Er det noe du lurer på kan du få mer informasjon på hjemmesiden: Synergi - meldinger om uønskede hendelser Lykke til!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Presentasjon om Helse Bergen med nøkkeltall</dc:title>
  <dc:creator>Hanne Alver Krum</dc:creator>
  <cp:lastModifiedBy>Wallevik, Marit</cp:lastModifiedBy>
  <cp:revision>267</cp:revision>
  <cp:lastPrinted>2011-12-05T14:32:55.000</cp:lastPrinted>
  <dcterms:created xsi:type="dcterms:W3CDTF">2012-03-19T16:38:13Z</dcterms:created>
  <dcterms:modified xsi:type="dcterms:W3CDTF">2024-07-11T09:44:43Z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AdHocReviewCycleID">
    <vt:i4>-547959755</vt:i4>
  </property>
  <property fmtid="{D5CDD505-2E9C-101B-9397-08002B2CF9AE}" pid="3" name="_AuthorEmail">
    <vt:lpwstr>hanne.alver.krum@helse-forde.no</vt:lpwstr>
  </property>
  <property fmtid="{D5CDD505-2E9C-101B-9397-08002B2CF9AE}" pid="4" name="_AuthorEmailDisplayName">
    <vt:lpwstr>Krum, Hanne Alver</vt:lpwstr>
  </property>
  <property fmtid="{D5CDD505-2E9C-101B-9397-08002B2CF9AE}" pid="5" name="_EmailSubject">
    <vt:lpwstr>is: PowerPoint</vt:lpwstr>
  </property>
  <property fmtid="{D5CDD505-2E9C-101B-9397-08002B2CF9AE}" pid="6" name="_NewReviewCycle">
    <vt:lpwstr/>
  </property>
  <property fmtid="{D5CDD505-2E9C-101B-9397-08002B2CF9AE}" pid="7" name="ContentTypeId">
    <vt:lpwstr>0x0101007B45E4A261354642A76B10F3B637EFD9</vt:lpwstr>
  </property>
</Properties>
</file>