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4"/>
  </p:notesMasterIdLst>
  <p:sldIdLst>
    <p:sldId id="277" r:id="rId2"/>
    <p:sldId id="279" r:id="rId3"/>
  </p:sldIdLst>
  <p:sldSz cx="12801600" cy="9601200" type="A3"/>
  <p:notesSz cx="9926638" cy="14355763"/>
  <p:custDataLst>
    <p:tags r:id="rId5"/>
  </p:custDataLst>
  <p:defaultTextStyle>
    <a:defPPr>
      <a:defRPr lang="nb-NO"/>
    </a:defPPr>
    <a:lvl1pPr marL="0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926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852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778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705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631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559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9485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9411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7988" autoAdjust="0"/>
  </p:normalViewPr>
  <p:slideViewPr>
    <p:cSldViewPr>
      <p:cViewPr varScale="1">
        <p:scale>
          <a:sx n="52" d="100"/>
          <a:sy n="52" d="100"/>
        </p:scale>
        <p:origin x="1518" y="66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717788"/>
          </a:xfrm>
          <a:prstGeom prst="rect">
            <a:avLst/>
          </a:prstGeom>
        </p:spPr>
        <p:txBody>
          <a:bodyPr vert="horz" lIns="138751" tIns="69376" rIns="138751" bIns="69376" rtlCol="0"/>
          <a:lstStyle>
            <a:lvl1pPr algn="l">
              <a:defRPr sz="18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717788"/>
          </a:xfrm>
          <a:prstGeom prst="rect">
            <a:avLst/>
          </a:prstGeom>
        </p:spPr>
        <p:txBody>
          <a:bodyPr vert="horz" lIns="138751" tIns="69376" rIns="138751" bIns="69376" rtlCol="0"/>
          <a:lstStyle>
            <a:lvl1pPr algn="r">
              <a:defRPr sz="1800"/>
            </a:lvl1pPr>
          </a:lstStyle>
          <a:p>
            <a:fld id="{96B9E76A-230A-4788-9E5C-EF38AE14BB31}" type="datetimeFigureOut">
              <a:rPr lang="nb-NO" smtClean="0"/>
              <a:t>25.03.2024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076325"/>
            <a:ext cx="7177088" cy="5383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992664" y="6818988"/>
            <a:ext cx="7941310" cy="6460093"/>
          </a:xfrm>
          <a:prstGeom prst="rect">
            <a:avLst/>
          </a:prstGeom>
        </p:spPr>
        <p:txBody>
          <a:bodyPr vert="horz" lIns="138751" tIns="69376" rIns="138751" bIns="69376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13635482"/>
            <a:ext cx="4301543" cy="717788"/>
          </a:xfrm>
          <a:prstGeom prst="rect">
            <a:avLst/>
          </a:prstGeom>
        </p:spPr>
        <p:txBody>
          <a:bodyPr vert="horz" lIns="138751" tIns="69376" rIns="138751" bIns="69376" rtlCol="0" anchor="b"/>
          <a:lstStyle>
            <a:lvl1pPr algn="l">
              <a:defRPr sz="18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5622798" y="13635482"/>
            <a:ext cx="4301543" cy="717788"/>
          </a:xfrm>
          <a:prstGeom prst="rect">
            <a:avLst/>
          </a:prstGeom>
        </p:spPr>
        <p:txBody>
          <a:bodyPr vert="horz" lIns="138751" tIns="69376" rIns="138751" bIns="69376" rtlCol="0" anchor="b"/>
          <a:lstStyle>
            <a:lvl1pPr algn="r">
              <a:defRPr sz="1800"/>
            </a:lvl1pPr>
          </a:lstStyle>
          <a:p>
            <a:fld id="{03D33C52-09E2-49D5-9C0C-E39D0EB065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0315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985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39926" algn="l" defTabSz="127985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79852" algn="l" defTabSz="127985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19778" algn="l" defTabSz="127985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59705" algn="l" defTabSz="127985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199631" algn="l" defTabSz="127985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39559" algn="l" defTabSz="127985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79485" algn="l" defTabSz="127985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19411" algn="l" defTabSz="127985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Åpningsside alternativ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 descr="Forside_1_09051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801600" cy="9121546"/>
          </a:xfrm>
          <a:prstGeom prst="rect">
            <a:avLst/>
          </a:prstGeom>
        </p:spPr>
      </p:pic>
      <p:sp>
        <p:nvSpPr>
          <p:cNvPr id="16" name="Tittel 1"/>
          <p:cNvSpPr>
            <a:spLocks noGrp="1"/>
          </p:cNvSpPr>
          <p:nvPr>
            <p:ph type="ctrTitle" hasCustomPrompt="1"/>
          </p:nvPr>
        </p:nvSpPr>
        <p:spPr>
          <a:xfrm>
            <a:off x="971745" y="2188953"/>
            <a:ext cx="7402636" cy="1551194"/>
          </a:xfrm>
          <a:prstGeom prst="rect">
            <a:avLst/>
          </a:prstGeom>
        </p:spPr>
        <p:txBody>
          <a:bodyPr wrap="square" lIns="128016" tIns="64008" rIns="128016" bIns="64008" anchor="b" anchorCtr="0">
            <a:spAutoFit/>
          </a:bodyPr>
          <a:lstStyle>
            <a:lvl1pPr marL="0" indent="0" algn="l">
              <a:tabLst>
                <a:tab pos="10294620" algn="l"/>
              </a:tabLst>
              <a:defRPr sz="4600" b="1" i="0" kern="1200" cap="all" spc="420" baseline="0">
                <a:solidFill>
                  <a:schemeClr val="bg1"/>
                </a:solidFill>
                <a:latin typeface="Calibri"/>
                <a:cs typeface="Arial"/>
              </a:defRPr>
            </a:lvl1pPr>
          </a:lstStyle>
          <a:p>
            <a:r>
              <a:rPr lang="nb-NO"/>
              <a:t>KLIKK FOR Å LEGGE TIL EN TITTEl</a:t>
            </a:r>
          </a:p>
        </p:txBody>
      </p:sp>
    </p:spTree>
    <p:extLst>
      <p:ext uri="{BB962C8B-B14F-4D97-AF65-F5344CB8AC3E}">
        <p14:creationId xmlns:p14="http://schemas.microsoft.com/office/powerpoint/2010/main" val="205234634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Åpningsside alternativ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 descr="Forsid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801600" cy="8475368"/>
          </a:xfrm>
          <a:prstGeom prst="rect">
            <a:avLst/>
          </a:prstGeom>
        </p:spPr>
      </p:pic>
      <p:sp>
        <p:nvSpPr>
          <p:cNvPr id="10" name="Tittel 1"/>
          <p:cNvSpPr>
            <a:spLocks noGrp="1"/>
          </p:cNvSpPr>
          <p:nvPr>
            <p:ph type="ctrTitle" hasCustomPrompt="1"/>
          </p:nvPr>
        </p:nvSpPr>
        <p:spPr>
          <a:xfrm>
            <a:off x="971745" y="2181189"/>
            <a:ext cx="10745276" cy="883319"/>
          </a:xfrm>
          <a:prstGeom prst="rect">
            <a:avLst/>
          </a:prstGeom>
        </p:spPr>
        <p:txBody>
          <a:bodyPr wrap="square" lIns="128016" tIns="64008" rIns="128016" bIns="64008" anchor="b" anchorCtr="0">
            <a:spAutoFit/>
          </a:bodyPr>
          <a:lstStyle>
            <a:lvl1pPr marL="0" indent="0" algn="l">
              <a:tabLst>
                <a:tab pos="10294620" algn="l"/>
              </a:tabLst>
              <a:defRPr sz="4900" b="1" i="0" kern="1200" cap="all" spc="420">
                <a:solidFill>
                  <a:schemeClr val="bg1"/>
                </a:solidFill>
                <a:latin typeface="Calibri"/>
                <a:cs typeface="Arial"/>
              </a:defRPr>
            </a:lvl1pPr>
          </a:lstStyle>
          <a:p>
            <a:r>
              <a:rPr lang="nb-NO"/>
              <a:t>KLIKK FOR Å LEGGE TIL EN TITTEl</a:t>
            </a:r>
          </a:p>
        </p:txBody>
      </p:sp>
    </p:spTree>
    <p:extLst>
      <p:ext uri="{BB962C8B-B14F-4D97-AF65-F5344CB8AC3E}">
        <p14:creationId xmlns:p14="http://schemas.microsoft.com/office/powerpoint/2010/main" val="197240155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meng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71744" y="971233"/>
            <a:ext cx="10745277" cy="1411287"/>
          </a:xfrm>
          <a:prstGeom prst="rect">
            <a:avLst/>
          </a:prstGeom>
        </p:spPr>
        <p:txBody>
          <a:bodyPr lIns="128016" tIns="64008" rIns="128016" bIns="64008">
            <a:normAutofit/>
          </a:bodyPr>
          <a:lstStyle>
            <a:lvl1pPr algn="l">
              <a:defRPr sz="3500" b="1" i="0" cap="all" spc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71743" y="2506981"/>
            <a:ext cx="10745277" cy="6336348"/>
          </a:xfrm>
          <a:prstGeom prst="rect">
            <a:avLst/>
          </a:prstGeom>
        </p:spPr>
        <p:txBody>
          <a:bodyPr lIns="128016" tIns="64008" rIns="128016" bIns="64008"/>
          <a:lstStyle>
            <a:lvl1pPr marL="0" indent="0">
              <a:buNone/>
              <a:defRPr sz="3100">
                <a:solidFill>
                  <a:srgbClr val="000000"/>
                </a:solidFill>
              </a:defRPr>
            </a:lvl1pPr>
            <a:lvl2pPr>
              <a:defRPr sz="2900">
                <a:solidFill>
                  <a:srgbClr val="000000"/>
                </a:solidFill>
              </a:defRPr>
            </a:lvl2pPr>
            <a:lvl3pPr>
              <a:defRPr sz="2800">
                <a:solidFill>
                  <a:srgbClr val="000000"/>
                </a:solidFill>
              </a:defRPr>
            </a:lvl3pPr>
            <a:lvl4pPr>
              <a:defRPr sz="2700">
                <a:solidFill>
                  <a:srgbClr val="000000"/>
                </a:solidFill>
              </a:defRPr>
            </a:lvl4pPr>
            <a:lvl5pPr>
              <a:defRPr sz="25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525" y="8607528"/>
            <a:ext cx="3267074" cy="993672"/>
          </a:xfrm>
          <a:prstGeom prst="rect">
            <a:avLst/>
          </a:prstGeom>
        </p:spPr>
      </p:pic>
      <p:grpSp>
        <p:nvGrpSpPr>
          <p:cNvPr id="8" name="Gruppe 7"/>
          <p:cNvGrpSpPr/>
          <p:nvPr/>
        </p:nvGrpSpPr>
        <p:grpSpPr>
          <a:xfrm>
            <a:off x="10459543" y="2576130"/>
            <a:ext cx="2906912" cy="4581871"/>
            <a:chOff x="7102946" y="2925380"/>
            <a:chExt cx="2339414" cy="3687381"/>
          </a:xfrm>
          <a:solidFill>
            <a:srgbClr val="E7E9F5"/>
          </a:solidFill>
        </p:grpSpPr>
        <p:sp>
          <p:nvSpPr>
            <p:cNvPr id="9" name="Ellipse 8"/>
            <p:cNvSpPr/>
            <p:nvPr userDrawn="1"/>
          </p:nvSpPr>
          <p:spPr>
            <a:xfrm>
              <a:off x="8495309" y="2925380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80160"/>
              <a:endParaRPr lang="nb-NO">
                <a:solidFill>
                  <a:prstClr val="white"/>
                </a:solidFill>
              </a:endParaRPr>
            </a:p>
          </p:txBody>
        </p:sp>
        <p:sp>
          <p:nvSpPr>
            <p:cNvPr id="10" name="Ellipse 9"/>
            <p:cNvSpPr/>
            <p:nvPr userDrawn="1"/>
          </p:nvSpPr>
          <p:spPr>
            <a:xfrm>
              <a:off x="8495309" y="4273087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80160"/>
              <a:r>
                <a:rPr lang="nb-NO">
                  <a:solidFill>
                    <a:prstClr val="white"/>
                  </a:solidFill>
                </a:rPr>
                <a:t> </a:t>
              </a:r>
            </a:p>
          </p:txBody>
        </p:sp>
        <p:sp>
          <p:nvSpPr>
            <p:cNvPr id="11" name="Ellipse 10"/>
            <p:cNvSpPr/>
            <p:nvPr userDrawn="1"/>
          </p:nvSpPr>
          <p:spPr>
            <a:xfrm>
              <a:off x="7102946" y="4273087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80160"/>
              <a:r>
                <a:rPr lang="nb-NO">
                  <a:solidFill>
                    <a:prstClr val="white"/>
                  </a:solidFill>
                </a:rPr>
                <a:t> </a:t>
              </a:r>
            </a:p>
          </p:txBody>
        </p:sp>
        <p:sp>
          <p:nvSpPr>
            <p:cNvPr id="12" name="Ellipse 11"/>
            <p:cNvSpPr/>
            <p:nvPr userDrawn="1"/>
          </p:nvSpPr>
          <p:spPr>
            <a:xfrm>
              <a:off x="8495309" y="5665710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80160"/>
              <a:r>
                <a:rPr lang="nb-NO">
                  <a:solidFill>
                    <a:prstClr val="white"/>
                  </a:solidFill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209304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ald med punktlis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71744" y="971233"/>
            <a:ext cx="10745277" cy="1411287"/>
          </a:xfrm>
          <a:prstGeom prst="rect">
            <a:avLst/>
          </a:prstGeom>
        </p:spPr>
        <p:txBody>
          <a:bodyPr lIns="128016" tIns="64008" rIns="128016" bIns="64008">
            <a:normAutofit/>
          </a:bodyPr>
          <a:lstStyle>
            <a:lvl1pPr algn="l">
              <a:defRPr sz="3500" b="1" i="0" cap="all" spc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71743" y="2506981"/>
            <a:ext cx="10745277" cy="6336348"/>
          </a:xfrm>
          <a:prstGeom prst="rect">
            <a:avLst/>
          </a:prstGeom>
        </p:spPr>
        <p:txBody>
          <a:bodyPr lIns="128016" tIns="64008" rIns="128016" bIns="64008"/>
          <a:lstStyle>
            <a:lvl1pPr>
              <a:defRPr sz="3100">
                <a:solidFill>
                  <a:srgbClr val="000000"/>
                </a:solidFill>
              </a:defRPr>
            </a:lvl1pPr>
            <a:lvl2pPr>
              <a:defRPr sz="2900">
                <a:solidFill>
                  <a:srgbClr val="000000"/>
                </a:solidFill>
              </a:defRPr>
            </a:lvl2pPr>
            <a:lvl3pPr>
              <a:defRPr sz="2800">
                <a:solidFill>
                  <a:srgbClr val="000000"/>
                </a:solidFill>
              </a:defRPr>
            </a:lvl3pPr>
            <a:lvl4pPr>
              <a:defRPr sz="2700">
                <a:solidFill>
                  <a:srgbClr val="000000"/>
                </a:solidFill>
              </a:defRPr>
            </a:lvl4pPr>
            <a:lvl5pPr>
              <a:defRPr sz="25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525" y="8607528"/>
            <a:ext cx="3267074" cy="993672"/>
          </a:xfrm>
          <a:prstGeom prst="rect">
            <a:avLst/>
          </a:prstGeom>
        </p:spPr>
      </p:pic>
      <p:grpSp>
        <p:nvGrpSpPr>
          <p:cNvPr id="8" name="Gruppe 7"/>
          <p:cNvGrpSpPr/>
          <p:nvPr/>
        </p:nvGrpSpPr>
        <p:grpSpPr>
          <a:xfrm>
            <a:off x="10459543" y="2576130"/>
            <a:ext cx="2906912" cy="4581871"/>
            <a:chOff x="7102946" y="2925380"/>
            <a:chExt cx="2339414" cy="3687381"/>
          </a:xfrm>
          <a:solidFill>
            <a:srgbClr val="E7E9F5"/>
          </a:solidFill>
        </p:grpSpPr>
        <p:sp>
          <p:nvSpPr>
            <p:cNvPr id="9" name="Ellipse 8"/>
            <p:cNvSpPr/>
            <p:nvPr userDrawn="1"/>
          </p:nvSpPr>
          <p:spPr>
            <a:xfrm>
              <a:off x="8495309" y="2925380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80160"/>
              <a:endParaRPr lang="nb-NO">
                <a:solidFill>
                  <a:prstClr val="white"/>
                </a:solidFill>
              </a:endParaRPr>
            </a:p>
          </p:txBody>
        </p:sp>
        <p:sp>
          <p:nvSpPr>
            <p:cNvPr id="10" name="Ellipse 9"/>
            <p:cNvSpPr/>
            <p:nvPr userDrawn="1"/>
          </p:nvSpPr>
          <p:spPr>
            <a:xfrm>
              <a:off x="8495309" y="4273087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80160"/>
              <a:r>
                <a:rPr lang="nb-NO">
                  <a:solidFill>
                    <a:prstClr val="white"/>
                  </a:solidFill>
                </a:rPr>
                <a:t> </a:t>
              </a:r>
            </a:p>
          </p:txBody>
        </p:sp>
        <p:sp>
          <p:nvSpPr>
            <p:cNvPr id="11" name="Ellipse 10"/>
            <p:cNvSpPr/>
            <p:nvPr userDrawn="1"/>
          </p:nvSpPr>
          <p:spPr>
            <a:xfrm>
              <a:off x="7102946" y="4273087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80160"/>
              <a:r>
                <a:rPr lang="nb-NO">
                  <a:solidFill>
                    <a:prstClr val="white"/>
                  </a:solidFill>
                </a:rPr>
                <a:t> </a:t>
              </a:r>
            </a:p>
          </p:txBody>
        </p:sp>
        <p:sp>
          <p:nvSpPr>
            <p:cNvPr id="12" name="Ellipse 11"/>
            <p:cNvSpPr/>
            <p:nvPr userDrawn="1"/>
          </p:nvSpPr>
          <p:spPr>
            <a:xfrm>
              <a:off x="8495309" y="5665710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80160"/>
              <a:r>
                <a:rPr lang="nb-NO">
                  <a:solidFill>
                    <a:prstClr val="white"/>
                  </a:solidFill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834180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ald og bile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71744" y="971233"/>
            <a:ext cx="10745277" cy="1411287"/>
          </a:xfrm>
          <a:prstGeom prst="rect">
            <a:avLst/>
          </a:prstGeom>
        </p:spPr>
        <p:txBody>
          <a:bodyPr lIns="128016" tIns="64008" rIns="128016" bIns="64008">
            <a:normAutofit/>
          </a:bodyPr>
          <a:lstStyle>
            <a:lvl1pPr algn="l">
              <a:defRPr sz="3500" b="1" i="0" cap="all" spc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71743" y="2506981"/>
            <a:ext cx="6051357" cy="6336348"/>
          </a:xfrm>
          <a:prstGeom prst="rect">
            <a:avLst/>
          </a:prstGeom>
        </p:spPr>
        <p:txBody>
          <a:bodyPr lIns="128016" tIns="64008" rIns="128016" bIns="64008"/>
          <a:lstStyle>
            <a:lvl1pPr marL="0" indent="0">
              <a:buNone/>
              <a:defRPr sz="3100">
                <a:solidFill>
                  <a:srgbClr val="000000"/>
                </a:solidFill>
              </a:defRPr>
            </a:lvl1pPr>
            <a:lvl2pPr>
              <a:defRPr sz="2900">
                <a:solidFill>
                  <a:srgbClr val="000000"/>
                </a:solidFill>
              </a:defRPr>
            </a:lvl2pPr>
            <a:lvl3pPr>
              <a:defRPr sz="2800">
                <a:solidFill>
                  <a:srgbClr val="000000"/>
                </a:solidFill>
              </a:defRPr>
            </a:lvl3pPr>
            <a:lvl4pPr>
              <a:defRPr sz="2700">
                <a:solidFill>
                  <a:srgbClr val="000000"/>
                </a:solidFill>
              </a:defRPr>
            </a:lvl4pPr>
            <a:lvl5pPr>
              <a:defRPr sz="25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525" y="8607528"/>
            <a:ext cx="3267074" cy="993672"/>
          </a:xfrm>
          <a:prstGeom prst="rect">
            <a:avLst/>
          </a:prstGeom>
        </p:spPr>
      </p:pic>
      <p:grpSp>
        <p:nvGrpSpPr>
          <p:cNvPr id="8" name="Gruppe 7"/>
          <p:cNvGrpSpPr/>
          <p:nvPr/>
        </p:nvGrpSpPr>
        <p:grpSpPr>
          <a:xfrm>
            <a:off x="10459543" y="2576130"/>
            <a:ext cx="2906912" cy="4581871"/>
            <a:chOff x="7102946" y="2925380"/>
            <a:chExt cx="2339414" cy="3687381"/>
          </a:xfrm>
          <a:solidFill>
            <a:srgbClr val="E7E9F5"/>
          </a:solidFill>
        </p:grpSpPr>
        <p:sp>
          <p:nvSpPr>
            <p:cNvPr id="9" name="Ellipse 8"/>
            <p:cNvSpPr/>
            <p:nvPr userDrawn="1"/>
          </p:nvSpPr>
          <p:spPr>
            <a:xfrm>
              <a:off x="8495309" y="2925380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80160"/>
              <a:endParaRPr lang="nb-NO">
                <a:solidFill>
                  <a:prstClr val="white"/>
                </a:solidFill>
              </a:endParaRPr>
            </a:p>
          </p:txBody>
        </p:sp>
        <p:sp>
          <p:nvSpPr>
            <p:cNvPr id="10" name="Ellipse 9"/>
            <p:cNvSpPr/>
            <p:nvPr userDrawn="1"/>
          </p:nvSpPr>
          <p:spPr>
            <a:xfrm>
              <a:off x="8495309" y="4273087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80160"/>
              <a:r>
                <a:rPr lang="nb-NO">
                  <a:solidFill>
                    <a:prstClr val="white"/>
                  </a:solidFill>
                </a:rPr>
                <a:t> </a:t>
              </a:r>
            </a:p>
          </p:txBody>
        </p:sp>
        <p:sp>
          <p:nvSpPr>
            <p:cNvPr id="11" name="Ellipse 10"/>
            <p:cNvSpPr/>
            <p:nvPr userDrawn="1"/>
          </p:nvSpPr>
          <p:spPr>
            <a:xfrm>
              <a:off x="7102946" y="4273087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80160"/>
              <a:r>
                <a:rPr lang="nb-NO">
                  <a:solidFill>
                    <a:prstClr val="white"/>
                  </a:solidFill>
                </a:rPr>
                <a:t> </a:t>
              </a:r>
            </a:p>
          </p:txBody>
        </p:sp>
        <p:sp>
          <p:nvSpPr>
            <p:cNvPr id="12" name="Ellipse 11"/>
            <p:cNvSpPr/>
            <p:nvPr userDrawn="1"/>
          </p:nvSpPr>
          <p:spPr>
            <a:xfrm>
              <a:off x="8495309" y="5665710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80160"/>
              <a:r>
                <a:rPr lang="nb-NO">
                  <a:solidFill>
                    <a:prstClr val="white"/>
                  </a:solidFill>
                </a:rPr>
                <a:t> </a:t>
              </a:r>
            </a:p>
          </p:txBody>
        </p:sp>
      </p:grpSp>
      <p:sp>
        <p:nvSpPr>
          <p:cNvPr id="13" name="Plassholder for bilde 5"/>
          <p:cNvSpPr>
            <a:spLocks noGrp="1"/>
          </p:cNvSpPr>
          <p:nvPr>
            <p:ph type="pic" sz="quarter" idx="11"/>
          </p:nvPr>
        </p:nvSpPr>
        <p:spPr>
          <a:xfrm>
            <a:off x="7376478" y="2665030"/>
            <a:ext cx="4340543" cy="4716145"/>
          </a:xfrm>
          <a:prstGeom prst="rect">
            <a:avLst/>
          </a:prstGeom>
        </p:spPr>
        <p:txBody>
          <a:bodyPr vert="horz" lIns="128016" tIns="64008" rIns="128016" bIns="64008"/>
          <a:lstStyle>
            <a:lvl1pPr>
              <a:defRPr sz="3100" cap="none">
                <a:solidFill>
                  <a:srgbClr val="000000"/>
                </a:solidFill>
                <a:latin typeface="+mn-lt"/>
                <a:cs typeface="Arial"/>
              </a:defRPr>
            </a:lvl1pPr>
          </a:lstStyle>
          <a:p>
            <a:r>
              <a:rPr lang="nb-NO"/>
              <a:t>Klikk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266176888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lasshaldar til bile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801600" cy="9601200"/>
          </a:xfrm>
          <a:prstGeom prst="rect">
            <a:avLst/>
          </a:prstGeom>
        </p:spPr>
        <p:txBody>
          <a:bodyPr vert="horz" lIns="128016" tIns="64008" rIns="128016" bIns="64008"/>
          <a:lstStyle>
            <a:lvl1pPr>
              <a:defRPr sz="2900" b="0" i="0" cap="none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nb-NO"/>
              <a:t>Klikk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218832187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  <a:prstGeom prst="rect">
            <a:avLst/>
          </a:prstGeom>
        </p:spPr>
        <p:txBody>
          <a:bodyPr lIns="128016" tIns="64008" rIns="128016" bIns="64008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  <a:prstGeom prst="rect">
            <a:avLst/>
          </a:prstGeom>
        </p:spPr>
        <p:txBody>
          <a:bodyPr lIns="128016" tIns="64008" rIns="128016" bIns="64008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lIns="128016" tIns="64008" rIns="128016" bIns="64008"/>
          <a:lstStyle/>
          <a:p>
            <a:pPr defTabSz="1280160"/>
            <a:fld id="{130221F6-C8D9-4A19-A031-59B9E2E8FDD2}" type="datetimeFigureOut">
              <a:rPr lang="nb-NO" smtClean="0">
                <a:solidFill>
                  <a:srgbClr val="00338D"/>
                </a:solidFill>
              </a:rPr>
              <a:pPr defTabSz="1280160"/>
              <a:t>25.03.2024</a:t>
            </a:fld>
            <a:endParaRPr lang="nb-NO">
              <a:solidFill>
                <a:srgbClr val="00338D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lIns="128016" tIns="64008" rIns="128016" bIns="64008"/>
          <a:lstStyle/>
          <a:p>
            <a:pPr defTabSz="1280160"/>
            <a:endParaRPr lang="nb-NO">
              <a:solidFill>
                <a:srgbClr val="00338D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lIns="128016" tIns="64008" rIns="128016" bIns="64008"/>
          <a:lstStyle/>
          <a:p>
            <a:pPr defTabSz="1280160"/>
            <a:fld id="{B2B36ABF-C99E-4F1B-865A-679F233618CE}" type="slidenum">
              <a:rPr lang="nb-NO" smtClean="0">
                <a:solidFill>
                  <a:srgbClr val="00338D"/>
                </a:solidFill>
              </a:rPr>
              <a:pPr defTabSz="1280160"/>
              <a:t>‹#›</a:t>
            </a:fld>
            <a:endParaRPr lang="nb-NO">
              <a:solidFill>
                <a:srgbClr val="0033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95191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534525" y="8607528"/>
            <a:ext cx="3267074" cy="993672"/>
          </a:xfrm>
          <a:prstGeom prst="rect">
            <a:avLst/>
          </a:prstGeom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5F22D92B-577F-3871-BA11-5DEB5D1C7D9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9385300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216125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p:transition/>
  <p:txStyles>
    <p:titleStyle>
      <a:lvl1pPr algn="ctr" defTabSz="640080" rtl="0" eaLnBrk="1" latinLnBrk="0" hangingPunct="1">
        <a:spcBef>
          <a:spcPct val="0"/>
        </a:spcBef>
        <a:buNone/>
        <a:defRPr sz="6200" b="0" i="0" kern="1200">
          <a:solidFill>
            <a:schemeClr val="tx1"/>
          </a:solidFill>
          <a:latin typeface="ScalaSans-Bold"/>
          <a:ea typeface="+mj-ea"/>
          <a:cs typeface="ScalaSans-Bold"/>
        </a:defRPr>
      </a:lvl1pPr>
    </p:titleStyle>
    <p:bodyStyle>
      <a:lvl1pPr marL="480060" indent="-480060" algn="l" defTabSz="640080" rtl="0" eaLnBrk="1" latinLnBrk="0" hangingPunct="1">
        <a:spcBef>
          <a:spcPct val="20000"/>
        </a:spcBef>
        <a:buFont typeface="Arial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640080" rtl="0" eaLnBrk="1" latinLnBrk="0" hangingPunct="1">
        <a:spcBef>
          <a:spcPct val="20000"/>
        </a:spcBef>
        <a:buFont typeface="Arial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640080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64008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64008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K_DokTittel?1"/>
          <p:cNvSpPr txBox="1"/>
          <p:nvPr/>
        </p:nvSpPr>
        <p:spPr>
          <a:xfrm>
            <a:off x="352128" y="696144"/>
            <a:ext cx="11089232" cy="64008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nb-NO" sz="3600"/>
              <a:t>Tungpustforløpet, Teammottak</a:t>
            </a:r>
          </a:p>
        </p:txBody>
      </p:sp>
      <p:graphicFrame>
        <p:nvGraphicFramePr>
          <p:cNvPr id="25" name="Plassholder for innhold 2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798102"/>
              </p:ext>
            </p:extLst>
          </p:nvPr>
        </p:nvGraphicFramePr>
        <p:xfrm>
          <a:off x="496144" y="8617024"/>
          <a:ext cx="9145016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3378096089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63909938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4162518786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336999867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r>
                        <a:rPr lang="nb-NO" sz="1200" b="0">
                          <a:solidFill>
                            <a:schemeClr val="tx1"/>
                          </a:solidFill>
                        </a:rPr>
                        <a:t>Gyldig fra / til</a:t>
                      </a:r>
                      <a:r>
                        <a:rPr lang="nb-NO" sz="1200" b="0">
                          <a:solidFill>
                            <a:sysClr val="windowText" lastClr="000000"/>
                          </a:solidFill>
                        </a:rPr>
                        <a:t>:                            /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0">
                          <a:solidFill>
                            <a:schemeClr val="tx1"/>
                          </a:solidFill>
                        </a:rPr>
                        <a:t>EK-ansvarlig: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44386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nb-NO" sz="1200"/>
                        <a:t>Dok.id:                                  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Ref.nr: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Versjon: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>
                          <a:solidFill>
                            <a:schemeClr val="tx1"/>
                          </a:solidFill>
                        </a:rPr>
                        <a:t>Godkjenner: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5986602"/>
                  </a:ext>
                </a:extLst>
              </a:tr>
            </a:tbl>
          </a:graphicData>
        </a:graphic>
      </p:graphicFrame>
      <p:sp>
        <p:nvSpPr>
          <p:cNvPr id="26" name="EK_GjelderFra?5"/>
          <p:cNvSpPr txBox="1"/>
          <p:nvPr/>
        </p:nvSpPr>
        <p:spPr>
          <a:xfrm>
            <a:off x="1504256" y="8629734"/>
            <a:ext cx="832472" cy="26167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nb-NO" sz="1100"/>
              <a:t>25.03.2024</a:t>
            </a:r>
          </a:p>
        </p:txBody>
      </p:sp>
      <p:sp>
        <p:nvSpPr>
          <p:cNvPr id="27" name="EK_GjelderTil?6"/>
          <p:cNvSpPr txBox="1"/>
          <p:nvPr/>
        </p:nvSpPr>
        <p:spPr>
          <a:xfrm>
            <a:off x="2584376" y="8629734"/>
            <a:ext cx="832472" cy="26167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nb-NO" sz="1100"/>
              <a:t>25.03.2025</a:t>
            </a:r>
          </a:p>
        </p:txBody>
      </p:sp>
      <p:sp>
        <p:nvSpPr>
          <p:cNvPr id="28" name="EK_DokumentID?7"/>
          <p:cNvSpPr txBox="1"/>
          <p:nvPr/>
        </p:nvSpPr>
        <p:spPr>
          <a:xfrm>
            <a:off x="1000200" y="8904054"/>
            <a:ext cx="632050" cy="26167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nb-NO" sz="1100"/>
              <a:t>D71152</a:t>
            </a:r>
          </a:p>
        </p:txBody>
      </p:sp>
      <p:sp>
        <p:nvSpPr>
          <p:cNvPr id="29" name="EK_Signatur?8"/>
          <p:cNvSpPr txBox="1"/>
          <p:nvPr/>
        </p:nvSpPr>
        <p:spPr>
          <a:xfrm>
            <a:off x="6686127" y="8890505"/>
            <a:ext cx="1557198" cy="26167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nb-NO" sz="1100"/>
              <a:t>Dale, Solveig Margrethe</a:t>
            </a:r>
          </a:p>
        </p:txBody>
      </p:sp>
      <p:sp>
        <p:nvSpPr>
          <p:cNvPr id="30" name="EK_Ansvarlig?9"/>
          <p:cNvSpPr txBox="1"/>
          <p:nvPr/>
        </p:nvSpPr>
        <p:spPr>
          <a:xfrm>
            <a:off x="6691331" y="8629734"/>
            <a:ext cx="1683864" cy="26167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nb-NO" sz="1100"/>
              <a:t>Nøttingnes, Kirsten Alfhild</a:t>
            </a:r>
          </a:p>
        </p:txBody>
      </p:sp>
      <p:sp>
        <p:nvSpPr>
          <p:cNvPr id="31" name="EK_RefNr?10"/>
          <p:cNvSpPr txBox="1"/>
          <p:nvPr/>
        </p:nvSpPr>
        <p:spPr>
          <a:xfrm>
            <a:off x="2584376" y="8905731"/>
            <a:ext cx="731460" cy="26167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nb-NO" sz="1100"/>
              <a:t>14.2.8-08</a:t>
            </a:r>
          </a:p>
        </p:txBody>
      </p:sp>
      <p:sp>
        <p:nvSpPr>
          <p:cNvPr id="2" name="EK_Utgave?11"/>
          <p:cNvSpPr txBox="1"/>
          <p:nvPr/>
        </p:nvSpPr>
        <p:spPr>
          <a:xfrm>
            <a:off x="4641899" y="8897979"/>
            <a:ext cx="436439" cy="26167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nb-NO" sz="1100"/>
              <a:t>1.03</a:t>
            </a:r>
          </a:p>
        </p:txBody>
      </p:sp>
      <p:sp>
        <p:nvSpPr>
          <p:cNvPr id="12" name="Rektangel 11"/>
          <p:cNvSpPr/>
          <p:nvPr/>
        </p:nvSpPr>
        <p:spPr>
          <a:xfrm>
            <a:off x="712168" y="1313313"/>
            <a:ext cx="11105723" cy="8229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1" algn="ctr"/>
            <a:r>
              <a:rPr lang="nb-NO" sz="3200"/>
              <a:t>Pasient med tungpust triagert prehospitalt til rød</a:t>
            </a:r>
            <a:r>
              <a:rPr lang="nb-NO" sz="2625"/>
              <a:t>	</a:t>
            </a:r>
          </a:p>
          <a:p>
            <a:pPr lvl="1" algn="ctr"/>
            <a:endParaRPr lang="nb-NO" sz="2625"/>
          </a:p>
        </p:txBody>
      </p:sp>
      <p:sp>
        <p:nvSpPr>
          <p:cNvPr id="13" name="Rektangel 12"/>
          <p:cNvSpPr/>
          <p:nvPr/>
        </p:nvSpPr>
        <p:spPr>
          <a:xfrm>
            <a:off x="712168" y="2451796"/>
            <a:ext cx="5415740" cy="4492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2625"/>
              <a:t>Lunge forvakt</a:t>
            </a:r>
          </a:p>
        </p:txBody>
      </p:sp>
      <p:sp>
        <p:nvSpPr>
          <p:cNvPr id="14" name="Rektangel 13"/>
          <p:cNvSpPr/>
          <p:nvPr/>
        </p:nvSpPr>
        <p:spPr>
          <a:xfrm>
            <a:off x="709343" y="3212830"/>
            <a:ext cx="1066142" cy="7400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470"/>
              <a:t>Uklar årsak</a:t>
            </a:r>
          </a:p>
        </p:txBody>
      </p:sp>
      <p:sp>
        <p:nvSpPr>
          <p:cNvPr id="15" name="Rektangel 14"/>
          <p:cNvSpPr/>
          <p:nvPr/>
        </p:nvSpPr>
        <p:spPr>
          <a:xfrm>
            <a:off x="1927781" y="3212830"/>
            <a:ext cx="1085584" cy="7400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470"/>
              <a:t>Kols</a:t>
            </a:r>
          </a:p>
          <a:p>
            <a:pPr algn="ctr"/>
            <a:r>
              <a:rPr lang="nb-NO" sz="1470"/>
              <a:t>astma</a:t>
            </a:r>
          </a:p>
        </p:txBody>
      </p:sp>
      <p:sp>
        <p:nvSpPr>
          <p:cNvPr id="16" name="Rektangel 15"/>
          <p:cNvSpPr/>
          <p:nvPr/>
        </p:nvSpPr>
        <p:spPr>
          <a:xfrm>
            <a:off x="3187417" y="3203119"/>
            <a:ext cx="1454482" cy="726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470"/>
              <a:t>Spontan pneumothorax</a:t>
            </a:r>
          </a:p>
        </p:txBody>
      </p:sp>
      <p:sp>
        <p:nvSpPr>
          <p:cNvPr id="17" name="Rektangel 16"/>
          <p:cNvSpPr/>
          <p:nvPr/>
        </p:nvSpPr>
        <p:spPr>
          <a:xfrm>
            <a:off x="4864968" y="3203118"/>
            <a:ext cx="1262940" cy="726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470"/>
              <a:t>Pneumoni hos lungesyke </a:t>
            </a:r>
          </a:p>
        </p:txBody>
      </p:sp>
      <p:sp>
        <p:nvSpPr>
          <p:cNvPr id="18" name="Rektangel 17"/>
          <p:cNvSpPr/>
          <p:nvPr/>
        </p:nvSpPr>
        <p:spPr>
          <a:xfrm>
            <a:off x="6256785" y="2456031"/>
            <a:ext cx="2127773" cy="4449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2625"/>
              <a:t>Hjerte forvakt</a:t>
            </a:r>
          </a:p>
        </p:txBody>
      </p:sp>
      <p:sp>
        <p:nvSpPr>
          <p:cNvPr id="19" name="Rektangel 18"/>
          <p:cNvSpPr/>
          <p:nvPr/>
        </p:nvSpPr>
        <p:spPr>
          <a:xfrm>
            <a:off x="6809795" y="3203119"/>
            <a:ext cx="1046111" cy="7507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470"/>
              <a:t>Hjertesvikt</a:t>
            </a:r>
          </a:p>
        </p:txBody>
      </p:sp>
      <p:sp>
        <p:nvSpPr>
          <p:cNvPr id="20" name="Rektangel 19"/>
          <p:cNvSpPr/>
          <p:nvPr/>
        </p:nvSpPr>
        <p:spPr>
          <a:xfrm>
            <a:off x="8708451" y="2456110"/>
            <a:ext cx="3109440" cy="4449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2625"/>
              <a:t>Medisin forvakt</a:t>
            </a:r>
          </a:p>
        </p:txBody>
      </p:sp>
      <p:sp>
        <p:nvSpPr>
          <p:cNvPr id="21" name="Rektangel 20"/>
          <p:cNvSpPr/>
          <p:nvPr/>
        </p:nvSpPr>
        <p:spPr>
          <a:xfrm>
            <a:off x="8708451" y="3203118"/>
            <a:ext cx="755093" cy="7131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470"/>
              <a:t>Lunge emboli</a:t>
            </a:r>
          </a:p>
        </p:txBody>
      </p:sp>
      <p:sp>
        <p:nvSpPr>
          <p:cNvPr id="22" name="Rektangel 21"/>
          <p:cNvSpPr/>
          <p:nvPr/>
        </p:nvSpPr>
        <p:spPr>
          <a:xfrm>
            <a:off x="9589161" y="3203117"/>
            <a:ext cx="1157216" cy="7131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470"/>
              <a:t>Diabetisk ketoacidose</a:t>
            </a:r>
          </a:p>
        </p:txBody>
      </p:sp>
      <p:sp>
        <p:nvSpPr>
          <p:cNvPr id="23" name="Rektangel 22"/>
          <p:cNvSpPr/>
          <p:nvPr/>
        </p:nvSpPr>
        <p:spPr>
          <a:xfrm>
            <a:off x="10816427" y="3203118"/>
            <a:ext cx="1000741" cy="726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1470"/>
              <a:t>Pneumoni </a:t>
            </a:r>
          </a:p>
        </p:txBody>
      </p:sp>
      <p:sp>
        <p:nvSpPr>
          <p:cNvPr id="24" name="Rektangel 23"/>
          <p:cNvSpPr/>
          <p:nvPr/>
        </p:nvSpPr>
        <p:spPr>
          <a:xfrm>
            <a:off x="712168" y="4771365"/>
            <a:ext cx="11105724" cy="13674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2625"/>
              <a:t>ABCDE-prinsippet: SpO2, Vitalia (NEWS2), EKG, blodgass, standard blodprøvepakke + pro-BNP, </a:t>
            </a:r>
          </a:p>
          <a:p>
            <a:pPr algn="ctr"/>
            <a:r>
              <a:rPr lang="nb-NO" sz="2625" err="1"/>
              <a:t>Rtg/UL thorax, UL cor</a:t>
            </a:r>
          </a:p>
        </p:txBody>
      </p:sp>
      <p:sp>
        <p:nvSpPr>
          <p:cNvPr id="32" name="Rektangel 31"/>
          <p:cNvSpPr/>
          <p:nvPr/>
        </p:nvSpPr>
        <p:spPr>
          <a:xfrm>
            <a:off x="712168" y="6587986"/>
            <a:ext cx="11105724" cy="1421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2625"/>
              <a:t>Stabiliserende behandling i akuttmottak i henhold til retningslinjer</a:t>
            </a:r>
          </a:p>
          <a:p>
            <a:pPr algn="ctr"/>
            <a:r>
              <a:rPr lang="nb-NO" sz="2625"/>
              <a:t>Diagnose verifiseres</a:t>
            </a:r>
          </a:p>
          <a:p>
            <a:pPr algn="ctr"/>
            <a:r>
              <a:rPr lang="nb-NO" sz="2625"/>
              <a:t>Overføres raskt til fagspesifikk avdeling med overvåkingsfasilitet</a:t>
            </a:r>
          </a:p>
        </p:txBody>
      </p:sp>
      <p:cxnSp>
        <p:nvCxnSpPr>
          <p:cNvPr id="33" name="Rett pilkobling 32"/>
          <p:cNvCxnSpPr/>
          <p:nvPr/>
        </p:nvCxnSpPr>
        <p:spPr>
          <a:xfrm flipH="1">
            <a:off x="3736504" y="2131756"/>
            <a:ext cx="0" cy="32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Rett pilkobling 33"/>
          <p:cNvCxnSpPr/>
          <p:nvPr/>
        </p:nvCxnSpPr>
        <p:spPr>
          <a:xfrm flipH="1">
            <a:off x="7332851" y="2131756"/>
            <a:ext cx="0" cy="32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Rett pilkobling 34"/>
          <p:cNvCxnSpPr/>
          <p:nvPr/>
        </p:nvCxnSpPr>
        <p:spPr>
          <a:xfrm flipH="1">
            <a:off x="10145216" y="2131756"/>
            <a:ext cx="0" cy="32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Rett pilkobling 35"/>
          <p:cNvCxnSpPr/>
          <p:nvPr/>
        </p:nvCxnSpPr>
        <p:spPr>
          <a:xfrm flipH="1">
            <a:off x="1216224" y="2892790"/>
            <a:ext cx="0" cy="32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Rett pilkobling 36"/>
          <p:cNvCxnSpPr/>
          <p:nvPr/>
        </p:nvCxnSpPr>
        <p:spPr>
          <a:xfrm flipH="1">
            <a:off x="2575048" y="2883077"/>
            <a:ext cx="0" cy="32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Rett pilkobling 37"/>
          <p:cNvCxnSpPr/>
          <p:nvPr/>
        </p:nvCxnSpPr>
        <p:spPr>
          <a:xfrm flipH="1">
            <a:off x="3880520" y="2883077"/>
            <a:ext cx="0" cy="32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Rett pilkobling 38"/>
          <p:cNvCxnSpPr/>
          <p:nvPr/>
        </p:nvCxnSpPr>
        <p:spPr>
          <a:xfrm flipH="1">
            <a:off x="5464696" y="2883077"/>
            <a:ext cx="0" cy="32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Rett pilkobling 39"/>
          <p:cNvCxnSpPr/>
          <p:nvPr/>
        </p:nvCxnSpPr>
        <p:spPr>
          <a:xfrm flipH="1">
            <a:off x="7323523" y="2883077"/>
            <a:ext cx="0" cy="32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Rett pilkobling 40"/>
          <p:cNvCxnSpPr/>
          <p:nvPr/>
        </p:nvCxnSpPr>
        <p:spPr>
          <a:xfrm flipH="1">
            <a:off x="9065096" y="2883077"/>
            <a:ext cx="0" cy="32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Rett pilkobling 41"/>
          <p:cNvCxnSpPr/>
          <p:nvPr/>
        </p:nvCxnSpPr>
        <p:spPr>
          <a:xfrm flipH="1">
            <a:off x="10135888" y="2901011"/>
            <a:ext cx="0" cy="32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Rett pilkobling 42"/>
          <p:cNvCxnSpPr/>
          <p:nvPr/>
        </p:nvCxnSpPr>
        <p:spPr>
          <a:xfrm flipH="1">
            <a:off x="11297344" y="2901011"/>
            <a:ext cx="0" cy="32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85283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46617" y="1200151"/>
            <a:ext cx="11041380" cy="864145"/>
          </a:xfrm>
        </p:spPr>
        <p:txBody>
          <a:bodyPr/>
          <a:lstStyle/>
          <a:p>
            <a:r>
              <a:rPr lang="nb-NO"/>
              <a:t>Teamorganisering VED PRIORITET RØD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56825" y="2136305"/>
            <a:ext cx="11041380" cy="576064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err="1"/>
              <a:t>Tungpust </a:t>
            </a:r>
            <a:r>
              <a:rPr lang="nb-NO" sz="2000"/>
              <a:t>pasient triagert til rød prehospitalt har tidskritisk tilstand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/>
              <a:t>Innleggelse aktiverer umiddelbart helsepersonell i tungpust team</a:t>
            </a:r>
          </a:p>
          <a:p>
            <a:pPr lvl="1"/>
            <a:r>
              <a:rPr lang="nb-NO" sz="2000" err="1"/>
              <a:t>Retriage til lavere nivå oppløser teamet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/>
              <a:t>Teamet består av </a:t>
            </a:r>
          </a:p>
          <a:p>
            <a:pPr lvl="1"/>
            <a:r>
              <a:rPr lang="nb-NO" sz="2000"/>
              <a:t>Teamleder: Forvakt fagspesifikk avdeling i samsvar med pasientkategori (se flytdiagram)</a:t>
            </a:r>
          </a:p>
          <a:p>
            <a:pPr lvl="2"/>
            <a:r>
              <a:rPr lang="nb-NO" sz="2000"/>
              <a:t>Konfererer/innkaller sin fagspesifikke bakvakt ved behov</a:t>
            </a:r>
          </a:p>
          <a:p>
            <a:pPr lvl="1"/>
            <a:r>
              <a:rPr lang="nb-NO" sz="2000"/>
              <a:t>LIS vakt mottaksklinikken kan bistå teamleder</a:t>
            </a:r>
          </a:p>
          <a:p>
            <a:pPr lvl="1"/>
            <a:r>
              <a:rPr lang="nb-NO" sz="2000"/>
              <a:t>Sykepleier fra mottaksklinikken med kompetanse tungpustforløp</a:t>
            </a:r>
          </a:p>
          <a:p>
            <a:pPr lvl="2"/>
            <a:r>
              <a:rPr lang="nb-NO" sz="2000"/>
              <a:t>Innkaller ekstra sykepleier fra MK ved behov</a:t>
            </a:r>
          </a:p>
          <a:p>
            <a:pPr lvl="1"/>
            <a:r>
              <a:rPr lang="nb-NO" sz="2000"/>
              <a:t>Ved samtidighetskonflikt legetjeneste (teamleder opptatt)</a:t>
            </a:r>
          </a:p>
          <a:p>
            <a:pPr lvl="2"/>
            <a:r>
              <a:rPr lang="nb-NO" sz="2000"/>
              <a:t>Teamleder foretar prioritering</a:t>
            </a:r>
          </a:p>
          <a:p>
            <a:pPr lvl="3"/>
            <a:r>
              <a:rPr lang="nb-NO" sz="2000"/>
              <a:t>LIS vakt mottaksklinikken/ annen ledig forvakt fra Hjerte/Medisin/Lunge overtar teamledelse på delegat fra opprinnelig teamleder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nb-NO" sz="2000"/>
              <a:t>Medisinsk faglig ansvar beholdes i fagspesifikk avdeling </a:t>
            </a:r>
            <a:r>
              <a:rPr lang="nb-NO" sz="210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97378662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a="http://schemas.openxmlformats.org/drawingml/2006/main" name="1_Tema">
  <a:themeElements>
    <a:clrScheme name="Helse Vest">
      <a:dk1>
        <a:srgbClr val="00338D"/>
      </a:dk1>
      <a:lt1>
        <a:sysClr val="window" lastClr="FFFFFF"/>
      </a:lt1>
      <a:dk2>
        <a:srgbClr val="00338D"/>
      </a:dk2>
      <a:lt2>
        <a:srgbClr val="EEECE1"/>
      </a:lt2>
      <a:accent1>
        <a:srgbClr val="7AB2DC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38D"/>
      </a:hlink>
      <a:folHlink>
        <a:srgbClr val="00336F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</Template>
  <TotalTime>1973</TotalTime>
  <Words>213</Words>
  <Application>Microsoft Office PowerPoint</Application>
  <PresentationFormat>A3 (297 x 420 mm)</PresentationFormat>
  <Paragraphs>46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ScalaSans-Bold</vt:lpstr>
      <vt:lpstr>1_Tema</vt:lpstr>
      <vt:lpstr>PowerPoint-presentasjon</vt:lpstr>
      <vt:lpstr>Teamorganisering VED PRIORITET RØD </vt:lpstr>
    </vt:vector>
  </TitlesOfParts>
  <Company>Helse Vest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Magnus Alvestad</dc:creator>
  <cp:keywords>&lt;dok71152.pptx&gt;&lt;n&gt;ek_type&lt;/n&gt;&lt;v&gt;DOK&lt;/v&gt;&lt;n&gt;khb&lt;/n&gt;&lt;v&gt;UB&lt;/v&gt;&lt;n&gt;beskyttet&lt;/n&gt;&lt;v&gt;nei&lt;/v&gt;&lt;/dok71152.pptx&gt;&lt;mal00675.pptx&gt;&lt;n&gt;ek_type&lt;/n&gt;&lt;v&gt;MAL&lt;/v&gt;&lt;n&gt;khb&lt;/n&gt;&lt;v&gt;UB&lt;/v&gt;&lt;n&gt;beskyttet&lt;/n&gt;&lt;v&gt;nei&lt;/v&gt;&lt;/mal00675.pptx&gt;&lt;mal00580.pptx&gt;&lt;n&gt;ek_type&lt;/n&gt;&lt;v&gt;MAL&lt;/v&gt;&lt;n&gt;khb&lt;/n&gt;&lt;v&gt;UB&lt;/v&gt;&lt;n&gt;beskyttet&lt;/n&gt;&lt;v&gt;nei&lt;/v&gt;&lt;/mal00580.pptx&gt;</cp:keywords>
  <dc:description>EK_Avdeling¤2#4¤2# ¤3#EK_Avsnitt¤2#4¤2# ¤3#EK_Bedriftsnavn¤2#1¤2#Helse Bergen¤3#EK_GjelderFra¤2#0¤2#25.03.2024¤3#EK_KlGjelderFra¤2#0¤2#¤3#EK_Opprettet¤2#0¤2#07.02.2022¤3#EK_Utgitt¤2#0¤2#07.02.2022¤3#EK_IBrukDato¤2#0¤2#25.03.2024¤3#EK_DokumentID¤2#0¤2#D71152¤3#EK_DokTittel¤2#0¤2#Tungpustforløpet, Teammottak¤3#EK_DokType¤2#0¤2#Prosess¤3#EK_DocLvlShort¤2#0¤2#Nivå 2¤3#EK_DocLevel¤2#0¤2#Enhetsdokumenter¤3#EK_EksRef¤2#2¤2# 0	¤3#EK_Erstatter¤2#0¤2#1.02¤3#EK_ErstatterD¤2#0¤2#22.03.2023¤3#EK_Signatur¤2#0¤2#Dale, Solveig Margrethe¤3#EK_Verifisert¤2#0¤2# ¤3#EK_Hørt¤2#0¤2# ¤3#EK_AuditReview¤2#2¤2# ¤3#EK_AuditApprove¤2#2¤2# ¤3#EK_Gradering¤2#0¤2#Åpen¤3#EK_Gradnr¤2#4¤2#0¤3#EK_Kapittel¤2#4¤2# ¤3#EK_Referanse¤2#2¤2# 0	¤3#EK_RefNr¤2#0¤2#14.2.8-08¤3#EK_Revisjon¤2#0¤2#1.03¤3#EK_Ansvarlig¤2#0¤2#Nøttingnes, Kirsten Alfhild¤3#EK_SkrevetAv¤2#0¤2#Kristel Svalland Knudsen¤3#EK_UText1¤2#0¤2#Kristel Svalland Knudsen, Sverre Lehmann¤3#EK_UText2¤2#0¤2# ¤3#EK_UText3¤2#0¤2# ¤3#EK_UText4¤2#0¤2# ¤3#EK_Status¤2#0¤2#I bruk¤3#EK_Stikkord¤2#0¤2#Tungpustforløp¤3#EK_SuperStikkord¤2#0¤2#¤3#EK_Rapport¤2#3¤2#¤3#EK_EKPrintMerke¤2#0¤2#Uoffisiell utskrift er kun gyldig på utskriftsdato¤3#EK_Watermark¤2#0¤2#¤3#EK_Utgave¤2#0¤2#1.03¤3#EK_Merknad¤2#7¤2#Forlenget gyldighet til 25.03.2025 uten endringer i dokumentet.¤3#EK_VerLogg¤2#2¤2#Ver. 1.03 - 25.03.2024|Forlenget gyldighet til 25.03.2025 uten endringer i dokumentet.¤1#Ver. 1.02 - 22.03.2023|Forlenget gyldighet til 22.03.2024 uten endringer i dokumentet.¤1#Ver. 1.01 - 07.02.2022|¤1#Ver. 1.00 - 07.02.2022|¤3#EK_RF1¤2#4¤2#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¤3#EK_DL¤2#0¤2#8¤3#EK_GjelderTil¤2#0¤2#25.03.2025¤3#EK_Vedlegg¤2#2¤2# 0	¤3#EK_AvdelingOver¤2#4¤2# ¤3#EK_HRefNr¤2#0¤2# ¤3#EK_HbNavn¤2#0¤2# ¤3#EK_DokRefnr¤2#4¤2#0001140208¤3#EK_Dokendrdato¤2#4¤2#11.10.2023 19:48:06¤3#EK_HbType¤2#4¤2# ¤3#EK_Offisiell¤2#4¤2# ¤3#EK_VedleggRef¤2#4¤2#14.2.8-08¤3#EK_Strukt00¤2#5¤2#¤5#¤5#Helse Bergen HF¤5#1¤5#0¤4#¤5#14¤5#Lungeavdelingen¤5#1¤5#0¤4#.¤5#2¤5#Pasientbehandling¤5#0¤5#0¤4#.¤5#8¤5#Flytskjema og pasientforløp¤5#0¤5#0¤4# - ¤3#EK_Strukt01¤2#5¤2#¤5#¤5#Kategorier HB (ikke dokumenter på dette nivået trykk dere videre ned +)¤5#0¤5#0¤4#¤5#¤5#Pasientbehandling¤5#3¤5#0¤4#¤5#¤5#Pasientforløp og pakkeforløp¤5#3¤5#0¤4# - ¤3#EK_Strukt02¤2#5¤2# ¤3#EK_Strukt04¤2#5¤2#¤3#EK_Pub¤2#6¤2#;15;¤3#EKR_DokType¤2#0¤2#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¤3#EKR_Strukt00¤2#5¤2#¤5#¤5#Helse Bergen HF¤5#1¤5#0¤4#¤5#14¤5#Lungeavdelingen¤5#1¤5#0¤4#.¤5#2¤5#Pasientbehandling¤5#0¤5#0¤4#.¤5#8¤5#Flytskjema og pasientforløp¤5#0¤5#0¤4# - ¤3#</dc:description>
  <cp:lastModifiedBy>Dale, Solveig Margrethe</cp:lastModifiedBy>
  <cp:revision>169</cp:revision>
  <cp:lastPrinted>2016-10-31T10:23:29Z</cp:lastPrinted>
  <dcterms:created xsi:type="dcterms:W3CDTF">2014-09-17T14:21:59Z</dcterms:created>
  <dcterms:modified xsi:type="dcterms:W3CDTF">2024-03-25T08:49:52Z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DocVer">
    <vt:lpwstr>2.20</vt:lpwstr>
  </property>
  <property fmtid="{D5CDD505-2E9C-101B-9397-08002B2CF9AE}" pid="3" name="EK_Format">
    <vt:lpwstr>10</vt:lpwstr>
  </property>
  <property fmtid="{D5CDD505-2E9C-101B-9397-08002B2CF9AE}" pid="4" name="shape_Counter">
    <vt:i4>11</vt:i4>
  </property>
  <property fmtid="{D5CDD505-2E9C-101B-9397-08002B2CF9AE}" pid="5" name="MSIP_Label_0c3ffc1c-ef00-4620-9c2f-7d9c1597774b_Enabled">
    <vt:lpwstr>true</vt:lpwstr>
  </property>
  <property fmtid="{D5CDD505-2E9C-101B-9397-08002B2CF9AE}" pid="6" name="MSIP_Label_0c3ffc1c-ef00-4620-9c2f-7d9c1597774b_SetDate">
    <vt:lpwstr>2024-03-25T08:49:50Z</vt:lpwstr>
  </property>
  <property fmtid="{D5CDD505-2E9C-101B-9397-08002B2CF9AE}" pid="7" name="MSIP_Label_0c3ffc1c-ef00-4620-9c2f-7d9c1597774b_Method">
    <vt:lpwstr>Standard</vt:lpwstr>
  </property>
  <property fmtid="{D5CDD505-2E9C-101B-9397-08002B2CF9AE}" pid="8" name="MSIP_Label_0c3ffc1c-ef00-4620-9c2f-7d9c1597774b_Name">
    <vt:lpwstr>Intern</vt:lpwstr>
  </property>
  <property fmtid="{D5CDD505-2E9C-101B-9397-08002B2CF9AE}" pid="9" name="MSIP_Label_0c3ffc1c-ef00-4620-9c2f-7d9c1597774b_SiteId">
    <vt:lpwstr>bdcbe535-f3cf-49f5-8a6a-fb6d98dc7837</vt:lpwstr>
  </property>
  <property fmtid="{D5CDD505-2E9C-101B-9397-08002B2CF9AE}" pid="10" name="MSIP_Label_0c3ffc1c-ef00-4620-9c2f-7d9c1597774b_ActionId">
    <vt:lpwstr>4aa17eaa-5559-41f7-9417-9351abf2dc1f</vt:lpwstr>
  </property>
  <property fmtid="{D5CDD505-2E9C-101B-9397-08002B2CF9AE}" pid="11" name="MSIP_Label_0c3ffc1c-ef00-4620-9c2f-7d9c1597774b_ContentBits">
    <vt:lpwstr>2</vt:lpwstr>
  </property>
  <property fmtid="{D5CDD505-2E9C-101B-9397-08002B2CF9AE}" pid="12" name="ClassificationContentMarkingFooterLocations">
    <vt:lpwstr>1_Tema:4</vt:lpwstr>
  </property>
  <property fmtid="{D5CDD505-2E9C-101B-9397-08002B2CF9AE}" pid="13" name="ClassificationContentMarkingFooterText">
    <vt:lpwstr>Følsomhet Intern (gul)</vt:lpwstr>
  </property>
</Properties>
</file>