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sldIdLst>
    <p:sldId id="300" r:id="rId5"/>
    <p:sldId id="299" r:id="rId6"/>
    <p:sldId id="262" r:id="rId7"/>
    <p:sldId id="263" r:id="rId8"/>
    <p:sldId id="292" r:id="rId9"/>
    <p:sldId id="285" r:id="rId10"/>
    <p:sldId id="287" r:id="rId11"/>
    <p:sldId id="290" r:id="rId12"/>
    <p:sldId id="288" r:id="rId13"/>
    <p:sldId id="291" r:id="rId14"/>
    <p:sldId id="297" r:id="rId15"/>
  </p:sldIdLst>
  <p:sldSz cx="12192000" cy="6858000"/>
  <p:notesSz cx="6858000" cy="9144000"/>
  <p:custDataLst>
    <p:tags r:id="rId16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0A873F-FCCE-41BD-9208-741407D711FC}" v="365" dt="2021-08-06T07:52:57.294"/>
    <p1510:client id="{600A93C9-98FB-4BB0-B2CF-92B91C0445D3}" v="86" dt="2021-08-31T11:42:25.034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55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98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tags" Target="tags/tag1.xml" /><Relationship Id="rId17" Type="http://schemas.openxmlformats.org/officeDocument/2006/relationships/presProps" Target="presProps.xml" /><Relationship Id="rId18" Type="http://schemas.openxmlformats.org/officeDocument/2006/relationships/viewProps" Target="viewProps.xml" /><Relationship Id="rId19" Type="http://schemas.openxmlformats.org/officeDocument/2006/relationships/theme" Target="theme/theme1.xml" /><Relationship Id="rId2" Type="http://schemas.openxmlformats.org/officeDocument/2006/relationships/customXml" Target="../customXml/item2.xml" /><Relationship Id="rId20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37" Type="http://schemas.microsoft.com/office/2016/11/relationships/changesInfo" Target="changesInfos/changesInfo1.xml" /><Relationship Id="rId38" Type="http://schemas.microsoft.com/office/2015/10/relationships/revisionInfo" Target="revisionInfo.xml" /><Relationship Id="rId4" Type="http://schemas.openxmlformats.org/officeDocument/2006/relationships/slideMaster" Target="slideMasters/slide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levik, Marit" userId="S::mvai@ihelse.net::48764d28-5d38-4715-842d-4bd639890a99" providerId="AD" clId="Web-{600A93C9-98FB-4BB0-B2CF-92B91C0445D3}"/>
    <pc:docChg chg="mod modSld">
      <pc:chgData name="Wallevik, Marit" userId="S::mvai@ihelse.net::48764d28-5d38-4715-842d-4bd639890a99" providerId="AD" clId="Web-{600A93C9-98FB-4BB0-B2CF-92B91C0445D3}" dt="2021-08-31T11:42:22.487" v="59"/>
      <pc:docMkLst>
        <pc:docMk/>
      </pc:docMkLst>
      <pc:sldChg chg="modSp">
        <pc:chgData name="Wallevik, Marit" userId="S::mvai@ihelse.net::48764d28-5d38-4715-842d-4bd639890a99" providerId="AD" clId="Web-{600A93C9-98FB-4BB0-B2CF-92B91C0445D3}" dt="2021-08-31T11:39:57" v="1" actId="20577"/>
        <pc:sldMkLst>
          <pc:docMk/>
          <pc:sldMk cId="1622761242" sldId="257"/>
        </pc:sldMkLst>
        <pc:spChg chg="mod">
          <ac:chgData name="Wallevik, Marit" userId="S::mvai@ihelse.net::48764d28-5d38-4715-842d-4bd639890a99" providerId="AD" clId="Web-{600A93C9-98FB-4BB0-B2CF-92B91C0445D3}" dt="2021-08-31T11:39:57" v="1" actId="20577"/>
          <ac:spMkLst>
            <pc:docMk/>
            <pc:sldMk cId="1622761242" sldId="257"/>
            <ac:spMk id="3" creationId="{00000000-0000-0000-0000-000000000000}"/>
          </ac:spMkLst>
        </pc:spChg>
      </pc:sldChg>
      <pc:sldChg chg="modSp">
        <pc:chgData name="Wallevik, Marit" userId="S::mvai@ihelse.net::48764d28-5d38-4715-842d-4bd639890a99" providerId="AD" clId="Web-{600A93C9-98FB-4BB0-B2CF-92B91C0445D3}" dt="2021-08-31T11:42:22.487" v="59"/>
        <pc:sldMkLst>
          <pc:docMk/>
          <pc:sldMk cId="3212011069" sldId="297"/>
        </pc:sldMkLst>
        <pc:spChg chg="mod">
          <ac:chgData name="Wallevik, Marit" userId="S::mvai@ihelse.net::48764d28-5d38-4715-842d-4bd639890a99" providerId="AD" clId="Web-{600A93C9-98FB-4BB0-B2CF-92B91C0445D3}" dt="2021-08-31T11:41:00.236" v="14" actId="20577"/>
          <ac:spMkLst>
            <pc:docMk/>
            <pc:sldMk cId="3212011069" sldId="297"/>
            <ac:spMk id="2" creationId="{00000000-0000-0000-0000-000000000000}"/>
          </ac:spMkLst>
        </pc:spChg>
        <pc:spChg chg="mod">
          <ac:chgData name="Wallevik, Marit" userId="S::mvai@ihelse.net::48764d28-5d38-4715-842d-4bd639890a99" providerId="AD" clId="Web-{600A93C9-98FB-4BB0-B2CF-92B91C0445D3}" dt="2021-08-31T11:41:27.705" v="19" actId="20577"/>
          <ac:spMkLst>
            <pc:docMk/>
            <pc:sldMk cId="3212011069" sldId="297"/>
            <ac:spMk id="3" creationId="{00000000-0000-0000-0000-000000000000}"/>
          </ac:spMkLst>
        </pc:spChg>
        <pc:graphicFrameChg chg="mod modGraphic">
          <ac:chgData name="Wallevik, Marit" userId="S::mvai@ihelse.net::48764d28-5d38-4715-842d-4bd639890a99" providerId="AD" clId="Web-{600A93C9-98FB-4BB0-B2CF-92B91C0445D3}" dt="2021-08-31T11:42:22.487" v="59"/>
          <ac:graphicFrameMkLst>
            <pc:docMk/>
            <pc:sldMk cId="3212011069" sldId="297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7BF9-AFB2-4EDE-983E-0CA28D24B135}" type="datetimeFigureOut">
              <a:rPr lang="nn-NO" smtClean="0"/>
              <a:t>06.09.2021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FE9-1EA1-44F8-AF52-BA7AF2A47FB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10702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7BF9-AFB2-4EDE-983E-0CA28D24B135}" type="datetimeFigureOut">
              <a:rPr lang="nn-NO" smtClean="0"/>
              <a:t>06.09.2021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FE9-1EA1-44F8-AF52-BA7AF2A47FB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34032707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7BF9-AFB2-4EDE-983E-0CA28D24B135}" type="datetimeFigureOut">
              <a:rPr lang="nn-NO" smtClean="0"/>
              <a:t>06.09.2021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FE9-1EA1-44F8-AF52-BA7AF2A47FB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329337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7BF9-AFB2-4EDE-983E-0CA28D24B135}" type="datetimeFigureOut">
              <a:rPr lang="nn-NO" smtClean="0"/>
              <a:t>06.09.2021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FE9-1EA1-44F8-AF52-BA7AF2A47FB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749818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7BF9-AFB2-4EDE-983E-0CA28D24B135}" type="datetimeFigureOut">
              <a:rPr lang="nn-NO" smtClean="0"/>
              <a:t>06.09.2021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FE9-1EA1-44F8-AF52-BA7AF2A47FB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55984223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7BF9-AFB2-4EDE-983E-0CA28D24B135}" type="datetimeFigureOut">
              <a:rPr lang="nn-NO" smtClean="0"/>
              <a:t>06.09.2021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FE9-1EA1-44F8-AF52-BA7AF2A47FB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69090430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7BF9-AFB2-4EDE-983E-0CA28D24B135}" type="datetimeFigureOut">
              <a:rPr lang="nn-NO" smtClean="0"/>
              <a:t>06.09.2021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FE9-1EA1-44F8-AF52-BA7AF2A47FB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5511529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7BF9-AFB2-4EDE-983E-0CA28D24B135}" type="datetimeFigureOut">
              <a:rPr lang="nn-NO" smtClean="0"/>
              <a:t>06.09.2021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FE9-1EA1-44F8-AF52-BA7AF2A47FB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1567087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7BF9-AFB2-4EDE-983E-0CA28D24B135}" type="datetimeFigureOut">
              <a:rPr lang="nn-NO" smtClean="0"/>
              <a:t>06.09.2021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FE9-1EA1-44F8-AF52-BA7AF2A47FB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705848860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7BF9-AFB2-4EDE-983E-0CA28D24B135}" type="datetimeFigureOut">
              <a:rPr lang="nn-NO" smtClean="0"/>
              <a:t>06.09.2021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FE9-1EA1-44F8-AF52-BA7AF2A47FB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85681971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7BF9-AFB2-4EDE-983E-0CA28D24B135}" type="datetimeFigureOut">
              <a:rPr lang="nn-NO" smtClean="0"/>
              <a:t>06.09.2021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DFE9-1EA1-44F8-AF52-BA7AF2A47FB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6176518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A7BF9-AFB2-4EDE-983E-0CA28D24B135}" type="datetimeFigureOut">
              <a:rPr lang="nn-NO" smtClean="0"/>
              <a:t>06.09.2021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9DFE9-1EA1-44F8-AF52-BA7AF2A47FB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9175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1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3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Relationship Id="rId4" Type="http://schemas.openxmlformats.org/officeDocument/2006/relationships/image" Target="../media/image6.png" /><Relationship Id="rId5" Type="http://schemas.openxmlformats.org/officeDocument/2006/relationships/image" Target="../media/image7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8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9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0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MAL: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Følgende lysbilder er forslag til mal for bruk i KPU/ledergruppe. Bildene som er lagt inn viser Divisjon psykisk helsevern.</a:t>
            </a: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065361239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Bilde 1" descr="Skjermutklip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3"/>
          <a:stretch>
            <a:fillRect/>
          </a:stretch>
        </p:blipFill>
        <p:spPr>
          <a:xfrm>
            <a:off x="357448" y="744888"/>
            <a:ext cx="9277003" cy="5317703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365760" y="157942"/>
            <a:ext cx="5370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Konsekvenser for 2.7 Legemiddelhendelser:</a:t>
            </a:r>
            <a:endParaRPr lang="nn-NO"/>
          </a:p>
        </p:txBody>
      </p:sp>
      <p:sp>
        <p:nvSpPr>
          <p:cNvPr id="4" name="TekstSylinder 3"/>
          <p:cNvSpPr txBox="1"/>
          <p:nvPr/>
        </p:nvSpPr>
        <p:spPr>
          <a:xfrm>
            <a:off x="9634451" y="744888"/>
            <a:ext cx="2493818" cy="27699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2400"/>
              <a:t>Kommentar:</a:t>
            </a:r>
            <a:endParaRPr lang="nb-NO" sz="2400">
              <a:cs typeface="Calibri"/>
            </a:endParaRPr>
          </a:p>
          <a:p>
            <a:r>
              <a:rPr lang="nb-NO" sz="2400" i="1"/>
              <a:t>Kommentèr f.eks. om det er mange hendelser med høy konsekvens.</a:t>
            </a:r>
            <a:endParaRPr lang="nb-NO" sz="2400" i="1">
              <a:cs typeface="Calibri"/>
            </a:endParaRPr>
          </a:p>
          <a:p>
            <a:endParaRPr lang="nb-NO"/>
          </a:p>
          <a:p>
            <a:endParaRPr lang="nb-NO"/>
          </a:p>
          <a:p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813627314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5745" y="42862"/>
            <a:ext cx="10515600" cy="1325563"/>
          </a:xfrm>
        </p:spPr>
        <p:txBody>
          <a:bodyPr/>
          <a:lstStyle/>
          <a:p>
            <a:r>
              <a:rPr lang="nb-NO"/>
              <a:t>Oppsummering: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95744" y="952789"/>
            <a:ext cx="11187181" cy="12805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2000" i="1"/>
              <a:t>Spørsmål som kan stilles til hjelp: Hva ser vi i rapportene og hva er våre risikoområder? </a:t>
            </a:r>
            <a:endParaRPr lang="en-US"/>
          </a:p>
          <a:p>
            <a:r>
              <a:rPr lang="nb-NO" sz="2000" i="1"/>
              <a:t>Positivt – må vi gjøre noe for å beholde dette? (f.eks. god saksbehandling eller god meldekultur)</a:t>
            </a:r>
            <a:endParaRPr lang="nb-NO" sz="2000" i="1">
              <a:cs typeface="Calibri"/>
            </a:endParaRPr>
          </a:p>
          <a:p>
            <a:r>
              <a:rPr lang="nb-NO" sz="2000" i="1"/>
              <a:t>Negativt – må vi gjøre noe for å forbedre? (f.eks. mange saker på utdeling av legemidler – hvorfor?)</a:t>
            </a:r>
            <a:endParaRPr lang="nb-NO" sz="2000" i="1">
              <a:cs typeface="Calibri"/>
            </a:endParaRPr>
          </a:p>
          <a:p>
            <a:endParaRPr lang="nn-NO" i="1">
              <a:cs typeface="Calibri"/>
            </a:endParaRP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137887"/>
              </p:ext>
            </p:extLst>
          </p:nvPr>
        </p:nvGraphicFramePr>
        <p:xfrm>
          <a:off x="493222" y="2415462"/>
          <a:ext cx="11205555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322">
                  <a:extLst>
                    <a:ext uri="{9D8B030D-6E8A-4147-A177-3AD203B41FA5}">
                      <a16:colId xmlns:a16="http://schemas.microsoft.com/office/drawing/2014/main" val="4264239268"/>
                    </a:ext>
                  </a:extLst>
                </a:gridCol>
                <a:gridCol w="2876203">
                  <a:extLst>
                    <a:ext uri="{9D8B030D-6E8A-4147-A177-3AD203B41FA5}">
                      <a16:colId xmlns:a16="http://schemas.microsoft.com/office/drawing/2014/main" val="3631581451"/>
                    </a:ext>
                  </a:extLst>
                </a:gridCol>
                <a:gridCol w="1210889">
                  <a:extLst>
                    <a:ext uri="{9D8B030D-6E8A-4147-A177-3AD203B41FA5}">
                      <a16:colId xmlns:a16="http://schemas.microsoft.com/office/drawing/2014/main" val="1435536989"/>
                    </a:ext>
                  </a:extLst>
                </a:gridCol>
                <a:gridCol w="1105593">
                  <a:extLst>
                    <a:ext uri="{9D8B030D-6E8A-4147-A177-3AD203B41FA5}">
                      <a16:colId xmlns:a16="http://schemas.microsoft.com/office/drawing/2014/main" val="439525393"/>
                    </a:ext>
                  </a:extLst>
                </a:gridCol>
                <a:gridCol w="3319548">
                  <a:extLst>
                    <a:ext uri="{9D8B030D-6E8A-4147-A177-3AD203B41FA5}">
                      <a16:colId xmlns:a16="http://schemas.microsoft.com/office/drawing/2014/main" val="4248652655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Oppsummering:</a:t>
                      </a:r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Tiltak:</a:t>
                      </a:r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Ansvarlig:</a:t>
                      </a:r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Frist</a:t>
                      </a:r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Status:</a:t>
                      </a:r>
                      <a:endParaRPr lang="nn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016240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 i="1"/>
                        <a:t>I enhetene meldes det få  pasientrelaterte hendelser</a:t>
                      </a:r>
                      <a:endParaRPr lang="nn-NO" i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318477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 i="1"/>
                        <a:t>Noen underavdelinger har</a:t>
                      </a:r>
                      <a:r>
                        <a:rPr lang="nb-NO" i="1" baseline="0"/>
                        <a:t> en del ubehandlete saker.</a:t>
                      </a:r>
                      <a:endParaRPr lang="nn-NO" i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419427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 i="1"/>
                        <a:t>Det</a:t>
                      </a:r>
                      <a:r>
                        <a:rPr lang="nb-NO" i="1" baseline="0"/>
                        <a:t> er få saker registrert innen legemidler, er det underrapportering her? </a:t>
                      </a:r>
                      <a:endParaRPr lang="nn-NO" i="1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46935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5446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n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35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01106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Sak xx/20xx: Uønskede hendelser i xxx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Meldekultur, saksbehandling og fordeling på ulike hendelsestyper/konsekvenser</a:t>
            </a: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119609873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lassholder for innhold 3" descr="Skjermutklip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01" b="5629"/>
          <a:stretch>
            <a:fillRect/>
          </a:stretch>
        </p:blipFill>
        <p:spPr>
          <a:xfrm>
            <a:off x="858981" y="652858"/>
            <a:ext cx="7946967" cy="5784601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723207" y="191193"/>
            <a:ext cx="6101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/>
              <a:t>Meldt - fordelt på måned og sakstype:</a:t>
            </a:r>
            <a:endParaRPr lang="nn-NO" sz="2400"/>
          </a:p>
        </p:txBody>
      </p:sp>
      <p:sp>
        <p:nvSpPr>
          <p:cNvPr id="4" name="TekstSylinder 3"/>
          <p:cNvSpPr txBox="1"/>
          <p:nvPr/>
        </p:nvSpPr>
        <p:spPr>
          <a:xfrm>
            <a:off x="9202189" y="789709"/>
            <a:ext cx="2576946" cy="24006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2400"/>
              <a:t>Kommentar:</a:t>
            </a:r>
            <a:endParaRPr lang="nb-NO" sz="2400">
              <a:cs typeface="Calibri"/>
            </a:endParaRPr>
          </a:p>
          <a:p>
            <a:r>
              <a:rPr lang="nb-NO" sz="2400" i="1"/>
              <a:t>Legg inn kommentarer om meldekultur.</a:t>
            </a:r>
            <a:endParaRPr lang="nb-NO" sz="2400" i="1">
              <a:cs typeface="Calibri"/>
            </a:endParaRPr>
          </a:p>
          <a:p>
            <a:endParaRPr lang="nb-NO"/>
          </a:p>
          <a:p>
            <a:endParaRPr lang="nb-NO"/>
          </a:p>
          <a:p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843917755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lassholder for innhold 3" descr="Skjermutklip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06" b="61382"/>
          <a:stretch>
            <a:fillRect/>
          </a:stretch>
        </p:blipFill>
        <p:spPr>
          <a:xfrm>
            <a:off x="723207" y="1168920"/>
            <a:ext cx="8695114" cy="2579294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723206" y="191193"/>
            <a:ext cx="7190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/>
              <a:t>Meldt – per måned og sammenlignet med i fjor:</a:t>
            </a:r>
            <a:endParaRPr lang="nn-NO" sz="2400"/>
          </a:p>
        </p:txBody>
      </p:sp>
      <p:sp>
        <p:nvSpPr>
          <p:cNvPr id="5" name="TekstSylinder 4"/>
          <p:cNvSpPr txBox="1"/>
          <p:nvPr/>
        </p:nvSpPr>
        <p:spPr>
          <a:xfrm>
            <a:off x="9418321" y="1182371"/>
            <a:ext cx="2576946" cy="36009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2400"/>
              <a:t>Kommentar:</a:t>
            </a:r>
            <a:endParaRPr lang="nb-NO" sz="2400">
              <a:cs typeface="Calibri"/>
            </a:endParaRPr>
          </a:p>
          <a:p>
            <a:r>
              <a:rPr lang="nb-NO" sz="2400" i="1"/>
              <a:t>f.eks. Det er meldt litt færre meldinger i 1. kvartal i år.  I 2. kvartal i år er det meldt flere meldinger.</a:t>
            </a:r>
            <a:endParaRPr lang="nb-NO" sz="2400" i="1">
              <a:cs typeface="Calibri"/>
            </a:endParaRPr>
          </a:p>
          <a:p>
            <a:endParaRPr lang="nb-NO"/>
          </a:p>
          <a:p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550736014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Bilde 1" descr="Skjermutklip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42" y="1454728"/>
            <a:ext cx="8153725" cy="4826012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257695" y="216130"/>
            <a:ext cx="7273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/>
              <a:t>Saksbehandling: åpne saker i enheten:</a:t>
            </a:r>
            <a:endParaRPr lang="nn-NO" sz="2400"/>
          </a:p>
        </p:txBody>
      </p:sp>
      <p:sp>
        <p:nvSpPr>
          <p:cNvPr id="4" name="TekstSylinder 3"/>
          <p:cNvSpPr txBox="1"/>
          <p:nvPr/>
        </p:nvSpPr>
        <p:spPr>
          <a:xfrm>
            <a:off x="9151204" y="1454727"/>
            <a:ext cx="2602992" cy="26776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2400"/>
              <a:t>Kommentar:</a:t>
            </a:r>
            <a:endParaRPr lang="nb-NO" sz="2400">
              <a:cs typeface="Calibri"/>
            </a:endParaRPr>
          </a:p>
          <a:p>
            <a:r>
              <a:rPr lang="nb-NO" sz="2400" i="1"/>
              <a:t>Kommentèr på status på saksbehandling</a:t>
            </a:r>
            <a:endParaRPr lang="nb-NO" sz="2400" i="1">
              <a:cs typeface="Calibri"/>
            </a:endParaRPr>
          </a:p>
          <a:p>
            <a:endParaRPr lang="nb-NO"/>
          </a:p>
          <a:p>
            <a:endParaRPr lang="nb-NO"/>
          </a:p>
          <a:p>
            <a:endParaRPr lang="nb-NO"/>
          </a:p>
          <a:p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831755484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Bilde 2" descr="Skjermutklip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37"/>
          <a:stretch>
            <a:fillRect/>
          </a:stretch>
        </p:blipFill>
        <p:spPr>
          <a:xfrm>
            <a:off x="4804787" y="1009373"/>
            <a:ext cx="5051367" cy="2531430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4" name="Bilde 3" descr="Skjermutklip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05" y="3546909"/>
            <a:ext cx="4227999" cy="2880615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5" name="Bilde 4" descr="Skjermutklip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661" y="3545912"/>
            <a:ext cx="5149493" cy="303266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6" name="TekstSylinder 5"/>
          <p:cNvSpPr txBox="1"/>
          <p:nvPr/>
        </p:nvSpPr>
        <p:spPr>
          <a:xfrm>
            <a:off x="7672648" y="4942554"/>
            <a:ext cx="4006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Rapporten må kjøres flere ganger for å få frem denne visingen  en gang per underavdeling.</a:t>
            </a:r>
            <a:endParaRPr lang="nn-NO"/>
          </a:p>
        </p:txBody>
      </p:sp>
      <p:sp>
        <p:nvSpPr>
          <p:cNvPr id="7" name="TekstSylinder 6"/>
          <p:cNvSpPr txBox="1"/>
          <p:nvPr/>
        </p:nvSpPr>
        <p:spPr>
          <a:xfrm>
            <a:off x="257695" y="216130"/>
            <a:ext cx="7273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/>
              <a:t>Saksbehandling: åpne saker i underavdelinger:</a:t>
            </a:r>
            <a:endParaRPr lang="nn-NO" sz="2400"/>
          </a:p>
        </p:txBody>
      </p:sp>
      <p:sp>
        <p:nvSpPr>
          <p:cNvPr id="8" name="TekstSylinder 7"/>
          <p:cNvSpPr txBox="1"/>
          <p:nvPr/>
        </p:nvSpPr>
        <p:spPr>
          <a:xfrm>
            <a:off x="9957539" y="1010330"/>
            <a:ext cx="2208789" cy="37856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2400"/>
              <a:t>Kommentar:</a:t>
            </a:r>
            <a:endParaRPr lang="nb-NO" sz="2400">
              <a:cs typeface="Calibri"/>
            </a:endParaRPr>
          </a:p>
          <a:p>
            <a:r>
              <a:rPr lang="nb-NO" sz="2400"/>
              <a:t>Kommentèr på status på saksbehandling</a:t>
            </a:r>
            <a:endParaRPr lang="nb-NO" sz="2400">
              <a:cs typeface="Calibri"/>
            </a:endParaRPr>
          </a:p>
          <a:p>
            <a:r>
              <a:rPr lang="nb-NO" sz="2400"/>
              <a:t>på underavdelinger</a:t>
            </a:r>
            <a:endParaRPr lang="nb-NO" sz="2400">
              <a:cs typeface="Calibri"/>
            </a:endParaRPr>
          </a:p>
          <a:p>
            <a:endParaRPr lang="nb-NO" sz="2400">
              <a:cs typeface="Calibri"/>
            </a:endParaRPr>
          </a:p>
          <a:p>
            <a:endParaRPr lang="nb-NO" sz="2400">
              <a:cs typeface="Calibri"/>
            </a:endParaRPr>
          </a:p>
          <a:p>
            <a:endParaRPr lang="nb-NO" sz="2400">
              <a:cs typeface="Calibri"/>
            </a:endParaRPr>
          </a:p>
          <a:p>
            <a:endParaRPr lang="nn-NO" sz="2400">
              <a:cs typeface="Calibri"/>
            </a:endParaRPr>
          </a:p>
        </p:txBody>
      </p:sp>
      <p:pic>
        <p:nvPicPr>
          <p:cNvPr id="9" name="Bilde 8" descr="Skjermutklipp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52"/>
          <a:stretch>
            <a:fillRect/>
          </a:stretch>
        </p:blipFill>
        <p:spPr>
          <a:xfrm>
            <a:off x="257695" y="1018105"/>
            <a:ext cx="4524893" cy="2522698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304947299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Bilde 1" descr="Skjermutklip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41" y="440575"/>
            <a:ext cx="9470306" cy="6417425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9641547" y="440575"/>
            <a:ext cx="2410689" cy="50783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2400"/>
              <a:t>Kommentar:</a:t>
            </a:r>
            <a:endParaRPr lang="nb-NO" sz="2400">
              <a:cs typeface="Calibri"/>
            </a:endParaRPr>
          </a:p>
          <a:p>
            <a:r>
              <a:rPr lang="nb-NO" sz="2400" i="1"/>
              <a:t>Kommentèr om hva det blir meldt mye av og evt. om det er noe som øker minker. Kommenter også om forbedrings- </a:t>
            </a:r>
            <a:endParaRPr lang="nb-NO" sz="2400" i="1"/>
          </a:p>
          <a:p>
            <a:r>
              <a:rPr lang="nb-NO" sz="2400" i="1"/>
              <a:t>prosjekter/ endringer har påvirket utviklingen.</a:t>
            </a:r>
            <a:endParaRPr lang="nb-NO" sz="2400" i="1">
              <a:cs typeface="Calibri"/>
            </a:endParaRPr>
          </a:p>
          <a:p>
            <a:endParaRPr lang="nb-NO"/>
          </a:p>
          <a:p>
            <a:endParaRPr lang="nn-NO"/>
          </a:p>
        </p:txBody>
      </p:sp>
      <p:sp>
        <p:nvSpPr>
          <p:cNvPr id="4" name="TekstSylinder 3"/>
          <p:cNvSpPr txBox="1"/>
          <p:nvPr/>
        </p:nvSpPr>
        <p:spPr>
          <a:xfrm>
            <a:off x="9641547" y="5903893"/>
            <a:ext cx="22776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200"/>
              <a:t>Manglende saksbehandling påvirker hva som vises i denne rapporten og de neste.</a:t>
            </a:r>
            <a:endParaRPr lang="nn-NO" sz="1200"/>
          </a:p>
        </p:txBody>
      </p:sp>
    </p:spTree>
    <p:extLst>
      <p:ext uri="{BB962C8B-B14F-4D97-AF65-F5344CB8AC3E}">
        <p14:creationId xmlns:p14="http://schemas.microsoft.com/office/powerpoint/2010/main" val="465632076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Bilde 1" descr="Skjermutklip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0738"/>
            <a:ext cx="9427559" cy="5436524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498764" y="174567"/>
            <a:ext cx="8312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Konsekvenser for pasientrelaterte hendelser :</a:t>
            </a:r>
            <a:endParaRPr lang="nn-NO"/>
          </a:p>
        </p:txBody>
      </p:sp>
      <p:sp>
        <p:nvSpPr>
          <p:cNvPr id="4" name="TekstSylinder 3"/>
          <p:cNvSpPr txBox="1"/>
          <p:nvPr/>
        </p:nvSpPr>
        <p:spPr>
          <a:xfrm>
            <a:off x="9427559" y="710738"/>
            <a:ext cx="2576946" cy="36009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2400"/>
              <a:t>Kommentar:</a:t>
            </a:r>
            <a:endParaRPr lang="nb-NO" sz="2400">
              <a:cs typeface="Calibri"/>
            </a:endParaRPr>
          </a:p>
          <a:p>
            <a:r>
              <a:rPr lang="nb-NO" sz="2400" i="1"/>
              <a:t>Kommentèr evt. om det er mange hendelser med høy konsekvens generelt.</a:t>
            </a:r>
            <a:endParaRPr lang="nb-NO" sz="2400" i="1">
              <a:cs typeface="Calibri"/>
            </a:endParaRPr>
          </a:p>
          <a:p>
            <a:endParaRPr lang="nb-NO" sz="2400">
              <a:cs typeface="Calibri"/>
            </a:endParaRPr>
          </a:p>
          <a:p>
            <a:endParaRPr lang="nb-NO" sz="2400">
              <a:cs typeface="Calibri"/>
            </a:endParaRPr>
          </a:p>
          <a:p>
            <a:endParaRPr lang="nb-NO"/>
          </a:p>
          <a:p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65687495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Bilde 1" descr="Skjermutklip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94" y="373657"/>
            <a:ext cx="9122652" cy="5794388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9433946" y="373657"/>
            <a:ext cx="2576946" cy="535531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2400"/>
              <a:t>Kommentar:</a:t>
            </a:r>
            <a:endParaRPr lang="nb-NO" sz="2400">
              <a:cs typeface="Calibri"/>
            </a:endParaRPr>
          </a:p>
          <a:p>
            <a:r>
              <a:rPr lang="nb-NO" sz="2400" i="1"/>
              <a:t>Kommentèr om hva det blir meldt mye av og evt. om det er noe som øker minker. Kommenter også om forbedrings-prosjekter/ endringer har påvirket utviklingen.</a:t>
            </a:r>
            <a:endParaRPr lang="nb-NO" sz="2400" i="1">
              <a:cs typeface="Calibri"/>
            </a:endParaRPr>
          </a:p>
          <a:p>
            <a:endParaRPr lang="nb-NO"/>
          </a:p>
          <a:p>
            <a:endParaRPr lang="nb-NO"/>
          </a:p>
          <a:p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2800845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A149FD71FB5147BFC276813B10D417" ma:contentTypeVersion="4" ma:contentTypeDescription="Opprett et nytt dokument." ma:contentTypeScope="" ma:versionID="3a5b158d8f38bbca3137a0e8b4d67699">
  <xsd:schema xmlns:xsd="http://www.w3.org/2001/XMLSchema" xmlns:xs="http://www.w3.org/2001/XMLSchema" xmlns:p="http://schemas.microsoft.com/office/2006/metadata/properties" xmlns:ns2="11e6daa2-7c1d-4db3-83e0-87050d7757b7" xmlns:ns3="2f23d686-53d3-4d1e-a97f-8a945b4f63ad" targetNamespace="http://schemas.microsoft.com/office/2006/metadata/properties" ma:root="true" ma:fieldsID="b3cf25c4e021e2a1d34d51ac8a72d97c" ns2:_="" ns3:_="">
    <xsd:import namespace="11e6daa2-7c1d-4db3-83e0-87050d7757b7"/>
    <xsd:import namespace="2f23d686-53d3-4d1e-a97f-8a945b4f63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e6daa2-7c1d-4db3-83e0-87050d7757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3d686-53d3-4d1e-a97f-8a945b4f63a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f23d686-53d3-4d1e-a97f-8a945b4f63ad">
      <UserInfo>
        <DisplayName>Wallevik, Marit</DisplayName>
        <AccountId>17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7AFD7D-788C-4CDC-B1B9-644AB34AED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e6daa2-7c1d-4db3-83e0-87050d7757b7"/>
    <ds:schemaRef ds:uri="2f23d686-53d3-4d1e-a97f-8a945b4f63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8CEE1E-34B0-4178-877A-2ECFF590FE4F}">
  <ds:schemaRefs>
    <ds:schemaRef ds:uri="http://purl.org/dc/elements/1.1/"/>
    <ds:schemaRef ds:uri="http://schemas.microsoft.com/office/2006/metadata/properties"/>
    <ds:schemaRef ds:uri="2f23d686-53d3-4d1e-a97f-8a945b4f63a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1e6daa2-7c1d-4db3-83e0-87050d7757b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F403BDE-F073-4F69-B9D8-6A43EE2E662F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</Company>
  <PresentationFormat>Widescreen</PresentationFormat>
  <Paragraphs>34</Paragraphs>
  <Slides>11</Slides>
  <Notes>0</Notes>
  <TotalTime>1595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5">
      <vt:lpstr>Arial</vt:lpstr>
      <vt:lpstr>Calibri Light</vt:lpstr>
      <vt:lpstr>Calibri</vt:lpstr>
      <vt:lpstr>Office-tema</vt:lpstr>
      <vt:lpstr>MAL:</vt:lpstr>
      <vt:lpstr>Sak xx/20xx: Uønskede hendelser i xxx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Oppsummering: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Bruk av rapporter fra Synergi i lokale KPU/ledergrupper</dc:title>
  <cp:category>EK_DokTittel¤1#</cp:category>
  <dc:creator>Wallevik, Marit</dc:creator>
  <dc:description>EK_Avdeling¤2#4¤2# ¤3#EK_Avsnitt¤2#4¤2# ¤3#EK_Bedriftsnavn¤2#1¤2#Helse Bergen¤3#EK_GjelderFra¤2#0¤2# ¤3#EK_KlGjelderFra¤2#0¤2# ¤3#EK_Opprettet¤2#0¤2#06.09.2021¤3#EK_Utgitt¤2#0¤2# ¤3#EK_IBrukDato¤2#0¤2# ¤3#EK_DokumentID¤2#0¤2#D69790¤3#EK_DokTittel¤2#0¤2#Mal - Rapporter fra uønskede hendelser i  lokale KPU og ledergrupper¤3#EK_DokType¤2#0¤2#Skjema¤3#EK_DocLvlShort¤2#0¤2# ¤3#EK_DocLevel¤2#0¤2# ¤3#EK_EksRef¤2#2¤2# 0	¤3#EK_Erstatter¤2#0¤2# ¤3#EK_ErstatterD¤2#0¤2# ¤3#EK_Signatur¤2#0¤2#¤3#EK_Verifisert¤2#0¤2#¤3#EK_Hørt¤2#0¤2#¤3#EK_AuditReview¤2#2¤2#¤3#EK_AuditApprove¤2#2¤2#¤3#EK_Gradering¤2#0¤2#Åpen¤3#EK_Gradnr¤2#4¤2#0¤3#EK_Kapittel¤2#4¤2# ¤3#EK_Referanse¤2#2¤2# 0	¤3#EK_RefNr¤2#0¤2#02.1.1.4.4-17¤3#EK_Revisjon¤2#0¤2#1.00¤3#EK_Ansvarlig¤2#0¤2#Wallevik, Marit¤3#EK_SkrevetAv¤2#0¤2#Marit Wallevik¤3#EK_UText1¤2#0¤2# ¤3#EK_UText2¤2#0¤2# ¤3#EK_UText3¤2#0¤2# ¤3#EK_UText4¤2#0¤2# ¤3#EK_Status¤2#0¤2#Til godkj.(ny)¤3#EK_Stikkord¤2#0¤2#Synergi¤3#EK_SuperStikkord¤2#0¤2#¤3#EK_Rapport¤2#3¤2#¤3#EK_EKPrintMerke¤2#0¤2#Uoffisiell utskrift er kun gyldig på utskriftsdato¤3#EK_Watermark¤2#0¤2#¤3#EK_Utgave¤2#0¤2#1.00¤3#EK_Merknad¤2#7¤2#¤3#EK_VerLogg¤2#2¤2#Ver. 1.00 - 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¤3#EK_DL¤2#0¤2#17¤3#EK_GjelderTil¤2#0¤2#¤3#EK_Vedlegg¤2#2¤2# 0	¤3#EK_AvdelingOver¤2#4¤2# ¤3#EK_HRefNr¤2#0¤2# ¤3#EK_HbNavn¤2#0¤2# ¤3#EK_DokRefnr¤2#4¤2#00030201010404¤3#EK_Dokendrdato¤2#4¤2#06.09.2021 12:55:55¤3#EK_HbType¤2#4¤2# ¤3#EK_Offisiell¤2#4¤2# ¤3#EK_VedleggRef¤2#4¤2#02.1.1.4.4-17¤3#EK_Strukt00¤2#5¤2#¤5#¤5#HVRHF¤5#1¤5#-1¤4#¤5#02¤5#Helse Bergen HF¤5#1¤5#0¤4#.¤5#1¤5#Fellesdokumenter¤5#1¤5#0¤4#.¤5#1¤5#Ledelse og styringssystem¤5#1¤5#0¤4#.¤5#4¤5#Kvalitet og pasientsikkerhet¤5#0¤5#0¤4#.¤5#4¤5#Uønskede hendelser¤5#0¤5#0¤4# - ¤3#EK_Strukt01¤2#5¤2#¤5#¤5#Kategorier HB (ikke dokumenter på dette nivået trykk dere videre ned +)¤5#0¤5#0¤4#¤5#¤5#Ledelse og styringssystem (ikke dokumenter på dette nivået trykk dere videre ned +)¤5#0¤5#0¤4#¤5#¤5#Kvalitet og pasientsikkerhet¤5#3¤5#0¤4#¤5#¤5#Uønskede hendelser¤5#3¤5#0¤4# - ¤3#EK_Pub¤2#6¤2# 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¤3#EKR_Strukt00¤2#5¤2#¤5#¤5#HVRHF¤5#1¤5#-1¤4#¤5#02¤5#Helse Bergen HF¤5#1¤5#0¤4#.¤5#1¤5#Fellesdokumenter¤5#1¤5#0¤4#.¤5#1¤5#Ledelse og styringssystem¤5#1¤5#0¤4#.¤5#4¤5#Kvalitet og pasientsikkerhet¤5#0¤5#0¤4#.¤5#4¤5#Uønskede hendelser¤5#0¤5#0¤4# - ¤3#</dc:description>
  <cp:keywords>&lt;dok69790.pptx&gt;&lt;n&gt;ek_type&lt;/n&gt;&lt;v&gt;ARB&lt;/v&gt;&lt;n&gt;khb&lt;/n&gt;&lt;v&gt;UB&lt;/v&gt;&lt;n&gt;beskyttet&lt;/n&gt;&lt;v&gt;nei&lt;/v&gt;&lt;/dok69790.pptx&gt;</cp:keywords>
  <cp:lastModifiedBy>Wallevik, Marit</cp:lastModifiedBy>
  <cp:revision>148</cp:revision>
  <dcterms:created xsi:type="dcterms:W3CDTF">2021-06-28T11:09:55Z</dcterms:created>
  <dcterms:modified xsi:type="dcterms:W3CDTF">2024-07-11T09:48:25Z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0x010100AFA149FD71FB5147BFC276813B10D417</vt:lpwstr>
  </property>
  <property fmtid="{D5CDD505-2E9C-101B-9397-08002B2CF9AE}" pid="3" name="CurrDocVer">
    <vt:lpwstr>2.20</vt:lpwstr>
  </property>
  <property fmtid="{D5CDD505-2E9C-101B-9397-08002B2CF9AE}" pid="4" name="EK_Format">
    <vt:lpwstr>-1</vt:lpwstr>
  </property>
  <property fmtid="{D5CDD505-2E9C-101B-9397-08002B2CF9AE}" pid="5" name="MSIP_Label_4630a74d-177d-4d83-9921-bfa757d2fa0b_ActionId">
    <vt:lpwstr>a2a737b9-11a3-4cc1-963b-09a344370cbe</vt:lpwstr>
  </property>
  <property fmtid="{D5CDD505-2E9C-101B-9397-08002B2CF9AE}" pid="6" name="MSIP_Label_4630a74d-177d-4d83-9921-bfa757d2fa0b_ContentBits">
    <vt:lpwstr>0</vt:lpwstr>
  </property>
  <property fmtid="{D5CDD505-2E9C-101B-9397-08002B2CF9AE}" pid="7" name="MSIP_Label_4630a74d-177d-4d83-9921-bfa757d2fa0b_Enabled">
    <vt:lpwstr>true</vt:lpwstr>
  </property>
  <property fmtid="{D5CDD505-2E9C-101B-9397-08002B2CF9AE}" pid="8" name="MSIP_Label_4630a74d-177d-4d83-9921-bfa757d2fa0b_Method">
    <vt:lpwstr>Privileged</vt:lpwstr>
  </property>
  <property fmtid="{D5CDD505-2E9C-101B-9397-08002B2CF9AE}" pid="9" name="MSIP_Label_4630a74d-177d-4d83-9921-bfa757d2fa0b_Name">
    <vt:lpwstr>Grønn</vt:lpwstr>
  </property>
  <property fmtid="{D5CDD505-2E9C-101B-9397-08002B2CF9AE}" pid="10" name="MSIP_Label_4630a74d-177d-4d83-9921-bfa757d2fa0b_SetDate">
    <vt:lpwstr>2021-08-31T11:40:49Z</vt:lpwstr>
  </property>
  <property fmtid="{D5CDD505-2E9C-101B-9397-08002B2CF9AE}" pid="11" name="MSIP_Label_4630a74d-177d-4d83-9921-bfa757d2fa0b_SiteId">
    <vt:lpwstr>bdcbe535-f3cf-49f5-8a6a-fb6d98dc7837</vt:lpwstr>
  </property>
</Properties>
</file>