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5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0" r:id="rId7"/>
    <p:sldId id="258" r:id="rId8"/>
    <p:sldId id="259" r:id="rId9"/>
    <p:sldId id="275" r:id="rId10"/>
    <p:sldId id="276" r:id="rId11"/>
    <p:sldId id="277" r:id="rId12"/>
    <p:sldId id="278" r:id="rId13"/>
    <p:sldId id="279" r:id="rId14"/>
    <p:sldId id="280" r:id="rId15"/>
    <p:sldId id="289" r:id="rId16"/>
    <p:sldId id="282" r:id="rId17"/>
    <p:sldId id="283" r:id="rId18"/>
    <p:sldId id="295" r:id="rId19"/>
    <p:sldId id="294" r:id="rId20"/>
  </p:sldIdLst>
  <p:sldSz cx="12192000" cy="6858000"/>
  <p:notesSz cx="6858000" cy="9144000"/>
  <p:custDataLst>
    <p:tags r:id="rId21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0A873F-FCCE-41BD-9208-741407D711FC}" v="365" dt="2021-08-06T07:52:57.294"/>
    <p1510:client id="{600A93C9-98FB-4BB0-B2CF-92B91C0445D3}" v="86" dt="2021-08-31T11:42:25.034"/>
  </p1510:revLst>
</p1510:revInfo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55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98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customXml" Target="../customXml/item2.xml" /><Relationship Id="rId20" Type="http://schemas.openxmlformats.org/officeDocument/2006/relationships/slide" Target="slides/slide16.xml" /><Relationship Id="rId21" Type="http://schemas.openxmlformats.org/officeDocument/2006/relationships/tags" Target="tags/tag1.xml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customXml" Target="../customXml/item3.xml" /><Relationship Id="rId37" Type="http://schemas.microsoft.com/office/2016/11/relationships/changesInfo" Target="changesInfos/changesInfo1.xml" /><Relationship Id="rId38" Type="http://schemas.microsoft.com/office/2015/10/relationships/revisionInfo" Target="revisionInfo.xml" /><Relationship Id="rId4" Type="http://schemas.openxmlformats.org/officeDocument/2006/relationships/slideMaster" Target="slideMasters/slide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levik, Marit" userId="S::mvai@ihelse.net::48764d28-5d38-4715-842d-4bd639890a99" providerId="AD" clId="Web-{600A93C9-98FB-4BB0-B2CF-92B91C0445D3}"/>
    <pc:docChg chg="mod modSld">
      <pc:chgData name="Wallevik, Marit" userId="S::mvai@ihelse.net::48764d28-5d38-4715-842d-4bd639890a99" providerId="AD" clId="Web-{600A93C9-98FB-4BB0-B2CF-92B91C0445D3}" dt="2021-08-31T11:42:22.487" v="59"/>
      <pc:docMkLst>
        <pc:docMk/>
      </pc:docMkLst>
      <pc:sldChg chg="modSp">
        <pc:chgData name="Wallevik, Marit" userId="S::mvai@ihelse.net::48764d28-5d38-4715-842d-4bd639890a99" providerId="AD" clId="Web-{600A93C9-98FB-4BB0-B2CF-92B91C0445D3}" dt="2021-08-31T11:39:57" v="1" actId="20577"/>
        <pc:sldMkLst>
          <pc:docMk/>
          <pc:sldMk cId="1622761242" sldId="257"/>
        </pc:sldMkLst>
        <pc:spChg chg="mod">
          <ac:chgData name="Wallevik, Marit" userId="S::mvai@ihelse.net::48764d28-5d38-4715-842d-4bd639890a99" providerId="AD" clId="Web-{600A93C9-98FB-4BB0-B2CF-92B91C0445D3}" dt="2021-08-31T11:39:57" v="1" actId="20577"/>
          <ac:spMkLst>
            <pc:docMk/>
            <pc:sldMk cId="1622761242" sldId="257"/>
            <ac:spMk id="3" creationId="{00000000-0000-0000-0000-000000000000}"/>
          </ac:spMkLst>
        </pc:spChg>
      </pc:sldChg>
      <pc:sldChg chg="modSp">
        <pc:chgData name="Wallevik, Marit" userId="S::mvai@ihelse.net::48764d28-5d38-4715-842d-4bd639890a99" providerId="AD" clId="Web-{600A93C9-98FB-4BB0-B2CF-92B91C0445D3}" dt="2021-08-31T11:42:22.487" v="59"/>
        <pc:sldMkLst>
          <pc:docMk/>
          <pc:sldMk cId="3212011069" sldId="297"/>
        </pc:sldMkLst>
        <pc:spChg chg="mod">
          <ac:chgData name="Wallevik, Marit" userId="S::mvai@ihelse.net::48764d28-5d38-4715-842d-4bd639890a99" providerId="AD" clId="Web-{600A93C9-98FB-4BB0-B2CF-92B91C0445D3}" dt="2021-08-31T11:41:00.236" v="14" actId="20577"/>
          <ac:spMkLst>
            <pc:docMk/>
            <pc:sldMk cId="3212011069" sldId="297"/>
            <ac:spMk id="2" creationId="{00000000-0000-0000-0000-000000000000}"/>
          </ac:spMkLst>
        </pc:spChg>
        <pc:spChg chg="mod">
          <ac:chgData name="Wallevik, Marit" userId="S::mvai@ihelse.net::48764d28-5d38-4715-842d-4bd639890a99" providerId="AD" clId="Web-{600A93C9-98FB-4BB0-B2CF-92B91C0445D3}" dt="2021-08-31T11:41:27.705" v="19" actId="20577"/>
          <ac:spMkLst>
            <pc:docMk/>
            <pc:sldMk cId="3212011069" sldId="297"/>
            <ac:spMk id="3" creationId="{00000000-0000-0000-0000-000000000000}"/>
          </ac:spMkLst>
        </pc:spChg>
        <pc:graphicFrameChg chg="mod modGraphic">
          <ac:chgData name="Wallevik, Marit" userId="S::mvai@ihelse.net::48764d28-5d38-4715-842d-4bd639890a99" providerId="AD" clId="Web-{600A93C9-98FB-4BB0-B2CF-92B91C0445D3}" dt="2021-08-31T11:42:22.487" v="59"/>
          <ac:graphicFrameMkLst>
            <pc:docMk/>
            <pc:sldMk cId="3212011069" sldId="297"/>
            <ac:graphicFrameMk id="4" creationId="{00000000-0000-0000-0000-000000000000}"/>
          </ac:graphicFrameMkLst>
        </pc:graphicFrameChg>
      </pc:sldChg>
    </pc:docChg>
  </pc:docChgLst>
</pc:chgInfo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7BF9-AFB2-4EDE-983E-0CA28D24B135}" type="datetimeFigureOut">
              <a:rPr lang="nn-NO" smtClean="0"/>
              <a:t>06.09.2021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DFE9-1EA1-44F8-AF52-BA7AF2A47FB3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010702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7BF9-AFB2-4EDE-983E-0CA28D24B135}" type="datetimeFigureOut">
              <a:rPr lang="nn-NO" smtClean="0"/>
              <a:t>06.09.2021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DFE9-1EA1-44F8-AF52-BA7AF2A47FB3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40327071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7BF9-AFB2-4EDE-983E-0CA28D24B135}" type="datetimeFigureOut">
              <a:rPr lang="nn-NO" smtClean="0"/>
              <a:t>06.09.2021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DFE9-1EA1-44F8-AF52-BA7AF2A47FB3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83293375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7BF9-AFB2-4EDE-983E-0CA28D24B135}" type="datetimeFigureOut">
              <a:rPr lang="nn-NO" smtClean="0"/>
              <a:t>06.09.2021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DFE9-1EA1-44F8-AF52-BA7AF2A47FB3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97498183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7BF9-AFB2-4EDE-983E-0CA28D24B135}" type="datetimeFigureOut">
              <a:rPr lang="nn-NO" smtClean="0"/>
              <a:t>06.09.2021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DFE9-1EA1-44F8-AF52-BA7AF2A47FB3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5984223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7BF9-AFB2-4EDE-983E-0CA28D24B135}" type="datetimeFigureOut">
              <a:rPr lang="nn-NO" smtClean="0"/>
              <a:t>06.09.2021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DFE9-1EA1-44F8-AF52-BA7AF2A47FB3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69090430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7BF9-AFB2-4EDE-983E-0CA28D24B135}" type="datetimeFigureOut">
              <a:rPr lang="nn-NO" smtClean="0"/>
              <a:t>06.09.2021</a:t>
            </a:fld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DFE9-1EA1-44F8-AF52-BA7AF2A47FB3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5511529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7BF9-AFB2-4EDE-983E-0CA28D24B135}" type="datetimeFigureOut">
              <a:rPr lang="nn-NO" smtClean="0"/>
              <a:t>06.09.2021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DFE9-1EA1-44F8-AF52-BA7AF2A47FB3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915670879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7BF9-AFB2-4EDE-983E-0CA28D24B135}" type="datetimeFigureOut">
              <a:rPr lang="nn-NO" smtClean="0"/>
              <a:t>06.09.2021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DFE9-1EA1-44F8-AF52-BA7AF2A47FB3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70584886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7BF9-AFB2-4EDE-983E-0CA28D24B135}" type="datetimeFigureOut">
              <a:rPr lang="nn-NO" smtClean="0"/>
              <a:t>06.09.2021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DFE9-1EA1-44F8-AF52-BA7AF2A47FB3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85681971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7BF9-AFB2-4EDE-983E-0CA28D24B135}" type="datetimeFigureOut">
              <a:rPr lang="nn-NO" smtClean="0"/>
              <a:t>06.09.2021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9DFE9-1EA1-44F8-AF52-BA7AF2A47FB3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61765182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A7BF9-AFB2-4EDE-983E-0CA28D24B135}" type="datetimeFigureOut">
              <a:rPr lang="nn-NO" smtClean="0"/>
              <a:t>06.09.2021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9DFE9-1EA1-44F8-AF52-BA7AF2A47FB3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091754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Bruk av rapporter i styringsportalen fra Synergi </a:t>
            </a:r>
            <a:br>
              <a:rPr lang="nb-NO"/>
            </a:br>
            <a:r>
              <a:rPr lang="nb-NO"/>
              <a:t>i lokale KPU og ledergrupper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449370022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/>
              <a:t>Hva er fordelingen på pasientrelaterte hendelser?</a:t>
            </a:r>
            <a:endParaRPr lang="nn-NO" sz="4000"/>
          </a:p>
        </p:txBody>
      </p:sp>
      <p:pic>
        <p:nvPicPr>
          <p:cNvPr id="6" name="Plassholder for innhold 5" descr="Skjermutklip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53331"/>
            <a:ext cx="8628740" cy="5155782"/>
          </a:xfrm>
        </p:spPr>
      </p:pic>
      <p:sp>
        <p:nvSpPr>
          <p:cNvPr id="7" name="Ellipse 6"/>
          <p:cNvSpPr/>
          <p:nvPr/>
        </p:nvSpPr>
        <p:spPr>
          <a:xfrm flipV="1">
            <a:off x="838200" y="4272884"/>
            <a:ext cx="1853390" cy="4154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8" name="TekstSylinder 7"/>
          <p:cNvSpPr txBox="1"/>
          <p:nvPr/>
        </p:nvSpPr>
        <p:spPr>
          <a:xfrm>
            <a:off x="9499327" y="1379913"/>
            <a:ext cx="2643136" cy="452431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400"/>
              <a:t>Grafene viser nå data for det valgte området (pasientrelaterte hendelser). </a:t>
            </a:r>
            <a:endParaRPr lang="nb-NO" sz="2400">
              <a:cs typeface="Calibri"/>
            </a:endParaRPr>
          </a:p>
          <a:p>
            <a:r>
              <a:rPr lang="nb-NO" sz="2400"/>
              <a:t>Om en vil ha den nederste grafen større, kan en trykke på symbolet med rød ring rundt, og grafen kommer opp i eget bilde..</a:t>
            </a:r>
            <a:endParaRPr lang="nn-NO" sz="2400">
              <a:cs typeface="Calibri"/>
            </a:endParaRPr>
          </a:p>
        </p:txBody>
      </p:sp>
      <p:sp>
        <p:nvSpPr>
          <p:cNvPr id="9" name="Ellipse 8"/>
          <p:cNvSpPr/>
          <p:nvPr/>
        </p:nvSpPr>
        <p:spPr>
          <a:xfrm rot="10800000" flipV="1">
            <a:off x="8896004" y="4218278"/>
            <a:ext cx="489065" cy="4154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459508928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n-NO"/>
          </a:p>
        </p:txBody>
      </p:sp>
      <p:pic>
        <p:nvPicPr>
          <p:cNvPr id="4" name="Plassholder for innhold 3" descr="Skjermutklip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50" y="-1"/>
            <a:ext cx="10199321" cy="3801979"/>
          </a:xfrm>
        </p:spPr>
      </p:pic>
      <p:sp>
        <p:nvSpPr>
          <p:cNvPr id="5" name="TekstSylinder 4"/>
          <p:cNvSpPr txBox="1"/>
          <p:nvPr/>
        </p:nvSpPr>
        <p:spPr>
          <a:xfrm>
            <a:off x="5878451" y="4026860"/>
            <a:ext cx="5982791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400"/>
              <a:t>Slik vises grafen i eget bilde. Trykk «tilbake til rapport» om du vil tilbake til vanlig visning.</a:t>
            </a:r>
            <a:endParaRPr lang="nb-NO" sz="2400">
              <a:cs typeface="Calibri"/>
            </a:endParaRPr>
          </a:p>
          <a:p>
            <a:endParaRPr lang="nb-NO" sz="2400"/>
          </a:p>
          <a:p>
            <a:r>
              <a:rPr lang="nb-NO" sz="2400"/>
              <a:t>PS Siste arkfane – brukarretteleiing- forklarer dette og andre tekniske muligheter.</a:t>
            </a:r>
            <a:endParaRPr lang="nn-NO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3855427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5653"/>
          </a:xfrm>
        </p:spPr>
        <p:txBody>
          <a:bodyPr>
            <a:normAutofit fontScale="90000"/>
          </a:bodyPr>
          <a:lstStyle/>
          <a:p>
            <a:r>
              <a:rPr lang="nb-NO" sz="3600"/>
              <a:t>«Utvikling over tid» viser hendelsestypene på en annen måte:</a:t>
            </a:r>
            <a:endParaRPr lang="nn-NO" sz="3600"/>
          </a:p>
        </p:txBody>
      </p:sp>
      <p:sp>
        <p:nvSpPr>
          <p:cNvPr id="7" name="TekstSylinder 6"/>
          <p:cNvSpPr txBox="1"/>
          <p:nvPr/>
        </p:nvSpPr>
        <p:spPr>
          <a:xfrm>
            <a:off x="9569306" y="1379913"/>
            <a:ext cx="2624644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400"/>
              <a:t>Om det er et tema en ønsker å følge spesielt med på bruker en fana «Utvikling over tid». </a:t>
            </a:r>
          </a:p>
          <a:p>
            <a:r>
              <a:rPr lang="nb-NO" sz="2400"/>
              <a:t>NB må velge en sakstype/</a:t>
            </a:r>
            <a:endParaRPr lang="nb-NO" sz="2400">
              <a:cs typeface="Calibri"/>
            </a:endParaRPr>
          </a:p>
          <a:p>
            <a:r>
              <a:rPr lang="nb-NO" sz="2400" err="1"/>
              <a:t>hendelsetype først. </a:t>
            </a:r>
            <a:endParaRPr lang="nn-NO" sz="2400">
              <a:cs typeface="Calibri"/>
            </a:endParaRPr>
          </a:p>
        </p:txBody>
      </p:sp>
      <p:pic>
        <p:nvPicPr>
          <p:cNvPr id="11" name="Plassholder for innhold 10" descr="Skjermutklip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14" y="952789"/>
            <a:ext cx="9374717" cy="5547764"/>
          </a:xfrm>
        </p:spPr>
      </p:pic>
      <p:sp>
        <p:nvSpPr>
          <p:cNvPr id="12" name="Ellipse 11"/>
          <p:cNvSpPr/>
          <p:nvPr/>
        </p:nvSpPr>
        <p:spPr>
          <a:xfrm rot="10800000" flipV="1">
            <a:off x="200014" y="4272885"/>
            <a:ext cx="1853390" cy="4154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13" name="Ellipse 12"/>
          <p:cNvSpPr/>
          <p:nvPr/>
        </p:nvSpPr>
        <p:spPr>
          <a:xfrm rot="10800000" flipV="1">
            <a:off x="1399816" y="6292805"/>
            <a:ext cx="1002561" cy="315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33014172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3348"/>
          </a:xfrm>
        </p:spPr>
        <p:txBody>
          <a:bodyPr>
            <a:normAutofit fontScale="90000"/>
          </a:bodyPr>
          <a:lstStyle/>
          <a:p>
            <a:r>
              <a:rPr lang="nb-NO" sz="4000"/>
              <a:t>Hva er faktisk og potensiell konsekvens av hendelsene?</a:t>
            </a:r>
            <a:endParaRPr lang="nn-NO" sz="4000"/>
          </a:p>
        </p:txBody>
      </p:sp>
      <p:pic>
        <p:nvPicPr>
          <p:cNvPr id="4" name="Plassholder for innhold 3" descr="Skjermutklip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77" y="1060855"/>
            <a:ext cx="8990199" cy="5331632"/>
          </a:xfrm>
        </p:spPr>
      </p:pic>
      <p:sp>
        <p:nvSpPr>
          <p:cNvPr id="5" name="TekstSylinder 4"/>
          <p:cNvSpPr txBox="1"/>
          <p:nvPr/>
        </p:nvSpPr>
        <p:spPr>
          <a:xfrm>
            <a:off x="9708473" y="1397675"/>
            <a:ext cx="2479851" cy="48936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400"/>
              <a:t>Hva er konsekvensene av de ulike hendelsene for hhv pasienter, medarbeidere osv.</a:t>
            </a:r>
            <a:endParaRPr lang="nb-NO" sz="2400">
              <a:cs typeface="Calibri"/>
            </a:endParaRPr>
          </a:p>
          <a:p>
            <a:r>
              <a:rPr lang="nb-NO" sz="2400"/>
              <a:t>NB type konsekvens må velges.</a:t>
            </a:r>
            <a:endParaRPr lang="nb-NO" sz="2400">
              <a:cs typeface="Calibri"/>
            </a:endParaRPr>
          </a:p>
          <a:p>
            <a:r>
              <a:rPr lang="nb-NO" sz="2400"/>
              <a:t>Hendelsestype kan også begrenses.</a:t>
            </a:r>
            <a:endParaRPr lang="nb-NO" sz="2400">
              <a:cs typeface="Calibri"/>
            </a:endParaRPr>
          </a:p>
          <a:p>
            <a:endParaRPr lang="nn-NO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3270496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093"/>
          </a:xfrm>
        </p:spPr>
        <p:txBody>
          <a:bodyPr>
            <a:normAutofit/>
          </a:bodyPr>
          <a:lstStyle/>
          <a:p>
            <a:r>
              <a:rPr lang="nb-NO" sz="4000"/>
              <a:t>Mer detaljert for «2.7 Legemidler»:</a:t>
            </a:r>
            <a:endParaRPr lang="nn-NO" sz="4000"/>
          </a:p>
        </p:txBody>
      </p:sp>
      <p:pic>
        <p:nvPicPr>
          <p:cNvPr id="6" name="Plassholder for innhold 5" descr="Skjermutklip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84" y="1122218"/>
            <a:ext cx="8866253" cy="5345084"/>
          </a:xfrm>
        </p:spPr>
      </p:pic>
    </p:spTree>
    <p:extLst>
      <p:ext uri="{BB962C8B-B14F-4D97-AF65-F5344CB8AC3E}">
        <p14:creationId xmlns:p14="http://schemas.microsoft.com/office/powerpoint/2010/main" val="3208087605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19405" y="365125"/>
            <a:ext cx="11246497" cy="1325563"/>
          </a:xfrm>
        </p:spPr>
        <p:txBody>
          <a:bodyPr>
            <a:noAutofit/>
          </a:bodyPr>
          <a:lstStyle/>
          <a:p>
            <a:r>
              <a:rPr lang="nb-NO" sz="4000"/>
              <a:t>Hvordan bruke rapportene i lokalt KPU/Ledergruppen:</a:t>
            </a:r>
            <a:endParaRPr lang="nn-NO" sz="400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66058" y="1825625"/>
            <a:ext cx="9853289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I KPU eller ledergruppen kan rapportene vises direkte i web-format eller du kan lage en presentasjon</a:t>
            </a:r>
          </a:p>
          <a:p>
            <a:r>
              <a:rPr lang="nb-NO" smtClean="0"/>
              <a:t>Om du skal vise direkte i web-format er det lurt at du har planlagt hva du skal vise. </a:t>
            </a:r>
          </a:p>
          <a:p>
            <a:r>
              <a:rPr lang="nb-NO" smtClean="0"/>
              <a:t>Data </a:t>
            </a:r>
            <a:r>
              <a:rPr lang="nb-NO"/>
              <a:t>fra rapportene kan også suppleres med data fra rapporter/dashbord direkte fra Synergi</a:t>
            </a:r>
          </a:p>
          <a:p>
            <a:endParaRPr lang="nn-NO"/>
          </a:p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31168628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/>
              <a:t>Hvordan lage bilder av nettsider i presentasjoner:</a:t>
            </a:r>
            <a:endParaRPr lang="nn-NO" sz="400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/>
              <a:t>Du kan bruke eget program (Utklippsverktøy) men det er unødvendig siden funksjonen nå er integrert i alle Office-programmene.</a:t>
            </a:r>
          </a:p>
          <a:p>
            <a:endParaRPr lang="nb-NO"/>
          </a:p>
          <a:p>
            <a:pPr marL="0" indent="0">
              <a:buNone/>
            </a:pPr>
            <a:r>
              <a:rPr lang="nb-NO"/>
              <a:t>I Power point: </a:t>
            </a:r>
          </a:p>
          <a:p>
            <a:r>
              <a:rPr lang="nb-NO"/>
              <a:t>benytt menyen «Sett inn»</a:t>
            </a:r>
          </a:p>
          <a:p>
            <a:r>
              <a:rPr lang="nb-NO"/>
              <a:t>Velg «Skjermbilde»</a:t>
            </a:r>
          </a:p>
          <a:p>
            <a:r>
              <a:rPr lang="nb-NO"/>
              <a:t>Velg hvor/hvilke skjerm du vil hente bilde fra – hele skjermen blir kopiert</a:t>
            </a:r>
          </a:p>
          <a:p>
            <a:r>
              <a:rPr lang="nb-NO"/>
              <a:t>Marker bildet, og benytt «Beskjær»  fra Format-menyen til å klippe vekk det du ikke vil ha med av bildet.</a:t>
            </a:r>
            <a:endParaRPr lang="nn-NO"/>
          </a:p>
        </p:txBody>
      </p:sp>
      <p:pic>
        <p:nvPicPr>
          <p:cNvPr id="4" name="Plassholder for innhold 3" descr="Skjermutklip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454" y="2939529"/>
            <a:ext cx="3296110" cy="13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5156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5949"/>
          </a:xfrm>
        </p:spPr>
        <p:txBody>
          <a:bodyPr>
            <a:normAutofit/>
          </a:bodyPr>
          <a:lstStyle/>
          <a:p>
            <a:r>
              <a:rPr lang="nb-NO" sz="3200" b="1"/>
              <a:t>Hvorfor bruke rapporter fra Synergi i lokalt KPU og ledergruppe?​</a:t>
            </a:r>
            <a:endParaRPr lang="nn-NO" sz="3200" b="1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1411705"/>
            <a:ext cx="10515600" cy="4765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fontAlgn="base">
              <a:buNone/>
            </a:pPr>
            <a:r>
              <a:rPr lang="nb-NO" sz="2400"/>
              <a:t>Hovedmålet er å sikre at uønskede hendelser blir benyttet aktivt til læring og forbedring. Dette forutsetter at uønskede hendelser blir:</a:t>
            </a:r>
            <a:r>
              <a:rPr lang="en-US" sz="2400"/>
              <a:t>​</a:t>
            </a:r>
          </a:p>
          <a:p>
            <a:pPr fontAlgn="base"/>
            <a:r>
              <a:rPr lang="nb-NO" sz="2400"/>
              <a:t>Meldt</a:t>
            </a:r>
            <a:r>
              <a:rPr lang="en-US" sz="2400"/>
              <a:t>​</a:t>
            </a:r>
          </a:p>
          <a:p>
            <a:pPr fontAlgn="base"/>
            <a:r>
              <a:rPr lang="nb-NO" sz="2400"/>
              <a:t>Saksbehandlet</a:t>
            </a:r>
            <a:r>
              <a:rPr lang="en-US" sz="2400"/>
              <a:t>​</a:t>
            </a:r>
          </a:p>
          <a:p>
            <a:pPr marL="0" indent="0" fontAlgn="base">
              <a:buNone/>
            </a:pPr>
            <a:r>
              <a:rPr lang="nb-NO" sz="2400"/>
              <a:t>KPU og ledelsen må derfor vite om saker blir meldt og saksbehandlet.</a:t>
            </a:r>
          </a:p>
          <a:p>
            <a:pPr marL="0" indent="0" fontAlgn="base">
              <a:buNone/>
            </a:pPr>
            <a:r>
              <a:rPr lang="nb-NO" sz="2400"/>
              <a:t>Videre må det lokale KPU og klinikk/avdelingsledelsen ha oversikt over hva som blir meldt og hvilken risiko meldte hendelser har avdekket. </a:t>
            </a:r>
          </a:p>
          <a:p>
            <a:pPr marL="0" indent="0">
              <a:buNone/>
            </a:pPr>
            <a:r>
              <a:rPr lang="nb-NO" sz="2400"/>
              <a:t>For å få slik oversikt i rapporter kan KPU/ledelsen se på fordeling av:</a:t>
            </a:r>
            <a:r>
              <a:rPr lang="en-US" sz="2400"/>
              <a:t>​</a:t>
            </a:r>
            <a:endParaRPr lang="en-US"/>
          </a:p>
          <a:p>
            <a:pPr fontAlgn="base"/>
            <a:r>
              <a:rPr lang="nb-NO" sz="2400"/>
              <a:t>Saks- og hendelsestyper</a:t>
            </a:r>
            <a:r>
              <a:rPr lang="en-US" sz="2400"/>
              <a:t>​</a:t>
            </a:r>
          </a:p>
          <a:p>
            <a:pPr fontAlgn="base"/>
            <a:r>
              <a:rPr lang="nb-NO" sz="2400"/>
              <a:t>Faktisk og potensiell konsekvens for hendelsene</a:t>
            </a:r>
            <a:endParaRPr lang="en-US" sz="2400"/>
          </a:p>
          <a:p>
            <a:endParaRPr lang="nn-NO" sz="2400"/>
          </a:p>
        </p:txBody>
      </p:sp>
    </p:spTree>
    <p:extLst>
      <p:ext uri="{BB962C8B-B14F-4D97-AF65-F5344CB8AC3E}">
        <p14:creationId xmlns:p14="http://schemas.microsoft.com/office/powerpoint/2010/main" val="1622761242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Hvor finner jeg rapportene?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I tillegg til </a:t>
            </a:r>
            <a:r>
              <a:rPr lang="nb-NO" smtClean="0"/>
              <a:t>rapporter/dashbord </a:t>
            </a:r>
            <a:r>
              <a:rPr lang="nb-NO"/>
              <a:t>i Synergi, er det nå utviklet rapporter i Styringsportalen: </a:t>
            </a:r>
            <a:endParaRPr lang="nn-NO"/>
          </a:p>
        </p:txBody>
      </p:sp>
      <p:pic>
        <p:nvPicPr>
          <p:cNvPr id="4" name="Bilde 3" descr="Skjermutklip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81" y="2977685"/>
            <a:ext cx="3334215" cy="3334215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581257" y="5184079"/>
            <a:ext cx="1997242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pic>
        <p:nvPicPr>
          <p:cNvPr id="6" name="Bilde 5" descr="Skjermutklip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431" y="2977685"/>
            <a:ext cx="4437844" cy="2383712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5172995" y="4644792"/>
            <a:ext cx="2872465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35012635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Bilde 1" descr="Skjermutklip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6015"/>
            <a:ext cx="11020926" cy="6192591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8991600" y="3088105"/>
            <a:ext cx="2237874" cy="3408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4" name="Pil ned 3"/>
          <p:cNvSpPr/>
          <p:nvPr/>
        </p:nvSpPr>
        <p:spPr>
          <a:xfrm rot="1938897">
            <a:off x="10847805" y="2768610"/>
            <a:ext cx="283653" cy="44888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94259807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Bilde 1" descr="Skjermutklip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2" y="16042"/>
            <a:ext cx="11048775" cy="6506501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296778" y="5149516"/>
            <a:ext cx="479658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/>
              <a:t>Her er de ulike rapportene i arkfaner. Noen av rapportene (arkfanene)  har også flere alternativ.</a:t>
            </a:r>
            <a:endParaRPr lang="nn-NO"/>
          </a:p>
        </p:txBody>
      </p:sp>
      <p:cxnSp>
        <p:nvCxnSpPr>
          <p:cNvPr id="5" name="Rett pilkobling 4"/>
          <p:cNvCxnSpPr>
            <a:stCxn id="3" idx="2"/>
          </p:cNvCxnSpPr>
          <p:nvPr/>
        </p:nvCxnSpPr>
        <p:spPr>
          <a:xfrm flipH="1">
            <a:off x="1179097" y="5795847"/>
            <a:ext cx="1515976" cy="5407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kobling 7"/>
          <p:cNvCxnSpPr>
            <a:stCxn id="3" idx="2"/>
          </p:cNvCxnSpPr>
          <p:nvPr/>
        </p:nvCxnSpPr>
        <p:spPr>
          <a:xfrm>
            <a:off x="2695073" y="5795847"/>
            <a:ext cx="938464" cy="5808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pilkobling 9"/>
          <p:cNvCxnSpPr>
            <a:stCxn id="3" idx="2"/>
          </p:cNvCxnSpPr>
          <p:nvPr/>
        </p:nvCxnSpPr>
        <p:spPr>
          <a:xfrm>
            <a:off x="2695073" y="5795847"/>
            <a:ext cx="3400927" cy="5969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41990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891058" cy="740468"/>
          </a:xfrm>
        </p:spPr>
        <p:txBody>
          <a:bodyPr>
            <a:noAutofit/>
          </a:bodyPr>
          <a:lstStyle/>
          <a:p>
            <a:r>
              <a:rPr lang="nb-NO" sz="3600"/>
              <a:t>Hvor mange meldinger blir meldt og hvordan er fordelingen mellom de ulike sakstypene?</a:t>
            </a:r>
            <a:endParaRPr lang="nn-NO" sz="3600"/>
          </a:p>
        </p:txBody>
      </p:sp>
      <p:pic>
        <p:nvPicPr>
          <p:cNvPr id="4" name="Plassholder for innhold 3" descr="Skjermutklip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0" y="1321089"/>
            <a:ext cx="8782092" cy="5412220"/>
          </a:xfrm>
        </p:spPr>
      </p:pic>
      <p:sp>
        <p:nvSpPr>
          <p:cNvPr id="5" name="TekstSylinder 4"/>
          <p:cNvSpPr txBox="1"/>
          <p:nvPr/>
        </p:nvSpPr>
        <p:spPr>
          <a:xfrm>
            <a:off x="9545980" y="1379913"/>
            <a:ext cx="2643135" cy="41549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400"/>
              <a:t>Her er det valgt Divisjon psykisk helsevern, som melder flest uønskede hendelser relater til HMS. </a:t>
            </a:r>
            <a:endParaRPr lang="nn-NO" sz="2400"/>
          </a:p>
          <a:p>
            <a:r>
              <a:rPr lang="nb-NO" sz="2400"/>
              <a:t>KPU kan vurdere om </a:t>
            </a:r>
            <a:r>
              <a:rPr lang="nb-NO" sz="2400">
                <a:ea typeface="+mn-lt"/>
                <a:cs typeface="+mn-lt"/>
              </a:rPr>
              <a:t>pasientrelaterte hendelser</a:t>
            </a:r>
            <a:r>
              <a:rPr lang="nb-NO" sz="2400"/>
              <a:t> </a:t>
            </a:r>
            <a:endParaRPr lang="nn-NO" sz="2400"/>
          </a:p>
          <a:p>
            <a:r>
              <a:rPr lang="nb-NO" sz="2400"/>
              <a:t>underrapporteres?</a:t>
            </a:r>
            <a:endParaRPr lang="nn-NO" sz="2400">
              <a:cs typeface="Calibri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613067" y="1965315"/>
            <a:ext cx="1833935" cy="1706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211892609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Samme arkfane, men «gruppert visning»</a:t>
            </a:r>
            <a:endParaRPr lang="nn-NO"/>
          </a:p>
        </p:txBody>
      </p:sp>
      <p:pic>
        <p:nvPicPr>
          <p:cNvPr id="4" name="Plassholder for innhold 3" descr="Skjermutklip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6613"/>
            <a:ext cx="8280062" cy="4915997"/>
          </a:xfrm>
        </p:spPr>
      </p:pic>
      <p:sp>
        <p:nvSpPr>
          <p:cNvPr id="5" name="Ellipse 4"/>
          <p:cNvSpPr/>
          <p:nvPr/>
        </p:nvSpPr>
        <p:spPr>
          <a:xfrm>
            <a:off x="3208713" y="1546167"/>
            <a:ext cx="653934" cy="4223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  <p:sp>
        <p:nvSpPr>
          <p:cNvPr id="6" name="TekstSylinder 5"/>
          <p:cNvSpPr txBox="1"/>
          <p:nvPr/>
        </p:nvSpPr>
        <p:spPr>
          <a:xfrm>
            <a:off x="9328265" y="1379913"/>
            <a:ext cx="2658688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400"/>
              <a:t>Denne viser fordelingen av saker per måned, dag og timer.</a:t>
            </a:r>
            <a:endParaRPr lang="nb-NO" sz="2400">
              <a:cs typeface="Calibri"/>
            </a:endParaRPr>
          </a:p>
          <a:p>
            <a:endParaRPr lang="nb-NO" sz="2400"/>
          </a:p>
          <a:p>
            <a:r>
              <a:rPr lang="nb-NO" sz="2400"/>
              <a:t>Merk at det kan filtreres på enhet, år, måned mm i venstremenyen. </a:t>
            </a:r>
            <a:endParaRPr lang="nn-NO" sz="2400">
              <a:cs typeface="Calibri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956370" y="1981357"/>
            <a:ext cx="1833935" cy="17068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04679675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Blir sakene fortløpende saksbehandlet?</a:t>
            </a:r>
            <a:endParaRPr lang="nn-NO"/>
          </a:p>
        </p:txBody>
      </p:sp>
      <p:pic>
        <p:nvPicPr>
          <p:cNvPr id="4" name="Plassholder for innhold 3" descr="Skjermutklip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05" y="1343486"/>
            <a:ext cx="8808394" cy="5265131"/>
          </a:xfrm>
        </p:spPr>
      </p:pic>
      <p:sp>
        <p:nvSpPr>
          <p:cNvPr id="5" name="TekstSylinder 4"/>
          <p:cNvSpPr txBox="1"/>
          <p:nvPr/>
        </p:nvSpPr>
        <p:spPr>
          <a:xfrm>
            <a:off x="9584857" y="1379913"/>
            <a:ext cx="2604259" cy="50475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300"/>
              <a:t>Denne enheten har få åpne saker fra 2020 </a:t>
            </a:r>
            <a:r>
              <a:rPr lang="nb-NO" sz="2300">
                <a:sym typeface="Wingdings" panose="05000000000000000000" pitchFamily="2" charset="2"/>
              </a:rPr>
              <a:t> (Saker fra før 2020 vises ikke i denne rapporten.)</a:t>
            </a:r>
            <a:endParaRPr lang="nb-NO" sz="2300">
              <a:cs typeface="Calibri"/>
            </a:endParaRPr>
          </a:p>
          <a:p>
            <a:r>
              <a:rPr lang="nb-NO" sz="2300">
                <a:sym typeface="Wingdings" panose="05000000000000000000" pitchFamily="2" charset="2"/>
              </a:rPr>
              <a:t>Da enheten har ca 60% HMS-relaterte saker, er det større andel åpne pasientrelaterte saker.</a:t>
            </a:r>
            <a:endParaRPr lang="nb-NO" sz="2300">
              <a:cs typeface="Calibri"/>
            </a:endParaRPr>
          </a:p>
          <a:p>
            <a:r>
              <a:rPr lang="nb-NO" sz="2300">
                <a:sym typeface="Wingdings" panose="05000000000000000000" pitchFamily="2" charset="2"/>
              </a:rPr>
              <a:t>For mer info, se rapporter/dashbord i Synergi.</a:t>
            </a:r>
            <a:endParaRPr lang="nn-NO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4195556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Hvordan er sakene fordelt på hendelser?</a:t>
            </a:r>
            <a:endParaRPr lang="nn-NO"/>
          </a:p>
        </p:txBody>
      </p:sp>
      <p:pic>
        <p:nvPicPr>
          <p:cNvPr id="4" name="Plassholder for innhold 3" descr="Skjermutklipp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33" y="1245156"/>
            <a:ext cx="8851912" cy="5349285"/>
          </a:xfrm>
        </p:spPr>
      </p:pic>
      <p:sp>
        <p:nvSpPr>
          <p:cNvPr id="5" name="TekstSylinder 4"/>
          <p:cNvSpPr txBox="1"/>
          <p:nvPr/>
        </p:nvSpPr>
        <p:spPr>
          <a:xfrm>
            <a:off x="9392653" y="1232178"/>
            <a:ext cx="2765361" cy="501675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000"/>
              <a:t>Det er på dette bildet 3 hovedvalg – </a:t>
            </a:r>
            <a:r>
              <a:rPr lang="nb-NO" sz="2000" smtClean="0"/>
              <a:t>«Alle hendingar», «V</a:t>
            </a:r>
            <a:r>
              <a:rPr lang="nb-NO" sz="2000"/>
              <a:t>a</a:t>
            </a:r>
            <a:r>
              <a:rPr lang="nb-NO" sz="2000" smtClean="0"/>
              <a:t>ld </a:t>
            </a:r>
            <a:r>
              <a:rPr lang="nb-NO" sz="2000"/>
              <a:t>og </a:t>
            </a:r>
            <a:r>
              <a:rPr lang="nb-NO" sz="2000" err="1" smtClean="0"/>
              <a:t>truslar» </a:t>
            </a:r>
            <a:r>
              <a:rPr lang="nb-NO" sz="2000"/>
              <a:t>og </a:t>
            </a:r>
            <a:r>
              <a:rPr lang="nb-NO" sz="2000" smtClean="0"/>
              <a:t>«Legemiddel».</a:t>
            </a:r>
            <a:endParaRPr lang="nb-NO" sz="2000">
              <a:cs typeface="Calibri"/>
            </a:endParaRPr>
          </a:p>
          <a:p>
            <a:r>
              <a:rPr lang="nb-NO" sz="2000"/>
              <a:t>I visninga under er det så en graf som viser hva det blir meldt </a:t>
            </a:r>
            <a:r>
              <a:rPr lang="nb-NO" sz="2000" smtClean="0"/>
              <a:t>mest </a:t>
            </a:r>
            <a:r>
              <a:rPr lang="nb-NO" sz="2000"/>
              <a:t>av og så en som viser alle saker på de valgte områdene</a:t>
            </a:r>
            <a:r>
              <a:rPr lang="nb-NO" sz="2000" smtClean="0"/>
              <a:t>.</a:t>
            </a:r>
            <a:r>
              <a:rPr lang="nb-NO" sz="2000">
                <a:solidFill>
                  <a:srgbClr val="FF0000"/>
                </a:solidFill>
              </a:rPr>
              <a:t> </a:t>
            </a:r>
            <a:endParaRPr lang="nb-NO" sz="2000" smtClean="0">
              <a:solidFill>
                <a:srgbClr val="FF0000"/>
              </a:solidFill>
            </a:endParaRPr>
          </a:p>
          <a:p>
            <a:r>
              <a:rPr lang="nb-NO" sz="2000" smtClean="0">
                <a:solidFill>
                  <a:srgbClr val="FF0000"/>
                </a:solidFill>
              </a:rPr>
              <a:t>Manglende </a:t>
            </a:r>
            <a:r>
              <a:rPr lang="nb-NO" sz="2000">
                <a:solidFill>
                  <a:srgbClr val="FF0000"/>
                </a:solidFill>
              </a:rPr>
              <a:t>saksbehandling påvirker hva som vises i denne og de neste rapportene.</a:t>
            </a:r>
            <a:endParaRPr lang="nn-NO" sz="2000">
              <a:solidFill>
                <a:srgbClr val="FF0000"/>
              </a:solidFill>
            </a:endParaRPr>
          </a:p>
          <a:p>
            <a:endParaRPr lang="nn-NO" sz="2000">
              <a:cs typeface="Calibri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112945" y="1495303"/>
            <a:ext cx="3044023" cy="3907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599196871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7763.0"/>
  <p:tag name="AS_RELEASE_DATE" val="2023.05.14"/>
  <p:tag name="AS_TITLE" val="Aspose.Slides for .NET 4.0 Client Profile"/>
  <p:tag name="AS_VERSION" val="23.5"/>
</p:tagLst>
</file>

<file path=ppt/theme/theme1.xml><?xml version="1.0" encoding="utf-8"?>
<a:theme xmlns:r="http://schemas.openxmlformats.org/officeDocument/2006/relationships"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f23d686-53d3-4d1e-a97f-8a945b4f63ad">
      <UserInfo>
        <DisplayName>Wallevik, Marit</DisplayName>
        <AccountId>17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FA149FD71FB5147BFC276813B10D417" ma:contentTypeVersion="4" ma:contentTypeDescription="Opprett et nytt dokument." ma:contentTypeScope="" ma:versionID="3a5b158d8f38bbca3137a0e8b4d67699">
  <xsd:schema xmlns:xsd="http://www.w3.org/2001/XMLSchema" xmlns:xs="http://www.w3.org/2001/XMLSchema" xmlns:p="http://schemas.microsoft.com/office/2006/metadata/properties" xmlns:ns2="11e6daa2-7c1d-4db3-83e0-87050d7757b7" xmlns:ns3="2f23d686-53d3-4d1e-a97f-8a945b4f63ad" targetNamespace="http://schemas.microsoft.com/office/2006/metadata/properties" ma:root="true" ma:fieldsID="b3cf25c4e021e2a1d34d51ac8a72d97c" ns2:_="" ns3:_="">
    <xsd:import namespace="11e6daa2-7c1d-4db3-83e0-87050d7757b7"/>
    <xsd:import namespace="2f23d686-53d3-4d1e-a97f-8a945b4f63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e6daa2-7c1d-4db3-83e0-87050d7757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3d686-53d3-4d1e-a97f-8a945b4f63a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8CEE1E-34B0-4178-877A-2ECFF590FE4F}">
  <ds:schemaRefs>
    <ds:schemaRef ds:uri="http://purl.org/dc/elements/1.1/"/>
    <ds:schemaRef ds:uri="http://schemas.microsoft.com/office/2006/metadata/properties"/>
    <ds:schemaRef ds:uri="2f23d686-53d3-4d1e-a97f-8a945b4f63ad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11e6daa2-7c1d-4db3-83e0-87050d7757b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F7AFD7D-788C-4CDC-B1B9-644AB34AED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e6daa2-7c1d-4db3-83e0-87050d7757b7"/>
    <ds:schemaRef ds:uri="2f23d686-53d3-4d1e-a97f-8a945b4f63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F403BDE-F073-4F69-B9D8-6A43EE2E662F}">
  <ds:schemaRefs>
    <ds:schemaRef ds:uri="http://schemas.microsoft.com/sharepoint/v3/contenttype/forms"/>
  </ds:schemaRefs>
</ds:datastoreItem>
</file>

<file path=docProps/app.xml><?xml version="1.0" encoding="utf-8"?>
<Properties xmlns:vt="http://schemas.openxmlformats.org/officeDocument/2006/docPropsVTypes" xmlns="http://schemas.openxmlformats.org/officeDocument/2006/extended-properties">
  <Company>Helse Vest</Company>
  <PresentationFormat>Widescreen</PresentationFormat>
  <Paragraphs>53</Paragraphs>
  <Slides>16</Slides>
  <Notes>0</Notes>
  <TotalTime>1596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21">
      <vt:lpstr>Arial</vt:lpstr>
      <vt:lpstr>Calibri Light</vt:lpstr>
      <vt:lpstr>Calibri</vt:lpstr>
      <vt:lpstr>Wingdings</vt:lpstr>
      <vt:lpstr>Office-tema</vt:lpstr>
      <vt:lpstr>Bruk av rapporter i styringsportalen fra Synergi i lokale KPU og ledergrupper</vt:lpstr>
      <vt:lpstr>Hvorfor bruke rapporter fra Synergi i lokalt KPU og ledergruppe?​</vt:lpstr>
      <vt:lpstr>Hvor finner jeg rapportene?</vt:lpstr>
      <vt:lpstr>PowerPoint Presentation</vt:lpstr>
      <vt:lpstr>PowerPoint Presentation</vt:lpstr>
      <vt:lpstr>Hvor mange meldinger blir meldt og hvordan er fordelingen mellom de ulike sakstypene?</vt:lpstr>
      <vt:lpstr>Samme arkfane, men «gruppert visning»</vt:lpstr>
      <vt:lpstr>Blir sakene fortløpende saksbehandlet?</vt:lpstr>
      <vt:lpstr>Hvordan er sakene fordelt på hendelser?</vt:lpstr>
      <vt:lpstr>Hva er fordelingen på pasientrelaterte hendelser?</vt:lpstr>
      <vt:lpstr>PowerPoint Presentation</vt:lpstr>
      <vt:lpstr>«Utvikling over tid» viser hendelsestypene på en annen måte:</vt:lpstr>
      <vt:lpstr>Hva er faktisk og potensiell konsekvens av hendelsene?</vt:lpstr>
      <vt:lpstr>Mer detaljert for «2.7 Legemidler»:</vt:lpstr>
      <vt:lpstr>Hvordan bruke rapportene i lokalt KPU/Ledergruppen:</vt:lpstr>
      <vt:lpstr>Hvordan lage bilder av nettsider i presentasjoner:</vt:lpstr>
    </vt:vector>
  </TitlesOfParts>
  <LinksUpToDate>0</LinksUpToDate>
  <SharedDoc>0</SharedDoc>
  <HyperlinksChanged>0</HyperlinksChanged>
  <Application>Aspose.Slides for .NET</Application>
  <AppVersion>23.0500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Bruk av rapporter fra Synergi i lokale KPU/ledergrupper</dc:title>
  <cp:category>EK_Referanse¤1#</cp:category>
  <dc:creator>Wallevik, Marit</dc:creator>
  <dc:description>EK_Avdeling¤2#4¤2# ¤3#EK_Avsnitt¤2#4¤2# ¤3#EK_Bedriftsnavn¤2#1¤2#Helse Bergen¤3#EK_GjelderFra¤2#0¤2# ¤3#EK_KlGjelderFra¤2#0¤2# ¤3#EK_Opprettet¤2#0¤2#06.09.2021¤3#EK_Utgitt¤2#0¤2# ¤3#EK_IBrukDato¤2#0¤2# ¤3#EK_DokumentID¤2#0¤2#D69789¤3#EK_DokTittel¤2#0¤2#Veiledning - Rapporter fra uønskede hendelser i  lokale KPU og ledergrupper¤3#EK_DokType¤2#0¤2#Brukerveiledning¤3#EK_DocLvlShort¤2#0¤2# ¤3#EK_DocLevel¤2#0¤2# ¤3#EK_EksRef¤2#2¤2# 0	¤3#EK_Erstatter¤2#0¤2# ¤3#EK_ErstatterD¤2#0¤2# ¤3#EK_Signatur¤2#0¤2#¤3#EK_Verifisert¤2#0¤2#¤3#EK_Hørt¤2#0¤2#¤3#EK_AuditReview¤2#2¤2#¤3#EK_AuditApprove¤2#2¤2#¤3#EK_Gradering¤2#0¤2#Åpen¤3#EK_Gradnr¤2#4¤2#0¤3#EK_Kapittel¤2#4¤2# ¤3#EK_Referanse¤2#2¤2# 1	02.1.1.4.4-17	Mal - Rapporter fra uønskede hendelser i  lokale KPU og ledergrupper	69790	dok69790.pptx	¤1#¤3#EK_RefNr¤2#0¤2#02.1.1.4.4-16¤3#EK_Revisjon¤2#0¤2#1.00¤3#EK_Ansvarlig¤2#0¤2#Wallevik, Marit¤3#EK_SkrevetAv¤2#0¤2#Marit Wallevik¤3#EK_UText1¤2#0¤2# ¤3#EK_UText2¤2#0¤2# ¤3#EK_UText3¤2#0¤2# ¤3#EK_UText4¤2#0¤2# ¤3#EK_Status¤2#0¤2#Til godkj.(ny)¤3#EK_Stikkord¤2#0¤2#Synergi¤3#EK_SuperStikkord¤2#0¤2#¤3#EK_Rapport¤2#3¤2#¤3#EK_EKPrintMerke¤2#0¤2#Uoffisiell utskrift er kun gyldig på utskriftsdato¤3#EK_Watermark¤2#0¤2#¤3#EK_Utgave¤2#0¤2#1.00¤3#EK_Merknad¤2#7¤2#¤3#EK_VerLogg¤2#2¤2#Ver. 1.00 - |¤3#EK_RF1¤2#4¤2# ¤3#EK_RF2¤2#4¤2# ¤3#EK_RF3¤2#4¤2# ¤3#EK_RF4¤2#4¤2# ¤3#EK_RF5¤2#4¤2# ¤3#EK_RF6¤2#4¤2# ¤3#EK_RF7¤2#4¤2# ¤3#EK_RF8¤2#4¤2# ¤3#EK_RF9¤2#4¤2# ¤3#EK_Mappe1¤2#4¤2# ¤3#EK_Mappe2¤2#4¤2# ¤3#EK_Mappe3¤2#4¤2# ¤3#EK_Mappe4¤2#4¤2# ¤3#EK_Mappe5¤2#4¤2# ¤3#EK_Mappe6¤2#4¤2# ¤3#EK_Mappe7¤2#4¤2# ¤3#EK_Mappe8¤2#4¤2# ¤3#EK_Mappe9¤2#4¤2# ¤3#EK_DL¤2#0¤2#16¤3#EK_GjelderTil¤2#0¤2#¤3#EK_Vedlegg¤2#2¤2# 0	¤3#EK_AvdelingOver¤2#4¤2# ¤3#EK_HRefNr¤2#0¤2# ¤3#EK_HbNavn¤2#0¤2# ¤3#EK_DokRefnr¤2#4¤2#00030201010404¤3#EK_Dokendrdato¤2#4¤2#06.09.2021 12:49:50¤3#EK_HbType¤2#4¤2# ¤3#EK_Offisiell¤2#4¤2# ¤3#EK_VedleggRef¤2#4¤2#02.1.1.4.4-16¤3#EK_Strukt00¤2#5¤2#¤5#¤5#HVRHF¤5#1¤5#-1¤4#¤5#02¤5#Helse Bergen HF¤5#1¤5#0¤4#.¤5#1¤5#Fellesdokumenter¤5#1¤5#0¤4#.¤5#1¤5#Ledelse og styringssystem¤5#1¤5#0¤4#.¤5#4¤5#Kvalitet og pasientsikkerhet¤5#0¤5#0¤4#.¤5#4¤5#Uønskede hendelser¤5#0¤5#0¤4# - ¤3#EK_Strukt01¤2#5¤2#¤5#¤5#Kategorier HB (ikke dokumenter på dette nivået trykk dere videre ned +)¤5#0¤5#0¤4#¤5#¤5#Ledelse og styringssystem (ikke dokumenter på dette nivået trykk dere videre ned +)¤5#0¤5#0¤4#¤5#¤5#Kvalitet og pasientsikkerhet¤5#3¤5#0¤4#¤5#¤5#Uønskede hendelser¤5#3¤5#0¤4# - ¤3#EK_Pub¤2#6¤2# ¤3#EKR_DokType¤2#0¤2# ¤3#EKR_Doktittel¤2#0¤2# ¤3#EKR_DokumentID¤2#0¤2# ¤3#EKR_RefNr¤2#0¤2# ¤3#EKR_Gradering¤2#0¤2# ¤3#EKR_Signatur¤2#0¤2# ¤3#EKR_Verifisert¤2#0¤2# ¤3#EKR_Hørt¤2#0¤2# ¤3#EKR_AuditReview¤2#2¤2# ¤3#EKR_AuditApprove¤2#2¤2# ¤3#EKR_AuditFinal¤2#2¤2# ¤3#EKR_Dokeier¤2#0¤2# ¤3#EKR_Status¤2#0¤2# ¤3#EKR_Opprettet¤2#0¤2# ¤3#EKR_Endret¤2#0¤2# ¤3#EKR_Ibruk¤2#0¤2# ¤3#EKR_Rapport¤2#3¤2# ¤3#EKR_Utgitt¤2#0¤2# ¤3#EKR_SkrevetAv¤2#0¤2# ¤3#EKR_UText1¤2#0¤2# ¤3#EKR_UText2¤2#0¤2# ¤3#EKR_UText3¤2#0¤2# ¤3#EKR_UText4¤2#0¤2# ¤3#EKR_DokRefnr¤2#4¤2# ¤3#EKR_Gradnr¤2#4¤2# ¤3#EKR_Strukt00¤2#5¤2#¤5#¤5#HVRHF¤5#1¤5#-1¤4#¤5#02¤5#Helse Bergen HF¤5#1¤5#0¤4#.¤5#1¤5#Fellesdokumenter¤5#1¤5#0¤4#.¤5#1¤5#Ledelse og styringssystem¤5#1¤5#0¤4#.¤5#4¤5#Kvalitet og pasientsikkerhet¤5#0¤5#0¤4#.¤5#4¤5#Uønskede hendelser¤5#0¤5#0¤4# - ¤3#</dc:description>
  <cp:keywords>&lt;dok69789.pptx&gt;&lt;n&gt;ek_type&lt;/n&gt;&lt;v&gt;ARB&lt;/v&gt;&lt;n&gt;khb&lt;/n&gt;&lt;v&gt;UB&lt;/v&gt;&lt;n&gt;beskyttet&lt;/n&gt;&lt;v&gt;nei&lt;/v&gt;&lt;/dok69789.pptx&gt;</cp:keywords>
  <cp:lastModifiedBy>Wallevik, Marit</cp:lastModifiedBy>
  <cp:revision>148</cp:revision>
  <dcterms:created xsi:type="dcterms:W3CDTF">2021-06-28T11:09:55Z</dcterms:created>
  <dcterms:modified xsi:type="dcterms:W3CDTF">2024-07-11T09:48:17Z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ContentTypeId">
    <vt:lpwstr>0x010100AFA149FD71FB5147BFC276813B10D417</vt:lpwstr>
  </property>
  <property fmtid="{D5CDD505-2E9C-101B-9397-08002B2CF9AE}" pid="3" name="CurrDocVer">
    <vt:lpwstr>2.20</vt:lpwstr>
  </property>
  <property fmtid="{D5CDD505-2E9C-101B-9397-08002B2CF9AE}" pid="4" name="EK_Format">
    <vt:lpwstr>-1</vt:lpwstr>
  </property>
  <property fmtid="{D5CDD505-2E9C-101B-9397-08002B2CF9AE}" pid="5" name="MSIP_Label_4630a74d-177d-4d83-9921-bfa757d2fa0b_ActionId">
    <vt:lpwstr>a2a737b9-11a3-4cc1-963b-09a344370cbe</vt:lpwstr>
  </property>
  <property fmtid="{D5CDD505-2E9C-101B-9397-08002B2CF9AE}" pid="6" name="MSIP_Label_4630a74d-177d-4d83-9921-bfa757d2fa0b_ContentBits">
    <vt:lpwstr>0</vt:lpwstr>
  </property>
  <property fmtid="{D5CDD505-2E9C-101B-9397-08002B2CF9AE}" pid="7" name="MSIP_Label_4630a74d-177d-4d83-9921-bfa757d2fa0b_Enabled">
    <vt:lpwstr>true</vt:lpwstr>
  </property>
  <property fmtid="{D5CDD505-2E9C-101B-9397-08002B2CF9AE}" pid="8" name="MSIP_Label_4630a74d-177d-4d83-9921-bfa757d2fa0b_Method">
    <vt:lpwstr>Privileged</vt:lpwstr>
  </property>
  <property fmtid="{D5CDD505-2E9C-101B-9397-08002B2CF9AE}" pid="9" name="MSIP_Label_4630a74d-177d-4d83-9921-bfa757d2fa0b_Name">
    <vt:lpwstr>Grønn</vt:lpwstr>
  </property>
  <property fmtid="{D5CDD505-2E9C-101B-9397-08002B2CF9AE}" pid="10" name="MSIP_Label_4630a74d-177d-4d83-9921-bfa757d2fa0b_SetDate">
    <vt:lpwstr>2021-08-31T11:40:49Z</vt:lpwstr>
  </property>
  <property fmtid="{D5CDD505-2E9C-101B-9397-08002B2CF9AE}" pid="11" name="MSIP_Label_4630a74d-177d-4d83-9921-bfa757d2fa0b_SiteId">
    <vt:lpwstr>bdcbe535-f3cf-49f5-8a6a-fb6d98dc7837</vt:lpwstr>
  </property>
</Properties>
</file>