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Default Extension="wdp" ContentType="image/vnd.ms-photo"/>
  <Default Extension="png" ContentType="image/png"/>
  <Default Extension="emf" ContentType="image/x-emf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Relationship Id="rId5" Type="http://schemas.openxmlformats.org/officeDocument/2006/relationships/custom-properties" Target="docProps/custom.xml" /></Relationships>
</file>

<file path=ppt/presentation.xml><?xml version="1.0" encoding="utf-8"?>
<!--Generated by Aspose.Slides for .NET 23.5--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60" r:id="rId1"/>
    <p:sldMasterId id="2147483668" r:id="rId2"/>
  </p:sldMasterIdLst>
  <p:notesMasterIdLst>
    <p:notesMasterId r:id="rId3"/>
  </p:notesMasterIdLst>
  <p:sldIdLst>
    <p:sldId id="277" r:id="rId4"/>
    <p:sldId id="276" r:id="rId5"/>
    <p:sldId id="286" r:id="rId6"/>
    <p:sldId id="262" r:id="rId7"/>
  </p:sldIdLst>
  <p:sldSz cx="12801600" cy="9601200" type="A3"/>
  <p:notesSz cx="9926638" cy="14355762"/>
  <p:custDataLst>
    <p:tags r:id="rId8"/>
  </p:custDataLst>
  <p:defaultTextStyle>
    <a:defPPr>
      <a:defRPr lang="nb-NO"/>
    </a:defPPr>
    <a:lvl1pPr marL="0" algn="l" defTabSz="1279852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39926" algn="l" defTabSz="1279852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79852" algn="l" defTabSz="1279852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19778" algn="l" defTabSz="1279852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59705" algn="l" defTabSz="1279852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199631" algn="l" defTabSz="1279852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39559" algn="l" defTabSz="1279852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79485" algn="l" defTabSz="1279852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19411" algn="l" defTabSz="1279852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showPr showNarration="1"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7988" autoAdjust="0"/>
  </p:normalViewPr>
  <p:slideViewPr>
    <p:cSldViewPr>
      <p:cViewPr varScale="1">
        <p:scale>
          <a:sx n="91" d="100"/>
          <a:sy n="91" d="100"/>
        </p:scale>
        <p:origin x="1140" y="108"/>
      </p:cViewPr>
      <p:guideLst>
        <p:guide orient="horz" pos="3024"/>
        <p:guide pos="40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viewProps" Target="viewProps.xml" /><Relationship Id="rId11" Type="http://schemas.openxmlformats.org/officeDocument/2006/relationships/theme" Target="theme/theme1.xml" /><Relationship Id="rId12" Type="http://schemas.openxmlformats.org/officeDocument/2006/relationships/tableStyles" Target="tableStyles.xml" /><Relationship Id="rId2" Type="http://schemas.openxmlformats.org/officeDocument/2006/relationships/slideMaster" Target="slideMasters/slideMaster2.xml" /><Relationship Id="rId3" Type="http://schemas.openxmlformats.org/officeDocument/2006/relationships/notesMaster" Target="notesMasters/notes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tags" Target="tags/tag1.xml" /><Relationship Id="rId9" Type="http://schemas.openxmlformats.org/officeDocument/2006/relationships/presProps" Target="presProps.xml" /></Relationships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717788"/>
          </a:xfrm>
          <a:prstGeom prst="rect">
            <a:avLst/>
          </a:prstGeom>
        </p:spPr>
        <p:txBody>
          <a:bodyPr vert="horz" lIns="138751" tIns="69376" rIns="138751" bIns="69376" rtlCol="0"/>
          <a:lstStyle>
            <a:lvl1pPr algn="l">
              <a:defRPr sz="18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5622798" y="0"/>
            <a:ext cx="4301543" cy="717788"/>
          </a:xfrm>
          <a:prstGeom prst="rect">
            <a:avLst/>
          </a:prstGeom>
        </p:spPr>
        <p:txBody>
          <a:bodyPr vert="horz" lIns="138751" tIns="69376" rIns="138751" bIns="69376" rtlCol="0"/>
          <a:lstStyle>
            <a:lvl1pPr algn="r">
              <a:defRPr sz="1800"/>
            </a:lvl1pPr>
          </a:lstStyle>
          <a:p>
            <a:fld id="{96B9E76A-230A-4788-9E5C-EF38AE14BB31}" type="datetimeFigureOut">
              <a:rPr lang="nb-NO" smtClean="0"/>
              <a:t>07.11.2022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374775" y="1076325"/>
            <a:ext cx="7177088" cy="5383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992664" y="6818988"/>
            <a:ext cx="7941310" cy="6460093"/>
          </a:xfrm>
          <a:prstGeom prst="rect">
            <a:avLst/>
          </a:prstGeom>
        </p:spPr>
        <p:txBody>
          <a:bodyPr vert="horz" lIns="138751" tIns="69376" rIns="138751" bIns="69376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13635482"/>
            <a:ext cx="4301543" cy="717788"/>
          </a:xfrm>
          <a:prstGeom prst="rect">
            <a:avLst/>
          </a:prstGeom>
        </p:spPr>
        <p:txBody>
          <a:bodyPr vert="horz" lIns="138751" tIns="69376" rIns="138751" bIns="69376" rtlCol="0" anchor="b"/>
          <a:lstStyle>
            <a:lvl1pPr algn="l">
              <a:defRPr sz="18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5622798" y="13635482"/>
            <a:ext cx="4301543" cy="717788"/>
          </a:xfrm>
          <a:prstGeom prst="rect">
            <a:avLst/>
          </a:prstGeom>
        </p:spPr>
        <p:txBody>
          <a:bodyPr vert="horz" lIns="138751" tIns="69376" rIns="138751" bIns="69376" rtlCol="0" anchor="b"/>
          <a:lstStyle>
            <a:lvl1pPr algn="r">
              <a:defRPr sz="1800"/>
            </a:lvl1pPr>
          </a:lstStyle>
          <a:p>
            <a:fld id="{03D33C52-09E2-49D5-9C0C-E39D0EB0656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303155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79852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639926" algn="l" defTabSz="1279852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1279852" algn="l" defTabSz="1279852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919778" algn="l" defTabSz="1279852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2559705" algn="l" defTabSz="1279852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3199631" algn="l" defTabSz="1279852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3839559" algn="l" defTabSz="1279852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4479485" algn="l" defTabSz="1279852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5119411" algn="l" defTabSz="1279852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D33C52-09E2-49D5-9C0C-E39D0EB06562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28114577"/>
      </p:ext>
    </p:extLst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1.jpeg" /><Relationship Id="rId2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3.emf" /><Relationship Id="rId2" Type="http://schemas.openxmlformats.org/officeDocument/2006/relationships/slideMaster" Target="../slideMasters/slideMaster2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3.emf" /><Relationship Id="rId2" Type="http://schemas.openxmlformats.org/officeDocument/2006/relationships/slideMaster" Target="../slideMasters/slideMaster2.xml" /></Relationships>
</file>

<file path=ppt/slideLayouts/_rels/slideLayout12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3.emf" /><Relationship Id="rId2" Type="http://schemas.openxmlformats.org/officeDocument/2006/relationships/slideMaster" Target="../slideMasters/slideMaster2.xml" /></Relationships>
</file>

<file path=ppt/slideLayouts/_rels/slideLayout1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jpeg" /><Relationship Id="rId2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3.emf" /><Relationship Id="rId2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3.emf" /><Relationship Id="rId2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3.emf" /><Relationship Id="rId2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1.jpeg" /><Relationship Id="rId2" Type="http://schemas.openxmlformats.org/officeDocument/2006/relationships/slideMaster" Target="../slideMasters/slideMaster2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jpeg" /><Relationship Id="rId2" Type="http://schemas.openxmlformats.org/officeDocument/2006/relationships/slideMaster" Target="../slideMasters/slideMaster2.xml" 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>
  <p:cSld name="Åpningsside alternativ 1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Bilde 1" descr="Forside_1_090512.jpg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801600" cy="9121546"/>
          </a:xfrm>
          <a:prstGeom prst="rect">
            <a:avLst/>
          </a:prstGeom>
        </p:spPr>
      </p:pic>
      <p:sp>
        <p:nvSpPr>
          <p:cNvPr id="16" name="Tittel 1"/>
          <p:cNvSpPr>
            <a:spLocks noGrp="1"/>
          </p:cNvSpPr>
          <p:nvPr>
            <p:ph type="ctrTitle" hasCustomPrompt="1"/>
          </p:nvPr>
        </p:nvSpPr>
        <p:spPr>
          <a:xfrm>
            <a:off x="971746" y="2188953"/>
            <a:ext cx="7402636" cy="1551194"/>
          </a:xfrm>
          <a:prstGeom prst="rect">
            <a:avLst/>
          </a:prstGeom>
        </p:spPr>
        <p:txBody>
          <a:bodyPr wrap="square" lIns="127985" tIns="63994" rIns="127985" bIns="63994" anchor="b" anchorCtr="0">
            <a:spAutoFit/>
          </a:bodyPr>
          <a:lstStyle>
            <a:lvl1pPr marL="0" indent="0" algn="l">
              <a:tabLst>
                <a:tab pos="10292150"/>
              </a:tabLst>
              <a:defRPr sz="4600" b="1" i="0" kern="1200" cap="all" spc="420" baseline="0">
                <a:solidFill>
                  <a:schemeClr val="bg1"/>
                </a:solidFill>
                <a:latin typeface="Calibri"/>
                <a:cs typeface="Arial"/>
              </a:defRPr>
            </a:lvl1pPr>
          </a:lstStyle>
          <a:p>
            <a:r>
              <a:rPr lang="nb-NO" smtClean="0"/>
              <a:t>KLIKK FOR Å LEGGE TIL EN TITTEl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17248884"/>
      </p:ext>
    </p:extLst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Tittel og mengde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971744" y="971233"/>
            <a:ext cx="10745277" cy="1411287"/>
          </a:xfrm>
          <a:prstGeom prst="rect">
            <a:avLst/>
          </a:prstGeom>
        </p:spPr>
        <p:txBody>
          <a:bodyPr lIns="128016" tIns="64008" rIns="128016" bIns="64008">
            <a:normAutofit/>
          </a:bodyPr>
          <a:lstStyle>
            <a:lvl1pPr algn="l">
              <a:defRPr sz="3500" b="1" i="0" cap="all" spc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971743" y="2506981"/>
            <a:ext cx="10745277" cy="6336348"/>
          </a:xfrm>
          <a:prstGeom prst="rect">
            <a:avLst/>
          </a:prstGeom>
        </p:spPr>
        <p:txBody>
          <a:bodyPr lIns="128016" tIns="64008" rIns="128016" bIns="64008"/>
          <a:lstStyle>
            <a:lvl1pPr marL="0" indent="0">
              <a:buNone/>
              <a:defRPr sz="3100">
                <a:solidFill>
                  <a:srgbClr val="000000"/>
                </a:solidFill>
              </a:defRPr>
            </a:lvl1pPr>
            <a:lvl2pPr>
              <a:defRPr sz="2900">
                <a:solidFill>
                  <a:srgbClr val="000000"/>
                </a:solidFill>
              </a:defRPr>
            </a:lvl2pPr>
            <a:lvl3pPr>
              <a:defRPr sz="2800">
                <a:solidFill>
                  <a:srgbClr val="000000"/>
                </a:solidFill>
              </a:defRPr>
            </a:lvl3pPr>
            <a:lvl4pPr>
              <a:defRPr sz="2700">
                <a:solidFill>
                  <a:srgbClr val="000000"/>
                </a:solidFill>
              </a:defRPr>
            </a:lvl4pPr>
            <a:lvl5pPr>
              <a:defRPr sz="2500">
                <a:solidFill>
                  <a:srgbClr val="000000"/>
                </a:solidFill>
              </a:defRPr>
            </a:lvl5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pic>
        <p:nvPicPr>
          <p:cNvPr id="7" name="Bilde 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9534525" y="8607528"/>
            <a:ext cx="3267074" cy="993672"/>
          </a:xfrm>
          <a:prstGeom prst="rect">
            <a:avLst/>
          </a:prstGeom>
        </p:spPr>
      </p:pic>
      <p:grpSp>
        <p:nvGrpSpPr>
          <p:cNvPr id="8" name="Gruppe 7"/>
          <p:cNvGrpSpPr/>
          <p:nvPr/>
        </p:nvGrpSpPr>
        <p:grpSpPr>
          <a:xfrm>
            <a:off x="10459543" y="2576130"/>
            <a:ext cx="2906912" cy="4581871"/>
            <a:chOff x="7102946" y="2925380"/>
            <a:chExt cx="2339414" cy="3687381"/>
          </a:xfrm>
          <a:solidFill>
            <a:srgbClr val="E7E9F5"/>
          </a:solidFill>
        </p:grpSpPr>
        <p:sp>
          <p:nvSpPr>
            <p:cNvPr id="9" name="Ellipse 8"/>
            <p:cNvSpPr/>
            <p:nvPr userDrawn="1"/>
          </p:nvSpPr>
          <p:spPr>
            <a:xfrm>
              <a:off x="8495309" y="2925380"/>
              <a:ext cx="947051" cy="947051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80160"/>
              <a:endParaRPr lang="nb-NO">
                <a:solidFill>
                  <a:prstClr val="white"/>
                </a:solidFill>
              </a:endParaRPr>
            </a:p>
          </p:txBody>
        </p:sp>
        <p:sp>
          <p:nvSpPr>
            <p:cNvPr id="10" name="Ellipse 9"/>
            <p:cNvSpPr/>
            <p:nvPr userDrawn="1"/>
          </p:nvSpPr>
          <p:spPr>
            <a:xfrm>
              <a:off x="8495309" y="4273087"/>
              <a:ext cx="947051" cy="947051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80160"/>
              <a:r>
                <a:rPr lang="nb-NO" smtClean="0">
                  <a:solidFill>
                    <a:prstClr val="white"/>
                  </a:solidFill>
                </a:rPr>
                <a:t> </a:t>
              </a:r>
              <a:endParaRPr lang="nb-NO">
                <a:solidFill>
                  <a:prstClr val="white"/>
                </a:solidFill>
              </a:endParaRPr>
            </a:p>
          </p:txBody>
        </p:sp>
        <p:sp>
          <p:nvSpPr>
            <p:cNvPr id="11" name="Ellipse 10"/>
            <p:cNvSpPr/>
            <p:nvPr userDrawn="1"/>
          </p:nvSpPr>
          <p:spPr>
            <a:xfrm>
              <a:off x="7102946" y="4273087"/>
              <a:ext cx="947051" cy="947051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80160"/>
              <a:r>
                <a:rPr lang="nb-NO" smtClean="0">
                  <a:solidFill>
                    <a:prstClr val="white"/>
                  </a:solidFill>
                </a:rPr>
                <a:t> </a:t>
              </a:r>
              <a:endParaRPr lang="nb-NO">
                <a:solidFill>
                  <a:prstClr val="white"/>
                </a:solidFill>
              </a:endParaRPr>
            </a:p>
          </p:txBody>
        </p:sp>
        <p:sp>
          <p:nvSpPr>
            <p:cNvPr id="12" name="Ellipse 11"/>
            <p:cNvSpPr/>
            <p:nvPr userDrawn="1"/>
          </p:nvSpPr>
          <p:spPr>
            <a:xfrm>
              <a:off x="8495309" y="5665710"/>
              <a:ext cx="947051" cy="947051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80160"/>
              <a:r>
                <a:rPr lang="nb-NO" smtClean="0">
                  <a:solidFill>
                    <a:prstClr val="white"/>
                  </a:solidFill>
                </a:rPr>
                <a:t> </a:t>
              </a:r>
              <a:endParaRPr lang="nb-NO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42093040"/>
      </p:ext>
    </p:extLst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Tittel og innhald med punktlisting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971744" y="971233"/>
            <a:ext cx="10745277" cy="1411287"/>
          </a:xfrm>
          <a:prstGeom prst="rect">
            <a:avLst/>
          </a:prstGeom>
        </p:spPr>
        <p:txBody>
          <a:bodyPr lIns="128016" tIns="64008" rIns="128016" bIns="64008">
            <a:normAutofit/>
          </a:bodyPr>
          <a:lstStyle>
            <a:lvl1pPr algn="l">
              <a:defRPr sz="3500" b="1" i="0" cap="all" spc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971743" y="2506981"/>
            <a:ext cx="10745277" cy="6336348"/>
          </a:xfrm>
          <a:prstGeom prst="rect">
            <a:avLst/>
          </a:prstGeom>
        </p:spPr>
        <p:txBody>
          <a:bodyPr lIns="128016" tIns="64008" rIns="128016" bIns="64008"/>
          <a:lstStyle>
            <a:lvl1pPr>
              <a:defRPr sz="3100">
                <a:solidFill>
                  <a:srgbClr val="000000"/>
                </a:solidFill>
              </a:defRPr>
            </a:lvl1pPr>
            <a:lvl2pPr>
              <a:defRPr sz="2900">
                <a:solidFill>
                  <a:srgbClr val="000000"/>
                </a:solidFill>
              </a:defRPr>
            </a:lvl2pPr>
            <a:lvl3pPr>
              <a:defRPr sz="2800">
                <a:solidFill>
                  <a:srgbClr val="000000"/>
                </a:solidFill>
              </a:defRPr>
            </a:lvl3pPr>
            <a:lvl4pPr>
              <a:defRPr sz="2700">
                <a:solidFill>
                  <a:srgbClr val="000000"/>
                </a:solidFill>
              </a:defRPr>
            </a:lvl4pPr>
            <a:lvl5pPr>
              <a:defRPr sz="2500">
                <a:solidFill>
                  <a:srgbClr val="000000"/>
                </a:solidFill>
              </a:defRPr>
            </a:lvl5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pic>
        <p:nvPicPr>
          <p:cNvPr id="7" name="Bilde 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9534525" y="8607528"/>
            <a:ext cx="3267074" cy="993672"/>
          </a:xfrm>
          <a:prstGeom prst="rect">
            <a:avLst/>
          </a:prstGeom>
        </p:spPr>
      </p:pic>
      <p:grpSp>
        <p:nvGrpSpPr>
          <p:cNvPr id="8" name="Gruppe 7"/>
          <p:cNvGrpSpPr/>
          <p:nvPr/>
        </p:nvGrpSpPr>
        <p:grpSpPr>
          <a:xfrm>
            <a:off x="10459543" y="2576130"/>
            <a:ext cx="2906912" cy="4581871"/>
            <a:chOff x="7102946" y="2925380"/>
            <a:chExt cx="2339414" cy="3687381"/>
          </a:xfrm>
          <a:solidFill>
            <a:srgbClr val="E7E9F5"/>
          </a:solidFill>
        </p:grpSpPr>
        <p:sp>
          <p:nvSpPr>
            <p:cNvPr id="9" name="Ellipse 8"/>
            <p:cNvSpPr/>
            <p:nvPr userDrawn="1"/>
          </p:nvSpPr>
          <p:spPr>
            <a:xfrm>
              <a:off x="8495309" y="2925380"/>
              <a:ext cx="947051" cy="947051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80160"/>
              <a:endParaRPr lang="nb-NO">
                <a:solidFill>
                  <a:prstClr val="white"/>
                </a:solidFill>
              </a:endParaRPr>
            </a:p>
          </p:txBody>
        </p:sp>
        <p:sp>
          <p:nvSpPr>
            <p:cNvPr id="10" name="Ellipse 9"/>
            <p:cNvSpPr/>
            <p:nvPr userDrawn="1"/>
          </p:nvSpPr>
          <p:spPr>
            <a:xfrm>
              <a:off x="8495309" y="4273087"/>
              <a:ext cx="947051" cy="947051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80160"/>
              <a:r>
                <a:rPr lang="nb-NO" smtClean="0">
                  <a:solidFill>
                    <a:prstClr val="white"/>
                  </a:solidFill>
                </a:rPr>
                <a:t> </a:t>
              </a:r>
              <a:endParaRPr lang="nb-NO">
                <a:solidFill>
                  <a:prstClr val="white"/>
                </a:solidFill>
              </a:endParaRPr>
            </a:p>
          </p:txBody>
        </p:sp>
        <p:sp>
          <p:nvSpPr>
            <p:cNvPr id="11" name="Ellipse 10"/>
            <p:cNvSpPr/>
            <p:nvPr userDrawn="1"/>
          </p:nvSpPr>
          <p:spPr>
            <a:xfrm>
              <a:off x="7102946" y="4273087"/>
              <a:ext cx="947051" cy="947051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80160"/>
              <a:r>
                <a:rPr lang="nb-NO" smtClean="0">
                  <a:solidFill>
                    <a:prstClr val="white"/>
                  </a:solidFill>
                </a:rPr>
                <a:t> </a:t>
              </a:r>
              <a:endParaRPr lang="nb-NO">
                <a:solidFill>
                  <a:prstClr val="white"/>
                </a:solidFill>
              </a:endParaRPr>
            </a:p>
          </p:txBody>
        </p:sp>
        <p:sp>
          <p:nvSpPr>
            <p:cNvPr id="12" name="Ellipse 11"/>
            <p:cNvSpPr/>
            <p:nvPr userDrawn="1"/>
          </p:nvSpPr>
          <p:spPr>
            <a:xfrm>
              <a:off x="8495309" y="5665710"/>
              <a:ext cx="947051" cy="947051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80160"/>
              <a:r>
                <a:rPr lang="nb-NO" smtClean="0">
                  <a:solidFill>
                    <a:prstClr val="white"/>
                  </a:solidFill>
                </a:rPr>
                <a:t> </a:t>
              </a:r>
              <a:endParaRPr lang="nb-NO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08341802"/>
      </p:ext>
    </p:extLst>
  </p:cSld>
  <p:clrMapOvr>
    <a:masterClrMapping/>
  </p:clrMapOvr>
  <p:transition/>
  <p:timing/>
</p:sldLayout>
</file>

<file path=ppt/slideLayouts/slideLayout1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>
  <p:cSld name="Tittel, innhald og bilet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971744" y="971233"/>
            <a:ext cx="10745277" cy="1411287"/>
          </a:xfrm>
          <a:prstGeom prst="rect">
            <a:avLst/>
          </a:prstGeom>
        </p:spPr>
        <p:txBody>
          <a:bodyPr lIns="128016" tIns="64008" rIns="128016" bIns="64008">
            <a:normAutofit/>
          </a:bodyPr>
          <a:lstStyle>
            <a:lvl1pPr algn="l">
              <a:defRPr sz="3500" b="1" i="0" cap="all" spc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971743" y="2506981"/>
            <a:ext cx="6051357" cy="6336348"/>
          </a:xfrm>
          <a:prstGeom prst="rect">
            <a:avLst/>
          </a:prstGeom>
        </p:spPr>
        <p:txBody>
          <a:bodyPr lIns="128016" tIns="64008" rIns="128016" bIns="64008"/>
          <a:lstStyle>
            <a:lvl1pPr marL="0" indent="0">
              <a:buNone/>
              <a:defRPr sz="3100">
                <a:solidFill>
                  <a:srgbClr val="000000"/>
                </a:solidFill>
              </a:defRPr>
            </a:lvl1pPr>
            <a:lvl2pPr>
              <a:defRPr sz="2900">
                <a:solidFill>
                  <a:srgbClr val="000000"/>
                </a:solidFill>
              </a:defRPr>
            </a:lvl2pPr>
            <a:lvl3pPr>
              <a:defRPr sz="2800">
                <a:solidFill>
                  <a:srgbClr val="000000"/>
                </a:solidFill>
              </a:defRPr>
            </a:lvl3pPr>
            <a:lvl4pPr>
              <a:defRPr sz="2700">
                <a:solidFill>
                  <a:srgbClr val="000000"/>
                </a:solidFill>
              </a:defRPr>
            </a:lvl4pPr>
            <a:lvl5pPr>
              <a:defRPr sz="2500">
                <a:solidFill>
                  <a:srgbClr val="000000"/>
                </a:solidFill>
              </a:defRPr>
            </a:lvl5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pic>
        <p:nvPicPr>
          <p:cNvPr id="7" name="Bilde 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9534525" y="8607528"/>
            <a:ext cx="3267074" cy="993672"/>
          </a:xfrm>
          <a:prstGeom prst="rect">
            <a:avLst/>
          </a:prstGeom>
        </p:spPr>
      </p:pic>
      <p:grpSp>
        <p:nvGrpSpPr>
          <p:cNvPr id="8" name="Gruppe 7"/>
          <p:cNvGrpSpPr/>
          <p:nvPr/>
        </p:nvGrpSpPr>
        <p:grpSpPr>
          <a:xfrm>
            <a:off x="10459543" y="2576130"/>
            <a:ext cx="2906912" cy="4581871"/>
            <a:chOff x="7102946" y="2925380"/>
            <a:chExt cx="2339414" cy="3687381"/>
          </a:xfrm>
          <a:solidFill>
            <a:srgbClr val="E7E9F5"/>
          </a:solidFill>
        </p:grpSpPr>
        <p:sp>
          <p:nvSpPr>
            <p:cNvPr id="9" name="Ellipse 8"/>
            <p:cNvSpPr/>
            <p:nvPr userDrawn="1"/>
          </p:nvSpPr>
          <p:spPr>
            <a:xfrm>
              <a:off x="8495309" y="2925380"/>
              <a:ext cx="947051" cy="947051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80160"/>
              <a:endParaRPr lang="nb-NO">
                <a:solidFill>
                  <a:prstClr val="white"/>
                </a:solidFill>
              </a:endParaRPr>
            </a:p>
          </p:txBody>
        </p:sp>
        <p:sp>
          <p:nvSpPr>
            <p:cNvPr id="10" name="Ellipse 9"/>
            <p:cNvSpPr/>
            <p:nvPr userDrawn="1"/>
          </p:nvSpPr>
          <p:spPr>
            <a:xfrm>
              <a:off x="8495309" y="4273087"/>
              <a:ext cx="947051" cy="947051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80160"/>
              <a:r>
                <a:rPr lang="nb-NO" smtClean="0">
                  <a:solidFill>
                    <a:prstClr val="white"/>
                  </a:solidFill>
                </a:rPr>
                <a:t> </a:t>
              </a:r>
              <a:endParaRPr lang="nb-NO">
                <a:solidFill>
                  <a:prstClr val="white"/>
                </a:solidFill>
              </a:endParaRPr>
            </a:p>
          </p:txBody>
        </p:sp>
        <p:sp>
          <p:nvSpPr>
            <p:cNvPr id="11" name="Ellipse 10"/>
            <p:cNvSpPr/>
            <p:nvPr userDrawn="1"/>
          </p:nvSpPr>
          <p:spPr>
            <a:xfrm>
              <a:off x="7102946" y="4273087"/>
              <a:ext cx="947051" cy="947051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80160"/>
              <a:r>
                <a:rPr lang="nb-NO" smtClean="0">
                  <a:solidFill>
                    <a:prstClr val="white"/>
                  </a:solidFill>
                </a:rPr>
                <a:t> </a:t>
              </a:r>
              <a:endParaRPr lang="nb-NO">
                <a:solidFill>
                  <a:prstClr val="white"/>
                </a:solidFill>
              </a:endParaRPr>
            </a:p>
          </p:txBody>
        </p:sp>
        <p:sp>
          <p:nvSpPr>
            <p:cNvPr id="12" name="Ellipse 11"/>
            <p:cNvSpPr/>
            <p:nvPr userDrawn="1"/>
          </p:nvSpPr>
          <p:spPr>
            <a:xfrm>
              <a:off x="8495309" y="5665710"/>
              <a:ext cx="947051" cy="947051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80160"/>
              <a:r>
                <a:rPr lang="nb-NO" smtClean="0">
                  <a:solidFill>
                    <a:prstClr val="white"/>
                  </a:solidFill>
                </a:rPr>
                <a:t> </a:t>
              </a:r>
              <a:endParaRPr lang="nb-NO">
                <a:solidFill>
                  <a:prstClr val="white"/>
                </a:solidFill>
              </a:endParaRPr>
            </a:p>
          </p:txBody>
        </p:sp>
      </p:grpSp>
      <p:sp>
        <p:nvSpPr>
          <p:cNvPr id="13" name="Plassholder for bilde 5"/>
          <p:cNvSpPr>
            <a:spLocks noGrp="1"/>
          </p:cNvSpPr>
          <p:nvPr>
            <p:ph type="pic" sz="quarter" idx="11"/>
          </p:nvPr>
        </p:nvSpPr>
        <p:spPr>
          <a:xfrm>
            <a:off x="7376478" y="2665030"/>
            <a:ext cx="4340543" cy="4716145"/>
          </a:xfrm>
          <a:prstGeom prst="rect">
            <a:avLst/>
          </a:prstGeom>
        </p:spPr>
        <p:txBody>
          <a:bodyPr vert="horz" lIns="128016" tIns="64008" rIns="128016" bIns="64008"/>
          <a:lstStyle>
            <a:lvl1pPr>
              <a:defRPr sz="3100" cap="none">
                <a:solidFill>
                  <a:srgbClr val="000000"/>
                </a:solidFill>
                <a:latin typeface="+mn-lt"/>
                <a:cs typeface="Arial"/>
              </a:defRPr>
            </a:lvl1pPr>
          </a:lstStyle>
          <a:p>
            <a:r>
              <a:rPr lang="nb-NO" smtClean="0"/>
              <a:t>Klikk ikonet for å legge til et bilde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61768889"/>
      </p:ext>
    </p:extLst>
  </p:cSld>
  <p:clrMapOvr>
    <a:masterClrMapping/>
  </p:clrMapOvr>
  <p:transition/>
  <p:timing/>
</p:sldLayout>
</file>

<file path=ppt/slideLayouts/slideLayout1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>
  <p:cSld name="Plasshaldar til bilet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Plassholder for bilde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801600" cy="9601200"/>
          </a:xfrm>
          <a:prstGeom prst="rect">
            <a:avLst/>
          </a:prstGeom>
        </p:spPr>
        <p:txBody>
          <a:bodyPr vert="horz" lIns="128016" tIns="64008" rIns="128016" bIns="64008"/>
          <a:lstStyle>
            <a:lvl1pPr>
              <a:defRPr sz="2900" b="0" i="0" cap="none">
                <a:solidFill>
                  <a:srgbClr val="000000"/>
                </a:solidFill>
                <a:latin typeface="Arial"/>
                <a:cs typeface="Arial"/>
              </a:defRPr>
            </a:lvl1pPr>
          </a:lstStyle>
          <a:p>
            <a:r>
              <a:rPr lang="nb-NO" smtClean="0"/>
              <a:t>Klikk ikonet for å legge til et bilde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88321877"/>
      </p:ext>
    </p:extLst>
  </p:cSld>
  <p:clrMapOvr>
    <a:masterClrMapping/>
  </p:clrMapOvr>
  <p:transition/>
  <p:timing/>
</p:sldLayout>
</file>

<file path=ppt/slideLayouts/slideLayout1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>
  <p:cSld name="Tittellysbild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960120" y="2982596"/>
            <a:ext cx="10881360" cy="2058035"/>
          </a:xfrm>
          <a:prstGeom prst="rect">
            <a:avLst/>
          </a:prstGeom>
        </p:spPr>
        <p:txBody>
          <a:bodyPr lIns="128016" tIns="64008" rIns="128016" bIns="64008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  <a:prstGeom prst="rect">
            <a:avLst/>
          </a:prstGeom>
        </p:spPr>
        <p:txBody>
          <a:bodyPr lIns="128016" tIns="64008" rIns="128016" bIns="64008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640080" y="8898891"/>
            <a:ext cx="2987040" cy="511175"/>
          </a:xfrm>
          <a:prstGeom prst="rect">
            <a:avLst/>
          </a:prstGeom>
        </p:spPr>
        <p:txBody>
          <a:bodyPr lIns="128016" tIns="64008" rIns="128016" bIns="64008"/>
          <a:lstStyle/>
          <a:p>
            <a:pPr defTabSz="1280160"/>
            <a:fld id="{130221F6-C8D9-4A19-A031-59B9E2E8FDD2}" type="datetimeFigureOut">
              <a:rPr lang="nb-NO" smtClean="0">
                <a:solidFill>
                  <a:srgbClr val="00338D"/>
                </a:solidFill>
              </a:rPr>
              <a:pPr defTabSz="1280160"/>
              <a:t>07.11.2022</a:t>
            </a:fld>
            <a:endParaRPr lang="nb-NO">
              <a:solidFill>
                <a:srgbClr val="00338D"/>
              </a:solidFill>
            </a:endParaRP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4373880" y="8898891"/>
            <a:ext cx="4053840" cy="511175"/>
          </a:xfrm>
          <a:prstGeom prst="rect">
            <a:avLst/>
          </a:prstGeom>
        </p:spPr>
        <p:txBody>
          <a:bodyPr lIns="128016" tIns="64008" rIns="128016" bIns="64008"/>
          <a:lstStyle/>
          <a:p>
            <a:pPr defTabSz="1280160"/>
            <a:endParaRPr lang="nb-NO">
              <a:solidFill>
                <a:srgbClr val="00338D"/>
              </a:solidFill>
            </a:endParaRP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9174480" y="8898891"/>
            <a:ext cx="2987040" cy="511175"/>
          </a:xfrm>
          <a:prstGeom prst="rect">
            <a:avLst/>
          </a:prstGeom>
        </p:spPr>
        <p:txBody>
          <a:bodyPr lIns="128016" tIns="64008" rIns="128016" bIns="64008"/>
          <a:lstStyle/>
          <a:p>
            <a:pPr defTabSz="1280160"/>
            <a:fld id="{B2B36ABF-C99E-4F1B-865A-679F233618CE}" type="slidenum">
              <a:rPr lang="nb-NO" smtClean="0">
                <a:solidFill>
                  <a:srgbClr val="00338D"/>
                </a:solidFill>
              </a:rPr>
              <a:pPr defTabSz="1280160"/>
              <a:t>‹#›</a:t>
            </a:fld>
            <a:endParaRPr lang="nb-NO">
              <a:solidFill>
                <a:srgbClr val="00338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3951912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>
  <p:cSld name="Åpningsside alternativ 2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8" name="Bilde 7" descr="Forside.jpg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801600" cy="8475368"/>
          </a:xfrm>
          <a:prstGeom prst="rect">
            <a:avLst/>
          </a:prstGeom>
        </p:spPr>
      </p:pic>
      <p:sp>
        <p:nvSpPr>
          <p:cNvPr id="10" name="Tittel 1"/>
          <p:cNvSpPr>
            <a:spLocks noGrp="1"/>
          </p:cNvSpPr>
          <p:nvPr>
            <p:ph type="ctrTitle" hasCustomPrompt="1"/>
          </p:nvPr>
        </p:nvSpPr>
        <p:spPr>
          <a:xfrm>
            <a:off x="971746" y="2181190"/>
            <a:ext cx="10745276" cy="883319"/>
          </a:xfrm>
          <a:prstGeom prst="rect">
            <a:avLst/>
          </a:prstGeom>
        </p:spPr>
        <p:txBody>
          <a:bodyPr wrap="square" lIns="127985" tIns="63994" rIns="127985" bIns="63994" anchor="b" anchorCtr="0">
            <a:spAutoFit/>
          </a:bodyPr>
          <a:lstStyle>
            <a:lvl1pPr marL="0" indent="0" algn="l">
              <a:tabLst>
                <a:tab pos="10292150"/>
              </a:tabLst>
              <a:defRPr sz="4900" b="1" i="0" kern="1200" cap="all" spc="420">
                <a:solidFill>
                  <a:schemeClr val="bg1"/>
                </a:solidFill>
                <a:latin typeface="Calibri"/>
                <a:cs typeface="Arial"/>
              </a:defRPr>
            </a:lvl1pPr>
          </a:lstStyle>
          <a:p>
            <a:r>
              <a:rPr lang="nb-NO" smtClean="0"/>
              <a:t>KLIKK FOR Å LEGGE TIL EN TITTEl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20539734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Tittel og mengde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971744" y="971233"/>
            <a:ext cx="10745277" cy="1411287"/>
          </a:xfrm>
          <a:prstGeom prst="rect">
            <a:avLst/>
          </a:prstGeom>
        </p:spPr>
        <p:txBody>
          <a:bodyPr lIns="127985" tIns="63994" rIns="127985" bIns="63994">
            <a:normAutofit/>
          </a:bodyPr>
          <a:lstStyle>
            <a:lvl1pPr algn="l">
              <a:defRPr sz="3500" b="1" i="0" cap="all" spc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971743" y="2506982"/>
            <a:ext cx="10745277" cy="6336348"/>
          </a:xfrm>
          <a:prstGeom prst="rect">
            <a:avLst/>
          </a:prstGeom>
        </p:spPr>
        <p:txBody>
          <a:bodyPr lIns="127985" tIns="63994" rIns="127985" bIns="63994"/>
          <a:lstStyle>
            <a:lvl1pPr marL="0" indent="0">
              <a:buNone/>
              <a:defRPr sz="3100">
                <a:solidFill>
                  <a:srgbClr val="000000"/>
                </a:solidFill>
              </a:defRPr>
            </a:lvl1pPr>
            <a:lvl2pPr>
              <a:defRPr sz="2900">
                <a:solidFill>
                  <a:srgbClr val="000000"/>
                </a:solidFill>
              </a:defRPr>
            </a:lvl2pPr>
            <a:lvl3pPr>
              <a:defRPr sz="2800">
                <a:solidFill>
                  <a:srgbClr val="000000"/>
                </a:solidFill>
              </a:defRPr>
            </a:lvl3pPr>
            <a:lvl4pPr>
              <a:defRPr sz="2700">
                <a:solidFill>
                  <a:srgbClr val="000000"/>
                </a:solidFill>
              </a:defRPr>
            </a:lvl4pPr>
            <a:lvl5pPr>
              <a:defRPr sz="2500">
                <a:solidFill>
                  <a:srgbClr val="000000"/>
                </a:solidFill>
              </a:defRPr>
            </a:lvl5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pic>
        <p:nvPicPr>
          <p:cNvPr id="7" name="Bilde 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9534525" y="8607528"/>
            <a:ext cx="3267074" cy="993672"/>
          </a:xfrm>
          <a:prstGeom prst="rect">
            <a:avLst/>
          </a:prstGeom>
        </p:spPr>
      </p:pic>
      <p:grpSp>
        <p:nvGrpSpPr>
          <p:cNvPr id="8" name="Gruppe 7"/>
          <p:cNvGrpSpPr/>
          <p:nvPr/>
        </p:nvGrpSpPr>
        <p:grpSpPr>
          <a:xfrm>
            <a:off x="10459543" y="2576132"/>
            <a:ext cx="2906912" cy="4581871"/>
            <a:chOff x="7102946" y="2925380"/>
            <a:chExt cx="2339414" cy="3687381"/>
          </a:xfrm>
          <a:solidFill>
            <a:srgbClr val="E7E9F5"/>
          </a:solidFill>
        </p:grpSpPr>
        <p:sp>
          <p:nvSpPr>
            <p:cNvPr id="9" name="Ellipse 8"/>
            <p:cNvSpPr/>
            <p:nvPr userDrawn="1"/>
          </p:nvSpPr>
          <p:spPr>
            <a:xfrm>
              <a:off x="8495309" y="2925380"/>
              <a:ext cx="947051" cy="947051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" name="Ellipse 9"/>
            <p:cNvSpPr/>
            <p:nvPr userDrawn="1"/>
          </p:nvSpPr>
          <p:spPr>
            <a:xfrm>
              <a:off x="8495309" y="4273087"/>
              <a:ext cx="947051" cy="947051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mtClean="0"/>
                <a:t> </a:t>
              </a:r>
              <a:endParaRPr lang="nb-NO"/>
            </a:p>
          </p:txBody>
        </p:sp>
        <p:sp>
          <p:nvSpPr>
            <p:cNvPr id="11" name="Ellipse 10"/>
            <p:cNvSpPr/>
            <p:nvPr userDrawn="1"/>
          </p:nvSpPr>
          <p:spPr>
            <a:xfrm>
              <a:off x="7102946" y="4273087"/>
              <a:ext cx="947051" cy="947051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mtClean="0"/>
                <a:t> </a:t>
              </a:r>
              <a:endParaRPr lang="nb-NO"/>
            </a:p>
          </p:txBody>
        </p:sp>
        <p:sp>
          <p:nvSpPr>
            <p:cNvPr id="12" name="Ellipse 11"/>
            <p:cNvSpPr/>
            <p:nvPr userDrawn="1"/>
          </p:nvSpPr>
          <p:spPr>
            <a:xfrm>
              <a:off x="8495309" y="5665710"/>
              <a:ext cx="947051" cy="947051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mtClean="0"/>
                <a:t> </a:t>
              </a:r>
              <a:endParaRPr lang="nb-NO"/>
            </a:p>
          </p:txBody>
        </p:sp>
      </p:grpSp>
    </p:spTree>
    <p:extLst>
      <p:ext uri="{BB962C8B-B14F-4D97-AF65-F5344CB8AC3E}">
        <p14:creationId xmlns:p14="http://schemas.microsoft.com/office/powerpoint/2010/main" val="1060525126"/>
      </p:ext>
    </p:extLst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Tittel og innhald med punktlisting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971744" y="971233"/>
            <a:ext cx="10745277" cy="1411287"/>
          </a:xfrm>
          <a:prstGeom prst="rect">
            <a:avLst/>
          </a:prstGeom>
        </p:spPr>
        <p:txBody>
          <a:bodyPr lIns="127985" tIns="63994" rIns="127985" bIns="63994">
            <a:normAutofit/>
          </a:bodyPr>
          <a:lstStyle>
            <a:lvl1pPr algn="l">
              <a:defRPr sz="3500" b="1" i="0" cap="all" spc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971743" y="2506982"/>
            <a:ext cx="10745277" cy="6336348"/>
          </a:xfrm>
          <a:prstGeom prst="rect">
            <a:avLst/>
          </a:prstGeom>
        </p:spPr>
        <p:txBody>
          <a:bodyPr lIns="127985" tIns="63994" rIns="127985" bIns="63994"/>
          <a:lstStyle>
            <a:lvl1pPr>
              <a:defRPr sz="3100">
                <a:solidFill>
                  <a:srgbClr val="000000"/>
                </a:solidFill>
              </a:defRPr>
            </a:lvl1pPr>
            <a:lvl2pPr>
              <a:defRPr sz="2900">
                <a:solidFill>
                  <a:srgbClr val="000000"/>
                </a:solidFill>
              </a:defRPr>
            </a:lvl2pPr>
            <a:lvl3pPr>
              <a:defRPr sz="2800">
                <a:solidFill>
                  <a:srgbClr val="000000"/>
                </a:solidFill>
              </a:defRPr>
            </a:lvl3pPr>
            <a:lvl4pPr>
              <a:defRPr sz="2700">
                <a:solidFill>
                  <a:srgbClr val="000000"/>
                </a:solidFill>
              </a:defRPr>
            </a:lvl4pPr>
            <a:lvl5pPr>
              <a:defRPr sz="2500">
                <a:solidFill>
                  <a:srgbClr val="000000"/>
                </a:solidFill>
              </a:defRPr>
            </a:lvl5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pic>
        <p:nvPicPr>
          <p:cNvPr id="7" name="Bilde 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9534525" y="8607528"/>
            <a:ext cx="3267074" cy="993672"/>
          </a:xfrm>
          <a:prstGeom prst="rect">
            <a:avLst/>
          </a:prstGeom>
        </p:spPr>
      </p:pic>
      <p:grpSp>
        <p:nvGrpSpPr>
          <p:cNvPr id="8" name="Gruppe 7"/>
          <p:cNvGrpSpPr/>
          <p:nvPr/>
        </p:nvGrpSpPr>
        <p:grpSpPr>
          <a:xfrm>
            <a:off x="10459543" y="2576132"/>
            <a:ext cx="2906912" cy="4581871"/>
            <a:chOff x="7102946" y="2925380"/>
            <a:chExt cx="2339414" cy="3687381"/>
          </a:xfrm>
          <a:solidFill>
            <a:srgbClr val="E7E9F5"/>
          </a:solidFill>
        </p:grpSpPr>
        <p:sp>
          <p:nvSpPr>
            <p:cNvPr id="9" name="Ellipse 8"/>
            <p:cNvSpPr/>
            <p:nvPr userDrawn="1"/>
          </p:nvSpPr>
          <p:spPr>
            <a:xfrm>
              <a:off x="8495309" y="2925380"/>
              <a:ext cx="947051" cy="947051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" name="Ellipse 9"/>
            <p:cNvSpPr/>
            <p:nvPr userDrawn="1"/>
          </p:nvSpPr>
          <p:spPr>
            <a:xfrm>
              <a:off x="8495309" y="4273087"/>
              <a:ext cx="947051" cy="947051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mtClean="0"/>
                <a:t> </a:t>
              </a:r>
              <a:endParaRPr lang="nb-NO"/>
            </a:p>
          </p:txBody>
        </p:sp>
        <p:sp>
          <p:nvSpPr>
            <p:cNvPr id="11" name="Ellipse 10"/>
            <p:cNvSpPr/>
            <p:nvPr userDrawn="1"/>
          </p:nvSpPr>
          <p:spPr>
            <a:xfrm>
              <a:off x="7102946" y="4273087"/>
              <a:ext cx="947051" cy="947051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mtClean="0"/>
                <a:t> </a:t>
              </a:r>
              <a:endParaRPr lang="nb-NO"/>
            </a:p>
          </p:txBody>
        </p:sp>
        <p:sp>
          <p:nvSpPr>
            <p:cNvPr id="12" name="Ellipse 11"/>
            <p:cNvSpPr/>
            <p:nvPr userDrawn="1"/>
          </p:nvSpPr>
          <p:spPr>
            <a:xfrm>
              <a:off x="8495309" y="5665710"/>
              <a:ext cx="947051" cy="947051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mtClean="0"/>
                <a:t> </a:t>
              </a:r>
              <a:endParaRPr lang="nb-NO"/>
            </a:p>
          </p:txBody>
        </p:sp>
      </p:grpSp>
    </p:spTree>
    <p:extLst>
      <p:ext uri="{BB962C8B-B14F-4D97-AF65-F5344CB8AC3E}">
        <p14:creationId xmlns:p14="http://schemas.microsoft.com/office/powerpoint/2010/main" val="1891467269"/>
      </p:ext>
    </p:extLst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>
  <p:cSld name="Tittel, innhald og bilet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971744" y="971233"/>
            <a:ext cx="10745277" cy="1411287"/>
          </a:xfrm>
          <a:prstGeom prst="rect">
            <a:avLst/>
          </a:prstGeom>
        </p:spPr>
        <p:txBody>
          <a:bodyPr lIns="127985" tIns="63994" rIns="127985" bIns="63994">
            <a:normAutofit/>
          </a:bodyPr>
          <a:lstStyle>
            <a:lvl1pPr algn="l">
              <a:defRPr sz="3500" b="1" i="0" cap="all" spc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971743" y="2506982"/>
            <a:ext cx="6051357" cy="6336348"/>
          </a:xfrm>
          <a:prstGeom prst="rect">
            <a:avLst/>
          </a:prstGeom>
        </p:spPr>
        <p:txBody>
          <a:bodyPr lIns="127985" tIns="63994" rIns="127985" bIns="63994"/>
          <a:lstStyle>
            <a:lvl1pPr marL="0" indent="0">
              <a:buNone/>
              <a:defRPr sz="3100">
                <a:solidFill>
                  <a:srgbClr val="000000"/>
                </a:solidFill>
              </a:defRPr>
            </a:lvl1pPr>
            <a:lvl2pPr>
              <a:defRPr sz="2900">
                <a:solidFill>
                  <a:srgbClr val="000000"/>
                </a:solidFill>
              </a:defRPr>
            </a:lvl2pPr>
            <a:lvl3pPr>
              <a:defRPr sz="2800">
                <a:solidFill>
                  <a:srgbClr val="000000"/>
                </a:solidFill>
              </a:defRPr>
            </a:lvl3pPr>
            <a:lvl4pPr>
              <a:defRPr sz="2700">
                <a:solidFill>
                  <a:srgbClr val="000000"/>
                </a:solidFill>
              </a:defRPr>
            </a:lvl4pPr>
            <a:lvl5pPr>
              <a:defRPr sz="2500">
                <a:solidFill>
                  <a:srgbClr val="000000"/>
                </a:solidFill>
              </a:defRPr>
            </a:lvl5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pic>
        <p:nvPicPr>
          <p:cNvPr id="7" name="Bilde 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9534525" y="8607528"/>
            <a:ext cx="3267074" cy="993672"/>
          </a:xfrm>
          <a:prstGeom prst="rect">
            <a:avLst/>
          </a:prstGeom>
        </p:spPr>
      </p:pic>
      <p:grpSp>
        <p:nvGrpSpPr>
          <p:cNvPr id="8" name="Gruppe 7"/>
          <p:cNvGrpSpPr/>
          <p:nvPr/>
        </p:nvGrpSpPr>
        <p:grpSpPr>
          <a:xfrm>
            <a:off x="10459543" y="2576132"/>
            <a:ext cx="2906912" cy="4581871"/>
            <a:chOff x="7102946" y="2925380"/>
            <a:chExt cx="2339414" cy="3687381"/>
          </a:xfrm>
          <a:solidFill>
            <a:srgbClr val="E7E9F5"/>
          </a:solidFill>
        </p:grpSpPr>
        <p:sp>
          <p:nvSpPr>
            <p:cNvPr id="9" name="Ellipse 8"/>
            <p:cNvSpPr/>
            <p:nvPr userDrawn="1"/>
          </p:nvSpPr>
          <p:spPr>
            <a:xfrm>
              <a:off x="8495309" y="2925380"/>
              <a:ext cx="947051" cy="947051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" name="Ellipse 9"/>
            <p:cNvSpPr/>
            <p:nvPr userDrawn="1"/>
          </p:nvSpPr>
          <p:spPr>
            <a:xfrm>
              <a:off x="8495309" y="4273087"/>
              <a:ext cx="947051" cy="947051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mtClean="0"/>
                <a:t> </a:t>
              </a:r>
              <a:endParaRPr lang="nb-NO"/>
            </a:p>
          </p:txBody>
        </p:sp>
        <p:sp>
          <p:nvSpPr>
            <p:cNvPr id="11" name="Ellipse 10"/>
            <p:cNvSpPr/>
            <p:nvPr userDrawn="1"/>
          </p:nvSpPr>
          <p:spPr>
            <a:xfrm>
              <a:off x="7102946" y="4273087"/>
              <a:ext cx="947051" cy="947051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mtClean="0"/>
                <a:t> </a:t>
              </a:r>
              <a:endParaRPr lang="nb-NO"/>
            </a:p>
          </p:txBody>
        </p:sp>
        <p:sp>
          <p:nvSpPr>
            <p:cNvPr id="12" name="Ellipse 11"/>
            <p:cNvSpPr/>
            <p:nvPr userDrawn="1"/>
          </p:nvSpPr>
          <p:spPr>
            <a:xfrm>
              <a:off x="8495309" y="5665710"/>
              <a:ext cx="947051" cy="947051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mtClean="0"/>
                <a:t> </a:t>
              </a:r>
              <a:endParaRPr lang="nb-NO"/>
            </a:p>
          </p:txBody>
        </p:sp>
      </p:grpSp>
      <p:sp>
        <p:nvSpPr>
          <p:cNvPr id="13" name="Plassholder for bilde 5"/>
          <p:cNvSpPr>
            <a:spLocks noGrp="1"/>
          </p:cNvSpPr>
          <p:nvPr>
            <p:ph type="pic" sz="quarter" idx="11"/>
          </p:nvPr>
        </p:nvSpPr>
        <p:spPr>
          <a:xfrm>
            <a:off x="7376478" y="2665032"/>
            <a:ext cx="4340543" cy="4716145"/>
          </a:xfrm>
          <a:prstGeom prst="rect">
            <a:avLst/>
          </a:prstGeom>
        </p:spPr>
        <p:txBody>
          <a:bodyPr vert="horz" lIns="127985" tIns="63994" rIns="127985" bIns="63994"/>
          <a:lstStyle>
            <a:lvl1pPr>
              <a:defRPr sz="3100" cap="none">
                <a:solidFill>
                  <a:srgbClr val="000000"/>
                </a:solidFill>
                <a:latin typeface="+mn-lt"/>
                <a:cs typeface="Arial"/>
              </a:defRPr>
            </a:lvl1pPr>
          </a:lstStyle>
          <a:p>
            <a:r>
              <a:rPr lang="nb-NO" smtClean="0"/>
              <a:t>Klikk ikonet for å legge til et bilde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2988437"/>
      </p:ext>
    </p:extLst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>
  <p:cSld name="Plasshaldar til bilet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Plassholder for bilde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801600" cy="9601200"/>
          </a:xfrm>
          <a:prstGeom prst="rect">
            <a:avLst/>
          </a:prstGeom>
        </p:spPr>
        <p:txBody>
          <a:bodyPr vert="horz" lIns="127985" tIns="63994" rIns="127985" bIns="63994"/>
          <a:lstStyle>
            <a:lvl1pPr>
              <a:defRPr sz="2900" b="0" i="0" cap="none">
                <a:solidFill>
                  <a:srgbClr val="000000"/>
                </a:solidFill>
                <a:latin typeface="Arial"/>
                <a:cs typeface="Arial"/>
              </a:defRPr>
            </a:lvl1pPr>
          </a:lstStyle>
          <a:p>
            <a:r>
              <a:rPr lang="nb-NO" smtClean="0"/>
              <a:t>Klikk ikonet for å legge til et bilde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14743710"/>
      </p:ext>
    </p:extLst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>
  <p:cSld name="Tittellysbild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960120" y="2982599"/>
            <a:ext cx="10881360" cy="2058035"/>
          </a:xfrm>
          <a:prstGeom prst="rect">
            <a:avLst/>
          </a:prstGeom>
        </p:spPr>
        <p:txBody>
          <a:bodyPr lIns="127985" tIns="63994" rIns="127985" bIns="63994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  <a:prstGeom prst="rect">
            <a:avLst/>
          </a:prstGeom>
        </p:spPr>
        <p:txBody>
          <a:bodyPr lIns="127985" tIns="63994" rIns="127985" bIns="63994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399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798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197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597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199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395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794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194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640080" y="8898894"/>
            <a:ext cx="2987040" cy="511175"/>
          </a:xfrm>
          <a:prstGeom prst="rect">
            <a:avLst/>
          </a:prstGeom>
        </p:spPr>
        <p:txBody>
          <a:bodyPr lIns="127985" tIns="63994" rIns="127985" bIns="63994"/>
          <a:lstStyle/>
          <a:p>
            <a:fld id="{130221F6-C8D9-4A19-A031-59B9E2E8FDD2}" type="datetimeFigureOut">
              <a:rPr lang="nb-NO" smtClean="0"/>
              <a:t>07.11.2022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4373880" y="8898894"/>
            <a:ext cx="4053840" cy="511175"/>
          </a:xfrm>
          <a:prstGeom prst="rect">
            <a:avLst/>
          </a:prstGeom>
        </p:spPr>
        <p:txBody>
          <a:bodyPr lIns="127985" tIns="63994" rIns="127985" bIns="63994"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9174480" y="8898894"/>
            <a:ext cx="2987040" cy="511175"/>
          </a:xfrm>
          <a:prstGeom prst="rect">
            <a:avLst/>
          </a:prstGeom>
        </p:spPr>
        <p:txBody>
          <a:bodyPr lIns="127985" tIns="63994" rIns="127985" bIns="63994"/>
          <a:lstStyle/>
          <a:p>
            <a:fld id="{B2B36ABF-C99E-4F1B-865A-679F233618C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61014585"/>
      </p:ext>
    </p:extLst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>
  <p:cSld name="Åpningsside alternativ 1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Bilde 1" descr="Forside_1_090512.jpg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801600" cy="9121546"/>
          </a:xfrm>
          <a:prstGeom prst="rect">
            <a:avLst/>
          </a:prstGeom>
        </p:spPr>
      </p:pic>
      <p:sp>
        <p:nvSpPr>
          <p:cNvPr id="16" name="Tittel 1"/>
          <p:cNvSpPr>
            <a:spLocks noGrp="1"/>
          </p:cNvSpPr>
          <p:nvPr>
            <p:ph type="ctrTitle" hasCustomPrompt="1"/>
          </p:nvPr>
        </p:nvSpPr>
        <p:spPr>
          <a:xfrm>
            <a:off x="971745" y="2188953"/>
            <a:ext cx="7402636" cy="1551194"/>
          </a:xfrm>
          <a:prstGeom prst="rect">
            <a:avLst/>
          </a:prstGeom>
        </p:spPr>
        <p:txBody>
          <a:bodyPr wrap="square" lIns="128016" tIns="64008" rIns="128016" bIns="64008" anchor="b" anchorCtr="0">
            <a:spAutoFit/>
          </a:bodyPr>
          <a:lstStyle>
            <a:lvl1pPr marL="0" indent="0" algn="l">
              <a:tabLst>
                <a:tab pos="10294620"/>
              </a:tabLst>
              <a:defRPr sz="4600" b="1" i="0" kern="1200" cap="all" spc="420" baseline="0">
                <a:solidFill>
                  <a:schemeClr val="bg1"/>
                </a:solidFill>
                <a:latin typeface="Calibri"/>
                <a:cs typeface="Arial"/>
              </a:defRPr>
            </a:lvl1pPr>
          </a:lstStyle>
          <a:p>
            <a:r>
              <a:rPr lang="nb-NO" smtClean="0"/>
              <a:t>KLIKK FOR Å LEGGE TIL EN TITTEl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52346340"/>
      </p:ext>
    </p:extLst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>
  <p:cSld name="Åpningsside alternativ 2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8" name="Bilde 7" descr="Forside.jpg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801600" cy="8475368"/>
          </a:xfrm>
          <a:prstGeom prst="rect">
            <a:avLst/>
          </a:prstGeom>
        </p:spPr>
      </p:pic>
      <p:sp>
        <p:nvSpPr>
          <p:cNvPr id="10" name="Tittel 1"/>
          <p:cNvSpPr>
            <a:spLocks noGrp="1"/>
          </p:cNvSpPr>
          <p:nvPr>
            <p:ph type="ctrTitle" hasCustomPrompt="1"/>
          </p:nvPr>
        </p:nvSpPr>
        <p:spPr>
          <a:xfrm>
            <a:off x="971745" y="2181189"/>
            <a:ext cx="10745276" cy="883319"/>
          </a:xfrm>
          <a:prstGeom prst="rect">
            <a:avLst/>
          </a:prstGeom>
        </p:spPr>
        <p:txBody>
          <a:bodyPr wrap="square" lIns="128016" tIns="64008" rIns="128016" bIns="64008" anchor="b" anchorCtr="0">
            <a:spAutoFit/>
          </a:bodyPr>
          <a:lstStyle>
            <a:lvl1pPr marL="0" indent="0" algn="l">
              <a:tabLst>
                <a:tab pos="10294620"/>
              </a:tabLst>
              <a:defRPr sz="4900" b="1" i="0" kern="1200" cap="all" spc="420">
                <a:solidFill>
                  <a:schemeClr val="bg1"/>
                </a:solidFill>
                <a:latin typeface="Calibri"/>
                <a:cs typeface="Arial"/>
              </a:defRPr>
            </a:lvl1pPr>
          </a:lstStyle>
          <a:p>
            <a:r>
              <a:rPr lang="nb-NO" smtClean="0"/>
              <a:t>KLIKK FOR Å LEGGE TIL EN TITTEl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72401551"/>
      </p:ext>
    </p:extLst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image" Target="../media/image3.emf" /><Relationship Id="rId9" Type="http://schemas.openxmlformats.org/officeDocument/2006/relationships/theme" Target="../theme/theme1.xml" /></Relationships>
</file>

<file path=ppt/slideMasters/_rels/slideMaster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 /><Relationship Id="rId2" Type="http://schemas.openxmlformats.org/officeDocument/2006/relationships/slideLayout" Target="../slideLayouts/slideLayout9.xml" /><Relationship Id="rId3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12.xml" /><Relationship Id="rId6" Type="http://schemas.openxmlformats.org/officeDocument/2006/relationships/slideLayout" Target="../slideLayouts/slideLayout13.xml" /><Relationship Id="rId7" Type="http://schemas.openxmlformats.org/officeDocument/2006/relationships/slideLayout" Target="../slideLayouts/slideLayout14.xml" /><Relationship Id="rId8" Type="http://schemas.openxmlformats.org/officeDocument/2006/relationships/image" Target="../media/image3.emf" /><Relationship Id="rId9" Type="http://schemas.openxmlformats.org/officeDocument/2006/relationships/theme" Target="../theme/theme2.xml" 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Bilde 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534525" y="8607528"/>
            <a:ext cx="3267074" cy="993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8115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ransition/>
  <p:timing/>
  <p:txStyles>
    <p:titleStyle>
      <a:lvl1pPr algn="ctr" defTabSz="639926" rtl="0" eaLnBrk="1" latinLnBrk="0" hangingPunct="1">
        <a:spcBef>
          <a:spcPct val="0"/>
        </a:spcBef>
        <a:buNone/>
        <a:defRPr sz="6200" b="0" i="0" kern="1200">
          <a:solidFill>
            <a:schemeClr val="tx1"/>
          </a:solidFill>
          <a:latin typeface="ScalaSans-Bold"/>
          <a:ea typeface="+mj-ea"/>
          <a:cs typeface="ScalaSans-Bold"/>
        </a:defRPr>
      </a:lvl1pPr>
    </p:titleStyle>
    <p:bodyStyle>
      <a:lvl1pPr marL="479945" indent="-479945" algn="l" defTabSz="639926" rtl="0" eaLnBrk="1" latinLnBrk="0" hangingPunct="1">
        <a:spcBef>
          <a:spcPct val="20000"/>
        </a:spcBef>
        <a:buFont typeface="Arial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39881" indent="-399953" algn="l" defTabSz="639926" rtl="0" eaLnBrk="1" latinLnBrk="0" hangingPunct="1">
        <a:spcBef>
          <a:spcPct val="20000"/>
        </a:spcBef>
        <a:buFont typeface="Arial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599816" indent="-319963" algn="l" defTabSz="639926" rtl="0" eaLnBrk="1" latinLnBrk="0" hangingPunct="1">
        <a:spcBef>
          <a:spcPct val="20000"/>
        </a:spcBef>
        <a:buFont typeface="Arial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39742" indent="-319963" algn="l" defTabSz="639926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9668" indent="-319963" algn="l" defTabSz="639926" rtl="0" eaLnBrk="1" latinLnBrk="0" hangingPunct="1">
        <a:spcBef>
          <a:spcPct val="20000"/>
        </a:spcBef>
        <a:buFont typeface="Arial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19594" indent="-319963" algn="l" defTabSz="639926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59520" indent="-319963" algn="l" defTabSz="639926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799449" indent="-319963" algn="l" defTabSz="639926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39375" indent="-319963" algn="l" defTabSz="639926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63992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39926" algn="l" defTabSz="63992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79852" algn="l" defTabSz="63992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19778" algn="l" defTabSz="63992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59705" algn="l" defTabSz="63992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199631" algn="l" defTabSz="63992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39559" algn="l" defTabSz="63992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79485" algn="l" defTabSz="63992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19411" algn="l" defTabSz="63992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Bilde 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534525" y="8607528"/>
            <a:ext cx="3267074" cy="993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1253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</p:sldLayoutIdLst>
  <p:transition/>
  <p:timing/>
  <p:txStyles>
    <p:titleStyle>
      <a:lvl1pPr algn="ctr" defTabSz="640080" rtl="0" eaLnBrk="1" latinLnBrk="0" hangingPunct="1">
        <a:spcBef>
          <a:spcPct val="0"/>
        </a:spcBef>
        <a:buNone/>
        <a:defRPr sz="6200" b="0" i="0" kern="1200">
          <a:solidFill>
            <a:schemeClr val="tx1"/>
          </a:solidFill>
          <a:latin typeface="ScalaSans-Bold"/>
          <a:ea typeface="+mj-ea"/>
          <a:cs typeface="ScalaSans-Bold"/>
        </a:defRPr>
      </a:lvl1pPr>
    </p:titleStyle>
    <p:bodyStyle>
      <a:lvl1pPr marL="480060" indent="-480060" algn="l" defTabSz="640080" rtl="0" eaLnBrk="1" latinLnBrk="0" hangingPunct="1">
        <a:spcBef>
          <a:spcPct val="20000"/>
        </a:spcBef>
        <a:buFont typeface="Arial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640080" rtl="0" eaLnBrk="1" latinLnBrk="0" hangingPunct="1">
        <a:spcBef>
          <a:spcPct val="20000"/>
        </a:spcBef>
        <a:buFont typeface="Arial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640080" rtl="0" eaLnBrk="1" latinLnBrk="0" hangingPunct="1">
        <a:spcBef>
          <a:spcPct val="20000"/>
        </a:spcBef>
        <a:buFont typeface="Arial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64008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640080" rtl="0" eaLnBrk="1" latinLnBrk="0" hangingPunct="1">
        <a:spcBef>
          <a:spcPct val="20000"/>
        </a:spcBef>
        <a:buFont typeface="Arial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64008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64008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64008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64008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64008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64008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64008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64008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64008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64008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64008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64008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64008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0.xml" /><Relationship Id="rId2" Type="http://schemas.openxmlformats.org/officeDocument/2006/relationships/slide" Target="slide2.xml" TargetMode="Internal" /><Relationship Id="rId3" Type="http://schemas.openxmlformats.org/officeDocument/2006/relationships/slide" Target="slide3.xml" TargetMode="Internal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Relationship Id="rId2" Type="http://schemas.openxmlformats.org/officeDocument/2006/relationships/slide" Target="slide4.xml" TargetMode="Internal" /><Relationship Id="rId3" Type="http://schemas.openxmlformats.org/officeDocument/2006/relationships/image" Target="../media/image4.png" /><Relationship Id="rId4" Type="http://schemas.openxmlformats.org/officeDocument/2006/relationships/hyperlink" Target="https://handbok.helse-bergen.no/eknet/docs/pub/dok68817.htm" TargetMode="External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Relationship Id="rId10" Type="http://schemas.openxmlformats.org/officeDocument/2006/relationships/image" Target="../media/image9.png" /><Relationship Id="rId11" Type="http://schemas.microsoft.com/office/2007/relationships/hdphoto" Target="../media/image10.wdp" /><Relationship Id="rId12" Type="http://schemas.openxmlformats.org/officeDocument/2006/relationships/image" Target="../media/image4.png" /><Relationship Id="rId13" Type="http://schemas.openxmlformats.org/officeDocument/2006/relationships/hyperlink" Target="http://www.asia-spinalinjury.org/" TargetMode="External" /><Relationship Id="rId14" Type="http://schemas.openxmlformats.org/officeDocument/2006/relationships/hyperlink" Target="https://kvalitet.helse-bergen.no/docs/pub/dok68819.htm#bek_Lege" TargetMode="External" /><Relationship Id="rId15" Type="http://schemas.openxmlformats.org/officeDocument/2006/relationships/hyperlink" Target="https://kvalitet.helse-bergen.no/docs/pub/dok68819.htm#bek_Sjukepleier" TargetMode="External" /><Relationship Id="rId16" Type="http://schemas.openxmlformats.org/officeDocument/2006/relationships/hyperlink" Target="https://kvalitet.helse-bergen.no/docs/pub/dok68819.htm#bek_Fysioterapaut" TargetMode="External" /><Relationship Id="rId17" Type="http://schemas.openxmlformats.org/officeDocument/2006/relationships/hyperlink" Target="https://kvalitet.helse-bergen.no/docs/pub/dok68819.htm#bek_Ergoterapi_" TargetMode="External" /><Relationship Id="rId18" Type="http://schemas.openxmlformats.org/officeDocument/2006/relationships/hyperlink" Target="https://kvalitet.helse-bergen.no/docs/pub/dok68819.htm#bek_Brukarkonsulent_" TargetMode="External" /><Relationship Id="rId19" Type="http://schemas.openxmlformats.org/officeDocument/2006/relationships/hyperlink" Target="https://kvalitet.helse-bergen.no/docs/pub/dok68819.htm#bek_Sosionom" TargetMode="External" /><Relationship Id="rId2" Type="http://schemas.openxmlformats.org/officeDocument/2006/relationships/hyperlink" Target="https://kvalitet.helse-bergen.no/docs/pub/dok18299.htm" TargetMode="External" /><Relationship Id="rId20" Type="http://schemas.openxmlformats.org/officeDocument/2006/relationships/hyperlink" Target="https://kvalitet.helse-bergen.no/docs/pub/dok53592.htm" TargetMode="External" /><Relationship Id="rId21" Type="http://schemas.openxmlformats.org/officeDocument/2006/relationships/hyperlink" Target="https://kvalitet.helse-bergen.no/docs/pub/dok30343.htm" TargetMode="External" /><Relationship Id="rId22" Type="http://schemas.openxmlformats.org/officeDocument/2006/relationships/hyperlink" Target="https://handbok.helse-bergen.no/eknet/GetDoc.aspx?id=68818" TargetMode="External" /><Relationship Id="rId23" Type="http://schemas.openxmlformats.org/officeDocument/2006/relationships/hyperlink" Target="https://handbok.helse-bergen.no/eknet/docs/pub/dok18574.htm" TargetMode="External" /><Relationship Id="rId24" Type="http://schemas.openxmlformats.org/officeDocument/2006/relationships/hyperlink" Target="https://asia-spinalinjury.org/wp-content/uploads/2019/10/ASIA-ISCOS-Worksheet_10.2019_PRINT-Page-1-2.pdf" TargetMode="External" /><Relationship Id="rId25" Type="http://schemas.openxmlformats.org/officeDocument/2006/relationships/hyperlink" Target="http://innsiden.helse-bergen.no/SiteDirectory/fou/Enheter/seksjonikt/elektronisk%20plo/Sider/default.aspx" TargetMode="External" /><Relationship Id="rId26" Type="http://schemas.openxmlformats.org/officeDocument/2006/relationships/hyperlink" Target="https://stolav.no/fag-og-forskning/medisinske-kvalitetsregistre/norsk-ryggmargsskaderegister-norscir" TargetMode="External" /><Relationship Id="rId27" Type="http://schemas.openxmlformats.org/officeDocument/2006/relationships/hyperlink" Target="https://www.lars.no/" TargetMode="External" /><Relationship Id="rId28" Type="http://schemas.openxmlformats.org/officeDocument/2006/relationships/hyperlink" Target="https://handbok.helse-bergen.no/eknet/docs/pub/dok68817.htm" TargetMode="External" /><Relationship Id="rId3" Type="http://schemas.openxmlformats.org/officeDocument/2006/relationships/slide" Target="slide4.xml" TargetMode="Internal" /><Relationship Id="rId4" Type="http://schemas.openxmlformats.org/officeDocument/2006/relationships/slide" Target="slide1.xml" TargetMode="Internal" /><Relationship Id="rId5" Type="http://schemas.openxmlformats.org/officeDocument/2006/relationships/hyperlink" Target="https://kvalitet.helse-bergen.no/docs/pub/DOK58724.pdf" TargetMode="External" /><Relationship Id="rId6" Type="http://schemas.openxmlformats.org/officeDocument/2006/relationships/image" Target="../media/image5.png" /><Relationship Id="rId7" Type="http://schemas.microsoft.com/office/2007/relationships/hdphoto" Target="../media/image6.wdp" /><Relationship Id="rId8" Type="http://schemas.openxmlformats.org/officeDocument/2006/relationships/image" Target="../media/image7.png" /><Relationship Id="rId9" Type="http://schemas.microsoft.com/office/2007/relationships/hdphoto" Target="../media/image8.wdp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Relationship Id="rId10" Type="http://schemas.openxmlformats.org/officeDocument/2006/relationships/hyperlink" Target="http://innsiden.helse-bergen.no/SiteDirectory/fou/Enheter/seksjonikt/elektronisk%20plo/Sider/default.aspx" TargetMode="External" /><Relationship Id="rId11" Type="http://schemas.openxmlformats.org/officeDocument/2006/relationships/hyperlink" Target="https://stolav.no/fag-og-forskning/medisinske-kvalitetsregistre/norsk-ryggmargsskaderegister-norscir" TargetMode="External" /><Relationship Id="rId2" Type="http://schemas.openxmlformats.org/officeDocument/2006/relationships/notesSlide" Target="../notesSlides/notesSlide1.xml" /><Relationship Id="rId3" Type="http://schemas.openxmlformats.org/officeDocument/2006/relationships/slide" Target="slide2.xml" TargetMode="Internal" /><Relationship Id="rId4" Type="http://schemas.openxmlformats.org/officeDocument/2006/relationships/slide" Target="slide1.xml" TargetMode="Internal" /><Relationship Id="rId5" Type="http://schemas.openxmlformats.org/officeDocument/2006/relationships/slide" Target="slide4.xml" TargetMode="Internal" /><Relationship Id="rId6" Type="http://schemas.openxmlformats.org/officeDocument/2006/relationships/hyperlink" Target="https://kvalitet.helse-bergen.no/docs/pub/dok18301.htm" TargetMode="External" /><Relationship Id="rId7" Type="http://schemas.openxmlformats.org/officeDocument/2006/relationships/image" Target="../media/image11.png" /><Relationship Id="rId8" Type="http://schemas.openxmlformats.org/officeDocument/2006/relationships/hyperlink" Target="https://kvalitet.helse-bergen.no/docs/pub/dok30343.htm" TargetMode="External" /><Relationship Id="rId9" Type="http://schemas.openxmlformats.org/officeDocument/2006/relationships/image" Target="../media/image4.png" /></Relationships>
</file>

<file path=ppt/slides/slide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92838" y="566530"/>
            <a:ext cx="10745277" cy="705678"/>
          </a:xfrm>
        </p:spPr>
        <p:txBody>
          <a:bodyPr/>
          <a:lstStyle/>
          <a:p>
            <a:r>
              <a:rPr lang="nb-NO" smtClean="0">
                <a:solidFill>
                  <a:srgbClr val="00338D"/>
                </a:solidFill>
              </a:rPr>
              <a:t>Oppfølging av spinalskader</a:t>
            </a:r>
            <a:endParaRPr lang="nb-NO"/>
          </a:p>
        </p:txBody>
      </p:sp>
      <p:sp>
        <p:nvSpPr>
          <p:cNvPr id="8" name="Femkant 7">
            <a:hlinkClick r:id="rId2" action="ppaction://hlinksldjump"/>
          </p:cNvPr>
          <p:cNvSpPr/>
          <p:nvPr/>
        </p:nvSpPr>
        <p:spPr>
          <a:xfrm>
            <a:off x="856184" y="2386823"/>
            <a:ext cx="2117035" cy="806490"/>
          </a:xfrm>
          <a:prstGeom prst="homePlate">
            <a:avLst/>
          </a:prstGeom>
          <a:solidFill>
            <a:schemeClr val="tx1"/>
          </a:solidFill>
          <a:ln w="127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01" tIns="64001" rIns="128001" bIns="64001" rtlCol="0" anchor="ctr"/>
          <a:lstStyle/>
          <a:p>
            <a:pPr algn="ctr" defTabSz="1280006"/>
            <a:r>
              <a:rPr lang="nb-NO" sz="2000" smtClean="0">
                <a:solidFill>
                  <a:prstClr val="white"/>
                </a:solidFill>
                <a:cs typeface="Arial" panose="020b0604020202020204" pitchFamily="34" charset="0"/>
              </a:rPr>
              <a:t>Henvisning</a:t>
            </a:r>
            <a:endParaRPr lang="nb-NO" sz="1400">
              <a:solidFill>
                <a:prstClr val="white"/>
              </a:solidFill>
              <a:cs typeface="Arial" panose="020b0604020202020204" pitchFamily="34" charset="0"/>
            </a:endParaRPr>
          </a:p>
        </p:txBody>
      </p:sp>
      <p:sp>
        <p:nvSpPr>
          <p:cNvPr id="11" name="Femkant 10"/>
          <p:cNvSpPr/>
          <p:nvPr/>
        </p:nvSpPr>
        <p:spPr>
          <a:xfrm>
            <a:off x="8837534" y="2347371"/>
            <a:ext cx="1907597" cy="806490"/>
          </a:xfrm>
          <a:prstGeom prst="homePlate">
            <a:avLst/>
          </a:prstGeom>
          <a:solidFill>
            <a:schemeClr val="tx1"/>
          </a:solidFill>
          <a:ln w="127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01" tIns="64001" rIns="128001" bIns="64001" rtlCol="0" anchor="ctr"/>
          <a:lstStyle/>
          <a:p>
            <a:pPr algn="ctr" defTabSz="1280006"/>
            <a:r>
              <a:rPr lang="nb-NO" sz="2000" smtClean="0">
                <a:solidFill>
                  <a:prstClr val="white"/>
                </a:solidFill>
                <a:cs typeface="Arial" panose="020b0604020202020204" pitchFamily="34" charset="0"/>
              </a:rPr>
              <a:t>Livslang oppfølging</a:t>
            </a:r>
            <a:endParaRPr lang="nb-NO" sz="1400">
              <a:solidFill>
                <a:prstClr val="white"/>
              </a:solidFill>
              <a:cs typeface="Arial" panose="020b0604020202020204" pitchFamily="34" charset="0"/>
            </a:endParaRPr>
          </a:p>
        </p:txBody>
      </p:sp>
      <p:sp>
        <p:nvSpPr>
          <p:cNvPr id="12" name="TekstSylinder 11"/>
          <p:cNvSpPr txBox="1"/>
          <p:nvPr/>
        </p:nvSpPr>
        <p:spPr>
          <a:xfrm>
            <a:off x="251317" y="1432369"/>
            <a:ext cx="12198155" cy="390862"/>
          </a:xfrm>
          <a:prstGeom prst="rect">
            <a:avLst/>
          </a:prstGeom>
          <a:noFill/>
        </p:spPr>
        <p:txBody>
          <a:bodyPr wrap="square" lIns="128001" tIns="64001" rIns="128001" bIns="64001" rtlCol="0">
            <a:spAutoFit/>
          </a:bodyPr>
          <a:lstStyle/>
          <a:p>
            <a:pPr defTabSz="1280006"/>
            <a:r>
              <a:rPr lang="nb-NO" sz="1700" smtClean="0">
                <a:solidFill>
                  <a:srgbClr val="00338D"/>
                </a:solidFill>
              </a:rPr>
              <a:t>Dette standardiserte pasientforløpet er utarbeidet for pasienter som skal følges opp etter ryggmargsskade.</a:t>
            </a:r>
            <a:endParaRPr lang="nb-NO" sz="1700">
              <a:solidFill>
                <a:srgbClr val="00338D"/>
              </a:solidFill>
            </a:endParaRPr>
          </a:p>
        </p:txBody>
      </p:sp>
      <p:sp>
        <p:nvSpPr>
          <p:cNvPr id="13" name="TekstSylinder 12"/>
          <p:cNvSpPr txBox="1"/>
          <p:nvPr/>
        </p:nvSpPr>
        <p:spPr>
          <a:xfrm>
            <a:off x="352130" y="3691677"/>
            <a:ext cx="11887905" cy="473976"/>
          </a:xfrm>
          <a:prstGeom prst="rect">
            <a:avLst/>
          </a:prstGeom>
          <a:solidFill>
            <a:schemeClr val="tx1">
              <a:lumMod val="40000"/>
              <a:lumOff val="60000"/>
            </a:schemeClr>
          </a:solidFill>
        </p:spPr>
        <p:txBody>
          <a:bodyPr wrap="square" lIns="128001" tIns="64001" rIns="128001" bIns="64001" rtlCol="0">
            <a:spAutoFit/>
          </a:bodyPr>
          <a:lstStyle/>
          <a:p>
            <a:pPr algn="ctr" defTabSz="1280006"/>
            <a:r>
              <a:rPr lang="nb-NO" sz="2200">
                <a:solidFill>
                  <a:srgbClr val="00338D"/>
                </a:solidFill>
              </a:rPr>
              <a:t>Informasjon og opplæring for pasienter og pårørende</a:t>
            </a:r>
          </a:p>
        </p:txBody>
      </p:sp>
      <p:sp>
        <p:nvSpPr>
          <p:cNvPr id="3" name="TekstSylinder 2"/>
          <p:cNvSpPr txBox="1"/>
          <p:nvPr/>
        </p:nvSpPr>
        <p:spPr>
          <a:xfrm>
            <a:off x="251317" y="4699789"/>
            <a:ext cx="3326770" cy="437044"/>
          </a:xfrm>
          <a:prstGeom prst="rect">
            <a:avLst/>
          </a:prstGeom>
          <a:noFill/>
        </p:spPr>
        <p:txBody>
          <a:bodyPr wrap="square" lIns="128001" tIns="64001" rIns="128001" bIns="64001" rtlCol="0">
            <a:spAutoFit/>
          </a:bodyPr>
          <a:lstStyle/>
          <a:p>
            <a:pPr defTabSz="1280006"/>
            <a:r>
              <a:rPr lang="nb-NO" sz="2000" b="1">
                <a:solidFill>
                  <a:srgbClr val="00338D">
                    <a:lumMod val="50000"/>
                  </a:srgbClr>
                </a:solidFill>
              </a:rPr>
              <a:t>Tilleggsdokumentasjon</a:t>
            </a:r>
          </a:p>
        </p:txBody>
      </p:sp>
      <p:sp>
        <p:nvSpPr>
          <p:cNvPr id="5" name="Rektangel 4"/>
          <p:cNvSpPr/>
          <p:nvPr/>
        </p:nvSpPr>
        <p:spPr>
          <a:xfrm>
            <a:off x="352128" y="5203845"/>
            <a:ext cx="2621091" cy="705678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8001" tIns="64001" rIns="128001" bIns="64001" rtlCol="0" anchor="ctr"/>
          <a:lstStyle/>
          <a:p>
            <a:pPr algn="ctr" defTabSz="1280006"/>
            <a:r>
              <a:rPr lang="nb-NO" sz="2000">
                <a:solidFill>
                  <a:prstClr val="white"/>
                </a:solidFill>
              </a:rPr>
              <a:t>Litteraturliste</a:t>
            </a:r>
          </a:p>
        </p:txBody>
      </p:sp>
      <p:sp>
        <p:nvSpPr>
          <p:cNvPr id="15" name="Rektangel 14"/>
          <p:cNvSpPr/>
          <p:nvPr/>
        </p:nvSpPr>
        <p:spPr>
          <a:xfrm>
            <a:off x="3477275" y="5192333"/>
            <a:ext cx="2621091" cy="705678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8001" tIns="64001" rIns="128001" bIns="64001" rtlCol="0" anchor="ctr"/>
          <a:lstStyle/>
          <a:p>
            <a:pPr algn="ctr" defTabSz="1280006"/>
            <a:r>
              <a:rPr lang="nb-NO" sz="2000">
                <a:solidFill>
                  <a:prstClr val="white"/>
                </a:solidFill>
              </a:rPr>
              <a:t>Nasjonal retningslinje</a:t>
            </a:r>
          </a:p>
        </p:txBody>
      </p:sp>
      <p:sp>
        <p:nvSpPr>
          <p:cNvPr id="16" name="Rektangel 15"/>
          <p:cNvSpPr/>
          <p:nvPr/>
        </p:nvSpPr>
        <p:spPr>
          <a:xfrm>
            <a:off x="6501611" y="5194700"/>
            <a:ext cx="2621091" cy="705678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8001" tIns="64001" rIns="128001" bIns="64001" rtlCol="0" anchor="ctr"/>
          <a:lstStyle/>
          <a:p>
            <a:pPr algn="ctr" defTabSz="1280006"/>
            <a:r>
              <a:rPr lang="nb-NO" sz="2000">
                <a:solidFill>
                  <a:prstClr val="white"/>
                </a:solidFill>
              </a:rPr>
              <a:t>Opplæringstiltak</a:t>
            </a:r>
          </a:p>
        </p:txBody>
      </p:sp>
      <p:sp>
        <p:nvSpPr>
          <p:cNvPr id="17" name="TekstSylinder 16"/>
          <p:cNvSpPr txBox="1"/>
          <p:nvPr/>
        </p:nvSpPr>
        <p:spPr>
          <a:xfrm>
            <a:off x="251317" y="6312769"/>
            <a:ext cx="3326770" cy="437044"/>
          </a:xfrm>
          <a:prstGeom prst="rect">
            <a:avLst/>
          </a:prstGeom>
          <a:noFill/>
        </p:spPr>
        <p:txBody>
          <a:bodyPr wrap="square" lIns="128001" tIns="64001" rIns="128001" bIns="64001" rtlCol="0">
            <a:spAutoFit/>
          </a:bodyPr>
          <a:lstStyle/>
          <a:p>
            <a:pPr defTabSz="1280006"/>
            <a:r>
              <a:rPr lang="nb-NO" sz="2000" b="1">
                <a:solidFill>
                  <a:srgbClr val="00338D">
                    <a:lumMod val="50000"/>
                  </a:srgbClr>
                </a:solidFill>
              </a:rPr>
              <a:t>Målinger og registreringer</a:t>
            </a:r>
          </a:p>
        </p:txBody>
      </p:sp>
      <p:sp>
        <p:nvSpPr>
          <p:cNvPr id="18" name="Rektangel 17"/>
          <p:cNvSpPr/>
          <p:nvPr/>
        </p:nvSpPr>
        <p:spPr>
          <a:xfrm>
            <a:off x="352128" y="6743656"/>
            <a:ext cx="2621091" cy="705678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8001" tIns="64001" rIns="128001" bIns="64001" rtlCol="0" anchor="ctr"/>
          <a:lstStyle/>
          <a:p>
            <a:pPr algn="ctr" defTabSz="1280006"/>
            <a:r>
              <a:rPr lang="nb-NO" sz="2000" smtClean="0">
                <a:solidFill>
                  <a:prstClr val="white"/>
                </a:solidFill>
              </a:rPr>
              <a:t>?</a:t>
            </a:r>
            <a:endParaRPr lang="nb-NO" sz="2000">
              <a:solidFill>
                <a:prstClr val="white"/>
              </a:solidFill>
            </a:endParaRPr>
          </a:p>
        </p:txBody>
      </p:sp>
      <p:sp>
        <p:nvSpPr>
          <p:cNvPr id="19" name="TekstSylinder 18"/>
          <p:cNvSpPr txBox="1"/>
          <p:nvPr/>
        </p:nvSpPr>
        <p:spPr>
          <a:xfrm>
            <a:off x="251317" y="7985096"/>
            <a:ext cx="12198155" cy="914082"/>
          </a:xfrm>
          <a:prstGeom prst="rect">
            <a:avLst/>
          </a:prstGeom>
          <a:noFill/>
        </p:spPr>
        <p:txBody>
          <a:bodyPr wrap="square" lIns="128001" tIns="64001" rIns="128001" bIns="64001" rtlCol="0">
            <a:spAutoFit/>
          </a:bodyPr>
          <a:lstStyle/>
          <a:p>
            <a:pPr defTabSz="1280006"/>
            <a:r>
              <a:rPr lang="nb-NO" sz="1700">
                <a:solidFill>
                  <a:srgbClr val="00338D"/>
                </a:solidFill>
              </a:rPr>
              <a:t>Forløpseier: </a:t>
            </a:r>
            <a:r>
              <a:rPr lang="nb-NO" sz="1700" smtClean="0">
                <a:solidFill>
                  <a:srgbClr val="00338D"/>
                </a:solidFill>
              </a:rPr>
              <a:t>Torhild Vedeler</a:t>
            </a:r>
          </a:p>
          <a:p>
            <a:pPr defTabSz="1280006"/>
            <a:r>
              <a:rPr lang="nb-NO" sz="1700" smtClean="0">
                <a:solidFill>
                  <a:srgbClr val="00338D"/>
                </a:solidFill>
              </a:rPr>
              <a:t>Forløpsansvarlig: Hege Storlid</a:t>
            </a:r>
            <a:br>
              <a:rPr lang="nb-NO" sz="1700">
                <a:solidFill>
                  <a:srgbClr val="00338D"/>
                </a:solidFill>
              </a:rPr>
            </a:br>
            <a:r>
              <a:rPr lang="nb-NO" sz="1700" smtClean="0">
                <a:solidFill>
                  <a:srgbClr val="00338D"/>
                </a:solidFill>
              </a:rPr>
              <a:t>Godkjent: 8.april 2021</a:t>
            </a:r>
            <a:endParaRPr lang="nb-NO" sz="1700" b="1" i="1">
              <a:solidFill>
                <a:srgbClr val="00338D"/>
              </a:solidFill>
            </a:endParaRPr>
          </a:p>
        </p:txBody>
      </p:sp>
      <p:sp>
        <p:nvSpPr>
          <p:cNvPr id="20" name="Femkant 19">
            <a:hlinkClick r:id="rId3" action="ppaction://hlinksldjump"/>
          </p:cNvPr>
          <p:cNvSpPr/>
          <p:nvPr/>
        </p:nvSpPr>
        <p:spPr>
          <a:xfrm>
            <a:off x="3976122" y="2370662"/>
            <a:ext cx="3836034" cy="806492"/>
          </a:xfrm>
          <a:prstGeom prst="homePlate">
            <a:avLst/>
          </a:prstGeom>
          <a:solidFill>
            <a:schemeClr val="tx1"/>
          </a:solidFill>
          <a:ln w="127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01" tIns="64001" rIns="128001" bIns="64001" rtlCol="0" anchor="ctr"/>
          <a:lstStyle/>
          <a:p>
            <a:pPr algn="ctr" defTabSz="1280006"/>
            <a:r>
              <a:rPr lang="nb-NO" sz="2000" smtClean="0">
                <a:solidFill>
                  <a:prstClr val="white"/>
                </a:solidFill>
                <a:cs typeface="Arial" panose="020b0604020202020204" pitchFamily="34" charset="0"/>
              </a:rPr>
              <a:t>Rehabilitering/ primæropphold</a:t>
            </a:r>
            <a:endParaRPr lang="nb-NO" sz="2000">
              <a:solidFill>
                <a:prstClr val="white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5852834"/>
      </p:ext>
    </p:extLst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0" name="Tittel 1"/>
          <p:cNvSpPr>
            <a:spLocks noGrp="1"/>
          </p:cNvSpPr>
          <p:nvPr>
            <p:ph type="title"/>
          </p:nvPr>
        </p:nvSpPr>
        <p:spPr>
          <a:xfrm>
            <a:off x="352128" y="465718"/>
            <a:ext cx="10988421" cy="907301"/>
          </a:xfrm>
        </p:spPr>
        <p:txBody>
          <a:bodyPr/>
          <a:lstStyle/>
          <a:p>
            <a:r>
              <a:rPr lang="nb-NO" sz="2800" smtClean="0"/>
              <a:t>Oppfølging av spinalskader: henvisning for primæropphold</a:t>
            </a:r>
            <a:endParaRPr lang="nb-NO" sz="2800"/>
          </a:p>
        </p:txBody>
      </p:sp>
      <p:sp>
        <p:nvSpPr>
          <p:cNvPr id="166" name="Femkant 165"/>
          <p:cNvSpPr/>
          <p:nvPr/>
        </p:nvSpPr>
        <p:spPr>
          <a:xfrm>
            <a:off x="1317700" y="1546971"/>
            <a:ext cx="2274787" cy="604867"/>
          </a:xfrm>
          <a:prstGeom prst="homePlate">
            <a:avLst/>
          </a:prstGeom>
          <a:solidFill>
            <a:schemeClr val="tx1"/>
          </a:solidFill>
          <a:ln w="127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01" tIns="64001" rIns="128001" bIns="64001" rtlCol="0" anchor="ctr"/>
          <a:lstStyle/>
          <a:p>
            <a:pPr algn="ctr" defTabSz="1280006"/>
            <a:r>
              <a:rPr lang="nb-NO" sz="2000" smtClean="0">
                <a:solidFill>
                  <a:prstClr val="white"/>
                </a:solidFill>
                <a:cs typeface="Arial" panose="020b0604020202020204" pitchFamily="34" charset="0"/>
              </a:rPr>
              <a:t>Henvisning og utredning </a:t>
            </a:r>
            <a:endParaRPr lang="nb-NO" sz="2000">
              <a:solidFill>
                <a:prstClr val="white"/>
              </a:solidFill>
              <a:cs typeface="Arial" panose="020b0604020202020204" pitchFamily="34" charset="0"/>
            </a:endParaRPr>
          </a:p>
        </p:txBody>
      </p:sp>
      <p:sp>
        <p:nvSpPr>
          <p:cNvPr id="170" name="Femkant 169"/>
          <p:cNvSpPr/>
          <p:nvPr/>
        </p:nvSpPr>
        <p:spPr>
          <a:xfrm>
            <a:off x="8023789" y="1556872"/>
            <a:ext cx="2583507" cy="604867"/>
          </a:xfrm>
          <a:prstGeom prst="homePlate">
            <a:avLst/>
          </a:prstGeom>
          <a:solidFill>
            <a:schemeClr val="tx1">
              <a:lumMod val="20000"/>
              <a:lumOff val="80000"/>
            </a:schemeClr>
          </a:solidFill>
          <a:ln w="127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01" tIns="64001" rIns="128001" bIns="64001" rtlCol="0" anchor="ctr"/>
          <a:lstStyle/>
          <a:p>
            <a:pPr algn="ctr" defTabSz="1280006"/>
            <a:r>
              <a:rPr lang="nb-NO" sz="2000">
                <a:solidFill>
                  <a:prstClr val="white"/>
                </a:solidFill>
                <a:cs typeface="Arial" panose="020b0604020202020204" pitchFamily="34" charset="0"/>
              </a:rPr>
              <a:t>Oppfølging</a:t>
            </a:r>
          </a:p>
        </p:txBody>
      </p:sp>
      <p:sp>
        <p:nvSpPr>
          <p:cNvPr id="114" name="TekstSylinder 113"/>
          <p:cNvSpPr txBox="1"/>
          <p:nvPr/>
        </p:nvSpPr>
        <p:spPr>
          <a:xfrm>
            <a:off x="561914" y="4460958"/>
            <a:ext cx="923872" cy="491767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985" tIns="63994" rIns="127985" bIns="63994" rtlCol="0" anchor="t"/>
          <a:lstStyle>
            <a:defPPr>
              <a:defRPr lang="nb-NO"/>
            </a:defPPr>
            <a:lvl1pPr algn="ctr">
              <a:defRPr sz="1000">
                <a:cs typeface="Arial" panose="020b0604020202020204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endParaRPr lang="nb-NO" sz="800" smtClean="0">
              <a:solidFill>
                <a:schemeClr val="tx1"/>
              </a:solidFill>
            </a:endParaRPr>
          </a:p>
          <a:p>
            <a:endParaRPr lang="nb-NO" sz="800">
              <a:solidFill>
                <a:schemeClr val="tx1"/>
              </a:solidFill>
            </a:endParaRPr>
          </a:p>
          <a:p>
            <a:endParaRPr lang="nb-NO" sz="800" smtClean="0">
              <a:solidFill>
                <a:schemeClr val="tx1"/>
              </a:solidFill>
            </a:endParaRPr>
          </a:p>
          <a:p>
            <a:endParaRPr lang="nb-NO" sz="800">
              <a:solidFill>
                <a:schemeClr val="tx1"/>
              </a:solidFill>
            </a:endParaRPr>
          </a:p>
          <a:p>
            <a:endParaRPr lang="nb-NO" sz="800" smtClean="0">
              <a:solidFill>
                <a:schemeClr val="tx1"/>
              </a:solidFill>
            </a:endParaRPr>
          </a:p>
          <a:p>
            <a:endParaRPr lang="nb-NO" sz="800">
              <a:solidFill>
                <a:schemeClr val="tx1"/>
              </a:solidFill>
            </a:endParaRPr>
          </a:p>
          <a:p>
            <a:r>
              <a:rPr lang="nb-NO" sz="800" smtClean="0">
                <a:solidFill>
                  <a:schemeClr val="tx1"/>
                </a:solidFill>
              </a:rPr>
              <a:t>Henvisning frå annen avdeling/annet sykehus</a:t>
            </a:r>
          </a:p>
        </p:txBody>
      </p:sp>
      <p:sp>
        <p:nvSpPr>
          <p:cNvPr id="142" name="Ellipse 141"/>
          <p:cNvSpPr/>
          <p:nvPr/>
        </p:nvSpPr>
        <p:spPr>
          <a:xfrm>
            <a:off x="830897" y="4772568"/>
            <a:ext cx="288032" cy="294336"/>
          </a:xfrm>
          <a:prstGeom prst="ellipse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145" name="Rett pil 144"/>
          <p:cNvCxnSpPr>
            <a:stCxn id="142" idx="6"/>
            <a:endCxn id="150" idx="1"/>
          </p:cNvCxnSpPr>
          <p:nvPr/>
        </p:nvCxnSpPr>
        <p:spPr>
          <a:xfrm>
            <a:off x="1118929" y="4919736"/>
            <a:ext cx="397544" cy="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0" name="Prosess 149"/>
          <p:cNvSpPr/>
          <p:nvPr/>
        </p:nvSpPr>
        <p:spPr>
          <a:xfrm>
            <a:off x="1516473" y="4556306"/>
            <a:ext cx="1315246" cy="726860"/>
          </a:xfrm>
          <a:prstGeom prst="flowChartProcess">
            <a:avLst/>
          </a:prstGeom>
          <a:solidFill>
            <a:srgbClr val="E0EAF6"/>
          </a:solidFill>
          <a:ln w="127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985" tIns="63994" rIns="127985" bIns="63994" rtlCol="0" anchor="ctr"/>
          <a:lstStyle/>
          <a:p>
            <a:pPr algn="ctr"/>
            <a:endParaRPr lang="nb-NO" sz="1100" smtClean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algn="ctr"/>
            <a:r>
              <a:rPr lang="nb-NO" sz="1100" smtClean="0">
                <a:solidFill>
                  <a:schemeClr val="tx1"/>
                </a:solidFill>
                <a:cs typeface="Arial" panose="020b0604020202020204" pitchFamily="34" charset="0"/>
              </a:rPr>
              <a:t>Vurdering av tilsynsforespørsel i Dips</a:t>
            </a:r>
            <a:endParaRPr lang="nb-NO" sz="110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cxnSp>
        <p:nvCxnSpPr>
          <p:cNvPr id="173" name="Rett pil 172"/>
          <p:cNvCxnSpPr>
            <a:stCxn id="33" idx="3"/>
            <a:endCxn id="68" idx="2"/>
          </p:cNvCxnSpPr>
          <p:nvPr/>
        </p:nvCxnSpPr>
        <p:spPr>
          <a:xfrm flipV="1">
            <a:off x="5384329" y="6865458"/>
            <a:ext cx="5553767" cy="1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7" name="TekstSylinder 176"/>
          <p:cNvSpPr txBox="1"/>
          <p:nvPr/>
        </p:nvSpPr>
        <p:spPr>
          <a:xfrm>
            <a:off x="10649272" y="5088632"/>
            <a:ext cx="857009" cy="410712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985" tIns="63994" rIns="127985" bIns="63994" rtlCol="0" anchor="t"/>
          <a:lstStyle>
            <a:defPPr>
              <a:defRPr lang="nb-NO"/>
            </a:defPPr>
            <a:lvl1pPr algn="ctr">
              <a:defRPr sz="1000">
                <a:cs typeface="Arial" panose="020b0604020202020204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nb-NO" sz="800" smtClean="0">
                <a:solidFill>
                  <a:schemeClr val="tx1"/>
                </a:solidFill>
              </a:rPr>
              <a:t>Innleggelse i spinalenhet</a:t>
            </a:r>
          </a:p>
        </p:txBody>
      </p:sp>
      <p:sp>
        <p:nvSpPr>
          <p:cNvPr id="178" name="Ellipse 177"/>
          <p:cNvSpPr/>
          <p:nvPr/>
        </p:nvSpPr>
        <p:spPr>
          <a:xfrm>
            <a:off x="10925828" y="4794713"/>
            <a:ext cx="300300" cy="250047"/>
          </a:xfrm>
          <a:prstGeom prst="ellipse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179" name="Rett pil 178"/>
          <p:cNvCxnSpPr>
            <a:stCxn id="37" idx="3"/>
            <a:endCxn id="4" idx="1"/>
          </p:cNvCxnSpPr>
          <p:nvPr/>
        </p:nvCxnSpPr>
        <p:spPr>
          <a:xfrm flipV="1">
            <a:off x="7517213" y="4919736"/>
            <a:ext cx="775893" cy="1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1" name="TekstSylinder 180"/>
          <p:cNvSpPr txBox="1"/>
          <p:nvPr/>
        </p:nvSpPr>
        <p:spPr>
          <a:xfrm>
            <a:off x="4508499" y="2409931"/>
            <a:ext cx="3515290" cy="624898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985" tIns="63994" rIns="127985" bIns="63994" rtlCol="0" anchor="t"/>
          <a:lstStyle>
            <a:defPPr>
              <a:defRPr lang="nb-NO"/>
            </a:defPPr>
            <a:lvl1pPr algn="ctr">
              <a:defRPr sz="1000">
                <a:cs typeface="Arial" panose="020b0604020202020204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nb-NO" sz="1100" smtClean="0">
                <a:solidFill>
                  <a:schemeClr val="tx1"/>
                </a:solidFill>
              </a:rPr>
              <a:t>Fullført senest 20 dager etter henvisning mottatt. </a:t>
            </a:r>
            <a:r>
              <a:rPr lang="nb-NO" sz="1100" b="1" smtClean="0">
                <a:solidFill>
                  <a:schemeClr val="tx1"/>
                </a:solidFill>
              </a:rPr>
              <a:t>Unntak</a:t>
            </a:r>
            <a:r>
              <a:rPr lang="nb-NO" sz="1100" smtClean="0">
                <a:solidFill>
                  <a:schemeClr val="tx1"/>
                </a:solidFill>
              </a:rPr>
              <a:t>: Pasientar som treng pustestøtte/respiratorbehandling.</a:t>
            </a:r>
            <a:endParaRPr lang="nb-NO" sz="1100">
              <a:solidFill>
                <a:schemeClr val="tx1"/>
              </a:solidFill>
            </a:endParaRPr>
          </a:p>
        </p:txBody>
      </p:sp>
      <p:sp>
        <p:nvSpPr>
          <p:cNvPr id="182" name="Femkant 181">
            <a:hlinkClick r:id="rId2" action="ppaction://hlinksldjump"/>
          </p:cNvPr>
          <p:cNvSpPr/>
          <p:nvPr/>
        </p:nvSpPr>
        <p:spPr>
          <a:xfrm>
            <a:off x="3958576" y="1546970"/>
            <a:ext cx="3836034" cy="604867"/>
          </a:xfrm>
          <a:prstGeom prst="homePlate">
            <a:avLst/>
          </a:prstGeom>
          <a:solidFill>
            <a:schemeClr val="tx1">
              <a:lumMod val="20000"/>
              <a:lumOff val="80000"/>
            </a:schemeClr>
          </a:solidFill>
          <a:ln w="127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01" tIns="64001" rIns="128001" bIns="64001" rtlCol="0" anchor="ctr"/>
          <a:lstStyle/>
          <a:p>
            <a:pPr algn="ctr" defTabSz="1280006"/>
            <a:r>
              <a:rPr lang="nb-NO" sz="2000" smtClean="0">
                <a:solidFill>
                  <a:prstClr val="white"/>
                </a:solidFill>
                <a:cs typeface="Arial" panose="020b0604020202020204" pitchFamily="34" charset="0"/>
              </a:rPr>
              <a:t>Behandling/Rehabilitering</a:t>
            </a:r>
            <a:endParaRPr lang="nb-NO" sz="2000">
              <a:solidFill>
                <a:prstClr val="white"/>
              </a:solidFill>
              <a:cs typeface="Arial" panose="020b0604020202020204" pitchFamily="34" charset="0"/>
            </a:endParaRPr>
          </a:p>
        </p:txBody>
      </p:sp>
      <p:sp>
        <p:nvSpPr>
          <p:cNvPr id="4" name="Rektangel 3"/>
          <p:cNvSpPr/>
          <p:nvPr/>
        </p:nvSpPr>
        <p:spPr>
          <a:xfrm>
            <a:off x="8293106" y="4573161"/>
            <a:ext cx="1847692" cy="693150"/>
          </a:xfrm>
          <a:prstGeom prst="rect">
            <a:avLst/>
          </a:prstGeom>
          <a:solidFill>
            <a:srgbClr val="E0EAF6"/>
          </a:solidFill>
          <a:ln w="127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985" tIns="63994" rIns="127985" bIns="63994" rtlCol="0" anchor="ctr"/>
          <a:lstStyle/>
          <a:p>
            <a:pPr algn="ctr"/>
            <a:endParaRPr lang="nb-NO" sz="1100" smtClean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algn="ctr"/>
            <a:r>
              <a:rPr lang="nb-NO" sz="1100" smtClean="0">
                <a:solidFill>
                  <a:schemeClr val="tx1"/>
                </a:solidFill>
                <a:cs typeface="Arial" panose="020b0604020202020204" pitchFamily="34" charset="0"/>
              </a:rPr>
              <a:t>Utnevne </a:t>
            </a:r>
            <a:r>
              <a:rPr lang="nb-NO" sz="1100">
                <a:solidFill>
                  <a:schemeClr val="tx1"/>
                </a:solidFill>
                <a:cs typeface="Arial" panose="020b0604020202020204" pitchFamily="34" charset="0"/>
              </a:rPr>
              <a:t>tverrfaglig </a:t>
            </a:r>
            <a:r>
              <a:rPr lang="nb-NO" sz="1100" smtClean="0">
                <a:solidFill>
                  <a:schemeClr val="tx1"/>
                </a:solidFill>
                <a:cs typeface="Arial" panose="020b0604020202020204" pitchFamily="34" charset="0"/>
              </a:rPr>
              <a:t>team</a:t>
            </a:r>
          </a:p>
          <a:p>
            <a:pPr algn="ctr"/>
            <a:r>
              <a:rPr lang="nb-NO" sz="1100">
                <a:solidFill>
                  <a:schemeClr val="tx1"/>
                </a:solidFill>
                <a:cs typeface="Arial" panose="020b0604020202020204" pitchFamily="34" charset="0"/>
              </a:rPr>
              <a:t>Fordele </a:t>
            </a:r>
            <a:r>
              <a:rPr lang="nb-NO" sz="1100" smtClean="0">
                <a:solidFill>
                  <a:schemeClr val="tx1"/>
                </a:solidFill>
                <a:cs typeface="Arial" panose="020b0604020202020204" pitchFamily="34" charset="0"/>
              </a:rPr>
              <a:t>arbeids-oppgåver</a:t>
            </a:r>
            <a:endParaRPr lang="nb-NO" sz="110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algn="ctr"/>
            <a:endParaRPr lang="nb-NO" sz="110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cxnSp>
        <p:nvCxnSpPr>
          <p:cNvPr id="11" name="Rett pilkobling 10"/>
          <p:cNvCxnSpPr>
            <a:stCxn id="4" idx="3"/>
            <a:endCxn id="178" idx="2"/>
          </p:cNvCxnSpPr>
          <p:nvPr/>
        </p:nvCxnSpPr>
        <p:spPr>
          <a:xfrm>
            <a:off x="10140798" y="4919736"/>
            <a:ext cx="785030" cy="1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Rett pilkobling 4"/>
          <p:cNvCxnSpPr>
            <a:stCxn id="150" idx="3"/>
            <a:endCxn id="80" idx="1"/>
          </p:cNvCxnSpPr>
          <p:nvPr/>
        </p:nvCxnSpPr>
        <p:spPr>
          <a:xfrm>
            <a:off x="2831719" y="4919736"/>
            <a:ext cx="942821" cy="1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kstSylinder 6"/>
          <p:cNvSpPr txBox="1"/>
          <p:nvPr/>
        </p:nvSpPr>
        <p:spPr>
          <a:xfrm>
            <a:off x="2816367" y="4626387"/>
            <a:ext cx="987374" cy="246221"/>
          </a:xfrm>
          <a:prstGeom prst="rect">
            <a:avLst/>
          </a:prstGeom>
          <a:noFill/>
          <a:ln w="12700" cap="flat" cmpd="sng" algn="ctr">
            <a:noFill/>
            <a:prstDash val="solid"/>
          </a:ln>
          <a:effectLst/>
        </p:spPr>
        <p:txBody>
          <a:bodyPr lIns="127985" tIns="63994" rIns="127985" bIns="63994" rtlCol="0" anchor="t"/>
          <a:lstStyle>
            <a:defPPr>
              <a:defRPr lang="nb-NO"/>
            </a:defPPr>
            <a:lvl1pPr marR="0" lvl="0" indent="0" algn="ctr" fontAlgn="auto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000" b="0" i="0" u="none" strike="noStrike" kern="0" cap="none" spc="0" normalizeH="0" baseline="0">
                <a:ln>
                  <a:noFill/>
                </a:ln>
                <a:solidFill>
                  <a:srgbClr val="00338D"/>
                </a:solidFill>
                <a:effectLst/>
                <a:uLnTx/>
                <a:uFillTx/>
                <a:latin typeface="Calibri"/>
                <a:cs typeface="Arial" panose="020b0604020202020204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nb-NO"/>
              <a:t>Kvalifiserer</a:t>
            </a:r>
          </a:p>
        </p:txBody>
      </p:sp>
      <p:sp>
        <p:nvSpPr>
          <p:cNvPr id="37" name="Rektangel 36"/>
          <p:cNvSpPr/>
          <p:nvPr/>
        </p:nvSpPr>
        <p:spPr>
          <a:xfrm>
            <a:off x="6241383" y="4564702"/>
            <a:ext cx="1275830" cy="710069"/>
          </a:xfrm>
          <a:prstGeom prst="rect">
            <a:avLst/>
          </a:prstGeom>
          <a:solidFill>
            <a:srgbClr val="E0EAF6"/>
          </a:solidFill>
          <a:ln w="127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985" tIns="63994" rIns="127985" bIns="63994" rtlCol="0" anchor="ctr"/>
          <a:lstStyle/>
          <a:p>
            <a:pPr algn="ctr"/>
            <a:r>
              <a:rPr lang="nb-NO" sz="1100">
                <a:solidFill>
                  <a:schemeClr val="tx1"/>
                </a:solidFill>
                <a:cs typeface="Arial" panose="020b0604020202020204" pitchFamily="34" charset="0"/>
              </a:rPr>
              <a:t>Avtale tidspunkt for innleggelse</a:t>
            </a:r>
          </a:p>
        </p:txBody>
      </p:sp>
      <p:sp>
        <p:nvSpPr>
          <p:cNvPr id="25" name="TekstSylinder 24"/>
          <p:cNvSpPr txBox="1"/>
          <p:nvPr/>
        </p:nvSpPr>
        <p:spPr>
          <a:xfrm>
            <a:off x="5968752" y="5591597"/>
            <a:ext cx="19291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n-NO" sz="800"/>
              <a:t>Ledarar i tverrfaglig team.</a:t>
            </a:r>
          </a:p>
          <a:p>
            <a:r>
              <a:rPr lang="nn-NO" sz="800"/>
              <a:t>Tidspunkt for overflytting påverkast av kapasitet i avdelinga. </a:t>
            </a:r>
          </a:p>
          <a:p>
            <a:r>
              <a:rPr lang="nn-NO" sz="800"/>
              <a:t>Avdelinga har ressursar til å ha inneliggande ein pasient som krev bemanning 1:1, ikkje fleire</a:t>
            </a:r>
            <a:r>
              <a:rPr lang="nn-NO" sz="800" smtClean="0"/>
              <a:t>.</a:t>
            </a:r>
            <a:endParaRPr lang="nn-NO" sz="800"/>
          </a:p>
        </p:txBody>
      </p:sp>
      <p:sp>
        <p:nvSpPr>
          <p:cNvPr id="26" name="TekstSylinder 25"/>
          <p:cNvSpPr txBox="1"/>
          <p:nvPr/>
        </p:nvSpPr>
        <p:spPr>
          <a:xfrm>
            <a:off x="8530813" y="5376664"/>
            <a:ext cx="11226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b-NO" sz="800" smtClean="0"/>
          </a:p>
          <a:p>
            <a:r>
              <a:rPr lang="nb-NO" sz="800" smtClean="0"/>
              <a:t>Tverrfaglig team</a:t>
            </a:r>
            <a:endParaRPr lang="nb-NO" sz="800"/>
          </a:p>
        </p:txBody>
      </p:sp>
      <p:cxnSp>
        <p:nvCxnSpPr>
          <p:cNvPr id="32" name="Rett pilkobling 31"/>
          <p:cNvCxnSpPr/>
          <p:nvPr/>
        </p:nvCxnSpPr>
        <p:spPr>
          <a:xfrm>
            <a:off x="1000200" y="3000400"/>
            <a:ext cx="10499235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Rektangel 32"/>
          <p:cNvSpPr/>
          <p:nvPr/>
        </p:nvSpPr>
        <p:spPr>
          <a:xfrm>
            <a:off x="4172336" y="6511880"/>
            <a:ext cx="1211993" cy="707157"/>
          </a:xfrm>
          <a:prstGeom prst="rect">
            <a:avLst/>
          </a:prstGeom>
          <a:solidFill>
            <a:srgbClr val="E0EAF6"/>
          </a:solidFill>
          <a:ln w="127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985" tIns="63994" rIns="127985" bIns="63994" rtlCol="0" anchor="ctr"/>
          <a:lstStyle/>
          <a:p>
            <a:pPr algn="ctr"/>
            <a:r>
              <a:rPr lang="nb-NO" sz="1100" smtClean="0">
                <a:solidFill>
                  <a:schemeClr val="tx1"/>
                </a:solidFill>
                <a:cs typeface="Arial" panose="020b0604020202020204" pitchFamily="34" charset="0"/>
              </a:rPr>
              <a:t>Tverrfaglig rådgivning evt. tilsyn</a:t>
            </a:r>
            <a:endParaRPr lang="nb-NO" sz="110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cxnSp>
        <p:nvCxnSpPr>
          <p:cNvPr id="63" name="Rett pilkobling 62"/>
          <p:cNvCxnSpPr>
            <a:stCxn id="80" idx="3"/>
            <a:endCxn id="37" idx="1"/>
          </p:cNvCxnSpPr>
          <p:nvPr/>
        </p:nvCxnSpPr>
        <p:spPr>
          <a:xfrm>
            <a:off x="5509347" y="4919737"/>
            <a:ext cx="732036" cy="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Rett pil 89"/>
          <p:cNvCxnSpPr/>
          <p:nvPr/>
        </p:nvCxnSpPr>
        <p:spPr>
          <a:xfrm flipH="1" flipV="1">
            <a:off x="1835490" y="5325425"/>
            <a:ext cx="9394" cy="247578"/>
          </a:xfrm>
          <a:prstGeom prst="straightConnector1">
            <a:avLst/>
          </a:prstGeom>
          <a:noFill/>
          <a:ln w="9525" cap="flat" cmpd="sng" algn="ctr">
            <a:solidFill>
              <a:srgbClr val="7AB2DC">
                <a:shade val="95000"/>
                <a:satMod val="105000"/>
              </a:srgbClr>
            </a:solidFill>
            <a:prstDash val="dash"/>
            <a:tailEnd type="triangle" w="lg" len="lg"/>
          </a:ln>
          <a:effectLst/>
        </p:spPr>
      </p:cxnSp>
      <p:sp>
        <p:nvSpPr>
          <p:cNvPr id="47" name="TekstSylinder 46"/>
          <p:cNvSpPr txBox="1"/>
          <p:nvPr/>
        </p:nvSpPr>
        <p:spPr>
          <a:xfrm>
            <a:off x="1230621" y="5573001"/>
            <a:ext cx="1209739" cy="523870"/>
          </a:xfrm>
          <a:prstGeom prst="rect">
            <a:avLst/>
          </a:prstGeom>
          <a:noFill/>
          <a:ln w="12700" cap="flat" cmpd="sng" algn="ctr">
            <a:noFill/>
            <a:prstDash val="solid"/>
          </a:ln>
          <a:effectLst/>
        </p:spPr>
        <p:txBody>
          <a:bodyPr lIns="179179" tIns="89593" rIns="179179" bIns="89593" rtlCol="0" anchor="t"/>
          <a:lstStyle>
            <a:defPPr>
              <a:defRPr lang="nb-NO"/>
            </a:defPPr>
            <a:lvl1pPr algn="ctr">
              <a:defRPr sz="1000">
                <a:cs typeface="Arial" panose="020b0604020202020204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defTabSz="1791703"/>
            <a:r>
              <a:rPr lang="nb-NO" sz="800" kern="0" smtClean="0">
                <a:solidFill>
                  <a:srgbClr val="00338D"/>
                </a:solidFill>
                <a:latin typeface="Calibri"/>
              </a:rPr>
              <a:t>Tilsyn lege og sjukepleiar</a:t>
            </a:r>
          </a:p>
          <a:p>
            <a:pPr defTabSz="1791703"/>
            <a:endParaRPr lang="nb-NO" sz="800" kern="0">
              <a:solidFill>
                <a:srgbClr val="FF0000"/>
              </a:solidFill>
              <a:latin typeface="Calibri"/>
            </a:endParaRPr>
          </a:p>
        </p:txBody>
      </p:sp>
      <p:sp>
        <p:nvSpPr>
          <p:cNvPr id="67" name="TekstSylinder 66"/>
          <p:cNvSpPr txBox="1"/>
          <p:nvPr/>
        </p:nvSpPr>
        <p:spPr>
          <a:xfrm>
            <a:off x="10616058" y="7050932"/>
            <a:ext cx="857009" cy="410712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985" tIns="63994" rIns="127985" bIns="63994" rtlCol="0" anchor="t"/>
          <a:lstStyle>
            <a:defPPr>
              <a:defRPr lang="nb-NO"/>
            </a:defPPr>
            <a:lvl1pPr algn="ctr">
              <a:defRPr sz="1000">
                <a:cs typeface="Arial" panose="020b0604020202020204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nb-NO" sz="800" smtClean="0">
                <a:solidFill>
                  <a:schemeClr val="tx1"/>
                </a:solidFill>
              </a:rPr>
              <a:t>Avvist</a:t>
            </a:r>
          </a:p>
        </p:txBody>
      </p:sp>
      <p:sp>
        <p:nvSpPr>
          <p:cNvPr id="68" name="Ellipse 67"/>
          <p:cNvSpPr/>
          <p:nvPr/>
        </p:nvSpPr>
        <p:spPr>
          <a:xfrm>
            <a:off x="10938096" y="6718290"/>
            <a:ext cx="288032" cy="294336"/>
          </a:xfrm>
          <a:prstGeom prst="ellipse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69" name="TekstSylinder 68"/>
          <p:cNvSpPr txBox="1"/>
          <p:nvPr/>
        </p:nvSpPr>
        <p:spPr>
          <a:xfrm>
            <a:off x="2296344" y="6456784"/>
            <a:ext cx="1668327" cy="300701"/>
          </a:xfrm>
          <a:prstGeom prst="rect">
            <a:avLst/>
          </a:prstGeom>
          <a:noFill/>
          <a:ln w="12700" cap="flat" cmpd="sng" algn="ctr">
            <a:noFill/>
            <a:prstDash val="solid"/>
          </a:ln>
          <a:effectLst/>
        </p:spPr>
        <p:txBody>
          <a:bodyPr lIns="127985" tIns="63994" rIns="127985" bIns="63994" rtlCol="0" anchor="t"/>
          <a:lstStyle>
            <a:defPPr>
              <a:defRPr lang="nb-NO"/>
            </a:defPPr>
            <a:lvl1pPr algn="ctr">
              <a:defRPr sz="1000">
                <a:cs typeface="Arial" panose="020b0604020202020204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0" marR="0" lvl="0" indent="0" algn="ctr" defTabSz="1279852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nb-NO" b="0" i="0" u="none" strike="noStrike" kern="0" cap="none" spc="0" normalizeH="0" baseline="0" noProof="0" smtClean="0">
                <a:ln>
                  <a:noFill/>
                </a:ln>
                <a:solidFill>
                  <a:srgbClr val="00338D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Tilfredsstiller ikke kriterier for opphold</a:t>
            </a:r>
          </a:p>
        </p:txBody>
      </p:sp>
      <p:cxnSp>
        <p:nvCxnSpPr>
          <p:cNvPr id="70" name="Rett pil 139"/>
          <p:cNvCxnSpPr>
            <a:stCxn id="150" idx="2"/>
            <a:endCxn id="33" idx="1"/>
          </p:cNvCxnSpPr>
          <p:nvPr/>
        </p:nvCxnSpPr>
        <p:spPr>
          <a:xfrm rot="16200000" flipH="1">
            <a:off x="2382070" y="5075192"/>
            <a:ext cx="1582293" cy="1998240"/>
          </a:xfrm>
          <a:prstGeom prst="bentConnector2">
            <a:avLst/>
          </a:prstGeom>
          <a:noFill/>
          <a:ln w="9525" cap="flat" cmpd="sng" algn="ctr">
            <a:solidFill>
              <a:srgbClr val="7AB2DC">
                <a:shade val="95000"/>
                <a:satMod val="105000"/>
              </a:srgbClr>
            </a:solidFill>
            <a:prstDash val="solid"/>
            <a:tailEnd type="triangle" w="lg" len="lg"/>
          </a:ln>
          <a:effectLst/>
        </p:spPr>
      </p:cxnSp>
      <p:sp>
        <p:nvSpPr>
          <p:cNvPr id="80" name="Rektangel 79"/>
          <p:cNvSpPr/>
          <p:nvPr/>
        </p:nvSpPr>
        <p:spPr>
          <a:xfrm>
            <a:off x="3774540" y="4566158"/>
            <a:ext cx="1734807" cy="707157"/>
          </a:xfrm>
          <a:prstGeom prst="rect">
            <a:avLst/>
          </a:prstGeom>
          <a:solidFill>
            <a:srgbClr val="E0EAF6"/>
          </a:solidFill>
          <a:ln w="127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985" tIns="63994" rIns="127985" bIns="63994" rtlCol="0" anchor="ctr"/>
          <a:lstStyle/>
          <a:p>
            <a:pPr algn="ctr"/>
            <a:r>
              <a:rPr lang="nb-NO" sz="1100" smtClean="0">
                <a:solidFill>
                  <a:schemeClr val="tx1"/>
                </a:solidFill>
                <a:cs typeface="Arial" panose="020b0604020202020204" pitchFamily="34" charset="0"/>
              </a:rPr>
              <a:t>Tverrfaglig rådgivning og tilsyn før overflytting</a:t>
            </a:r>
            <a:endParaRPr lang="nb-NO" sz="110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cxnSp>
        <p:nvCxnSpPr>
          <p:cNvPr id="85" name="Rett pil 89"/>
          <p:cNvCxnSpPr>
            <a:stCxn id="65" idx="0"/>
            <a:endCxn id="33" idx="2"/>
          </p:cNvCxnSpPr>
          <p:nvPr/>
        </p:nvCxnSpPr>
        <p:spPr>
          <a:xfrm flipH="1" flipV="1">
            <a:off x="4778333" y="7219037"/>
            <a:ext cx="0" cy="427349"/>
          </a:xfrm>
          <a:prstGeom prst="straightConnector1">
            <a:avLst/>
          </a:prstGeom>
          <a:noFill/>
          <a:ln w="9525" cap="flat" cmpd="sng" algn="ctr">
            <a:solidFill>
              <a:srgbClr val="7AB2DC">
                <a:shade val="95000"/>
                <a:satMod val="105000"/>
              </a:srgbClr>
            </a:solidFill>
            <a:prstDash val="dash"/>
            <a:tailEnd type="triangle" w="lg" len="lg"/>
          </a:ln>
          <a:effectLst/>
        </p:spPr>
      </p:cxnSp>
      <p:cxnSp>
        <p:nvCxnSpPr>
          <p:cNvPr id="91" name="Rett pil 89"/>
          <p:cNvCxnSpPr/>
          <p:nvPr/>
        </p:nvCxnSpPr>
        <p:spPr>
          <a:xfrm flipV="1">
            <a:off x="4582268" y="5264579"/>
            <a:ext cx="6" cy="268345"/>
          </a:xfrm>
          <a:prstGeom prst="straightConnector1">
            <a:avLst/>
          </a:prstGeom>
          <a:noFill/>
          <a:ln w="9525" cap="flat" cmpd="sng" algn="ctr">
            <a:solidFill>
              <a:srgbClr val="7AB2DC">
                <a:shade val="95000"/>
                <a:satMod val="105000"/>
              </a:srgbClr>
            </a:solidFill>
            <a:prstDash val="dash"/>
            <a:tailEnd type="triangle" w="lg" len="lg"/>
          </a:ln>
          <a:effectLst/>
        </p:spPr>
      </p:cxnSp>
      <p:sp>
        <p:nvSpPr>
          <p:cNvPr id="92" name="TekstSylinder 91"/>
          <p:cNvSpPr txBox="1"/>
          <p:nvPr/>
        </p:nvSpPr>
        <p:spPr>
          <a:xfrm>
            <a:off x="4004643" y="5542807"/>
            <a:ext cx="1209739" cy="554064"/>
          </a:xfrm>
          <a:prstGeom prst="rect">
            <a:avLst/>
          </a:prstGeom>
          <a:noFill/>
          <a:ln w="12700" cap="flat" cmpd="sng" algn="ctr">
            <a:noFill/>
            <a:prstDash val="solid"/>
          </a:ln>
          <a:effectLst/>
        </p:spPr>
        <p:txBody>
          <a:bodyPr lIns="179179" tIns="89593" rIns="179179" bIns="89593" rtlCol="0" anchor="t"/>
          <a:lstStyle>
            <a:defPPr>
              <a:defRPr lang="nb-NO"/>
            </a:defPPr>
            <a:lvl1pPr algn="ctr">
              <a:defRPr sz="1000">
                <a:cs typeface="Arial" panose="020b0604020202020204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defTabSz="1791703"/>
            <a:r>
              <a:rPr lang="nb-NO" sz="800" kern="0" smtClean="0">
                <a:solidFill>
                  <a:srgbClr val="00338D"/>
                </a:solidFill>
                <a:latin typeface="Calibri"/>
              </a:rPr>
              <a:t>Lege,</a:t>
            </a:r>
            <a:r>
              <a:rPr lang="nb-NO" sz="800" kern="0">
                <a:solidFill>
                  <a:srgbClr val="00338D"/>
                </a:solidFill>
                <a:latin typeface="Calibri"/>
              </a:rPr>
              <a:t> </a:t>
            </a:r>
            <a:r>
              <a:rPr lang="nb-NO" sz="800" kern="0" err="1" smtClean="0">
                <a:solidFill>
                  <a:srgbClr val="00338D"/>
                </a:solidFill>
                <a:latin typeface="Calibri"/>
              </a:rPr>
              <a:t>Sjukepleiar,</a:t>
            </a:r>
          </a:p>
          <a:p>
            <a:pPr defTabSz="1791703"/>
            <a:r>
              <a:rPr lang="nb-NO" sz="800" kern="0" err="1" smtClean="0">
                <a:solidFill>
                  <a:srgbClr val="00338D"/>
                </a:solidFill>
                <a:latin typeface="Calibri"/>
              </a:rPr>
              <a:t>Fysio, Ergo og Sosionom</a:t>
            </a:r>
            <a:endParaRPr lang="nb-NO" sz="800" kern="0">
              <a:solidFill>
                <a:srgbClr val="00338D"/>
              </a:solidFill>
              <a:latin typeface="Calibri"/>
            </a:endParaRPr>
          </a:p>
        </p:txBody>
      </p:sp>
      <p:cxnSp>
        <p:nvCxnSpPr>
          <p:cNvPr id="94" name="Rett pil 89"/>
          <p:cNvCxnSpPr/>
          <p:nvPr/>
        </p:nvCxnSpPr>
        <p:spPr>
          <a:xfrm flipV="1">
            <a:off x="8849066" y="5252335"/>
            <a:ext cx="6" cy="268345"/>
          </a:xfrm>
          <a:prstGeom prst="straightConnector1">
            <a:avLst/>
          </a:prstGeom>
          <a:noFill/>
          <a:ln w="9525" cap="flat" cmpd="sng" algn="ctr">
            <a:solidFill>
              <a:srgbClr val="7AB2DC">
                <a:shade val="95000"/>
                <a:satMod val="105000"/>
              </a:srgbClr>
            </a:solidFill>
            <a:prstDash val="dash"/>
            <a:tailEnd type="triangle" w="lg" len="lg"/>
          </a:ln>
          <a:effectLst/>
        </p:spPr>
      </p:cxnSp>
      <p:cxnSp>
        <p:nvCxnSpPr>
          <p:cNvPr id="95" name="Rett pil 89"/>
          <p:cNvCxnSpPr/>
          <p:nvPr/>
        </p:nvCxnSpPr>
        <p:spPr>
          <a:xfrm flipV="1">
            <a:off x="6872452" y="5252335"/>
            <a:ext cx="6" cy="268345"/>
          </a:xfrm>
          <a:prstGeom prst="straightConnector1">
            <a:avLst/>
          </a:prstGeom>
          <a:noFill/>
          <a:ln w="9525" cap="flat" cmpd="sng" algn="ctr">
            <a:solidFill>
              <a:srgbClr val="7AB2DC">
                <a:shade val="95000"/>
                <a:satMod val="105000"/>
              </a:srgbClr>
            </a:solidFill>
            <a:prstDash val="dash"/>
            <a:tailEnd type="triangle" w="lg" len="lg"/>
          </a:ln>
          <a:effectLst/>
        </p:spPr>
      </p:cxnSp>
      <p:sp>
        <p:nvSpPr>
          <p:cNvPr id="65" name="TekstSylinder 64"/>
          <p:cNvSpPr txBox="1"/>
          <p:nvPr/>
        </p:nvSpPr>
        <p:spPr>
          <a:xfrm>
            <a:off x="4173463" y="7646386"/>
            <a:ext cx="1209739" cy="554064"/>
          </a:xfrm>
          <a:prstGeom prst="rect">
            <a:avLst/>
          </a:prstGeom>
          <a:noFill/>
          <a:ln w="12700" cap="flat" cmpd="sng" algn="ctr">
            <a:noFill/>
            <a:prstDash val="solid"/>
          </a:ln>
          <a:effectLst/>
        </p:spPr>
        <p:txBody>
          <a:bodyPr lIns="179179" tIns="89593" rIns="179179" bIns="89593" rtlCol="0" anchor="t"/>
          <a:lstStyle>
            <a:defPPr>
              <a:defRPr lang="nb-NO"/>
            </a:defPPr>
            <a:lvl1pPr algn="ctr">
              <a:defRPr sz="1000">
                <a:cs typeface="Arial" panose="020b0604020202020204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defTabSz="1791703"/>
            <a:r>
              <a:rPr lang="nb-NO" sz="800" kern="0" smtClean="0">
                <a:solidFill>
                  <a:srgbClr val="00338D"/>
                </a:solidFill>
                <a:latin typeface="Calibri"/>
              </a:rPr>
              <a:t>Lege,</a:t>
            </a:r>
            <a:r>
              <a:rPr lang="nb-NO" sz="800" kern="0">
                <a:solidFill>
                  <a:srgbClr val="00338D"/>
                </a:solidFill>
                <a:latin typeface="Calibri"/>
              </a:rPr>
              <a:t> </a:t>
            </a:r>
            <a:r>
              <a:rPr lang="nb-NO" sz="800" kern="0" err="1" smtClean="0">
                <a:solidFill>
                  <a:srgbClr val="00338D"/>
                </a:solidFill>
                <a:latin typeface="Calibri"/>
              </a:rPr>
              <a:t>Sjukepleiar,</a:t>
            </a:r>
          </a:p>
          <a:p>
            <a:pPr defTabSz="1791703"/>
            <a:r>
              <a:rPr lang="nb-NO" sz="800" kern="0" err="1" smtClean="0">
                <a:solidFill>
                  <a:srgbClr val="00338D"/>
                </a:solidFill>
                <a:latin typeface="Calibri"/>
              </a:rPr>
              <a:t>Fysio, Ergo og Sosionom</a:t>
            </a:r>
            <a:endParaRPr lang="nb-NO" sz="800" kern="0">
              <a:solidFill>
                <a:srgbClr val="00338D"/>
              </a:solidFill>
              <a:latin typeface="Calibri"/>
            </a:endParaRPr>
          </a:p>
        </p:txBody>
      </p:sp>
      <p:pic>
        <p:nvPicPr>
          <p:cNvPr id="39" name="Picture 4">
            <a:hlinkClick r:id="rId4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32495" y="5207891"/>
            <a:ext cx="234795" cy="275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8729378"/>
      </p:ext>
    </p:extLst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ekstSylinder 3"/>
          <p:cNvSpPr txBox="1"/>
          <p:nvPr/>
        </p:nvSpPr>
        <p:spPr>
          <a:xfrm>
            <a:off x="520070" y="4062127"/>
            <a:ext cx="885931" cy="491541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985" tIns="63994" rIns="127985" bIns="63994" rtlCol="0" anchor="t"/>
          <a:lstStyle>
            <a:defPPr>
              <a:defRPr lang="nb-NO"/>
            </a:defPPr>
            <a:lvl1pPr algn="ctr">
              <a:defRPr sz="1000">
                <a:cs typeface="Arial" panose="020b0604020202020204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nb-NO" sz="800" smtClean="0">
                <a:solidFill>
                  <a:schemeClr val="tx1"/>
                </a:solidFill>
              </a:rPr>
              <a:t>Pasient er klar for innleggelse</a:t>
            </a:r>
          </a:p>
        </p:txBody>
      </p:sp>
      <p:sp>
        <p:nvSpPr>
          <p:cNvPr id="5" name="Ellipse 4"/>
          <p:cNvSpPr/>
          <p:nvPr/>
        </p:nvSpPr>
        <p:spPr>
          <a:xfrm>
            <a:off x="787183" y="3704566"/>
            <a:ext cx="288032" cy="294336"/>
          </a:xfrm>
          <a:prstGeom prst="ellipse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6" name="Rett pil 5"/>
          <p:cNvCxnSpPr>
            <a:stCxn id="5" idx="6"/>
            <a:endCxn id="7" idx="1"/>
          </p:cNvCxnSpPr>
          <p:nvPr/>
        </p:nvCxnSpPr>
        <p:spPr>
          <a:xfrm>
            <a:off x="1075215" y="3851734"/>
            <a:ext cx="500735" cy="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Prosess 6"/>
          <p:cNvSpPr/>
          <p:nvPr/>
        </p:nvSpPr>
        <p:spPr>
          <a:xfrm>
            <a:off x="1575950" y="3479969"/>
            <a:ext cx="936688" cy="743530"/>
          </a:xfrm>
          <a:prstGeom prst="flowChartProcess">
            <a:avLst/>
          </a:prstGeom>
          <a:solidFill>
            <a:srgbClr val="E0EAF6"/>
          </a:solidFill>
          <a:ln w="127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985" tIns="63994" rIns="127985" bIns="63994" rtlCol="0" anchor="ctr"/>
          <a:lstStyle/>
          <a:p>
            <a:pPr algn="ctr"/>
            <a:r>
              <a:rPr lang="nb-NO" sz="1100" smtClean="0">
                <a:solidFill>
                  <a:schemeClr val="tx1"/>
                </a:solidFill>
                <a:cs typeface="Arial" panose="020b0604020202020204" pitchFamily="34" charset="0"/>
              </a:rPr>
              <a:t>Mottak</a:t>
            </a:r>
            <a:endParaRPr lang="nb-NO" sz="110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cxnSp>
        <p:nvCxnSpPr>
          <p:cNvPr id="8" name="Rett pil 7"/>
          <p:cNvCxnSpPr/>
          <p:nvPr/>
        </p:nvCxnSpPr>
        <p:spPr>
          <a:xfrm flipH="1" flipV="1">
            <a:off x="5846338" y="4313859"/>
            <a:ext cx="1" cy="795693"/>
          </a:xfrm>
          <a:prstGeom prst="straightConnector1">
            <a:avLst/>
          </a:prstGeom>
          <a:ln>
            <a:prstDash val="dash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ett pil 8"/>
          <p:cNvCxnSpPr>
            <a:stCxn id="7" idx="3"/>
            <a:endCxn id="13" idx="1"/>
          </p:cNvCxnSpPr>
          <p:nvPr/>
        </p:nvCxnSpPr>
        <p:spPr>
          <a:xfrm>
            <a:off x="2512638" y="3851734"/>
            <a:ext cx="351704" cy="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kstSylinder 9"/>
          <p:cNvSpPr txBox="1"/>
          <p:nvPr/>
        </p:nvSpPr>
        <p:spPr>
          <a:xfrm>
            <a:off x="1439296" y="4594690"/>
            <a:ext cx="1159444" cy="279667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985" tIns="63994" rIns="127985" bIns="63994" rtlCol="0" anchor="t"/>
          <a:lstStyle>
            <a:defPPr>
              <a:defRPr lang="nb-NO"/>
            </a:defPPr>
            <a:lvl1pPr algn="ctr">
              <a:defRPr sz="1000">
                <a:cs typeface="Arial" panose="020b0604020202020204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nb-NO" sz="800" smtClean="0">
                <a:solidFill>
                  <a:schemeClr val="tx1"/>
                </a:solidFill>
              </a:rPr>
              <a:t>Tverrfaglig team</a:t>
            </a:r>
            <a:endParaRPr lang="nb-NO" sz="800">
              <a:solidFill>
                <a:schemeClr val="tx1"/>
              </a:solidFill>
            </a:endParaRPr>
          </a:p>
        </p:txBody>
      </p:sp>
      <p:sp>
        <p:nvSpPr>
          <p:cNvPr id="12" name="TekstSylinder 11"/>
          <p:cNvSpPr txBox="1"/>
          <p:nvPr/>
        </p:nvSpPr>
        <p:spPr>
          <a:xfrm>
            <a:off x="3006191" y="3105961"/>
            <a:ext cx="129543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nb-NO"/>
            </a:defPPr>
            <a:lvl1pPr>
              <a:defRPr sz="11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nb-NO"/>
              <a:t>Innen 1. uke</a:t>
            </a:r>
          </a:p>
        </p:txBody>
      </p:sp>
      <p:sp>
        <p:nvSpPr>
          <p:cNvPr id="13" name="Prosess 12"/>
          <p:cNvSpPr/>
          <p:nvPr/>
        </p:nvSpPr>
        <p:spPr>
          <a:xfrm>
            <a:off x="2864342" y="3458228"/>
            <a:ext cx="810485" cy="787012"/>
          </a:xfrm>
          <a:prstGeom prst="flowChartProcess">
            <a:avLst/>
          </a:prstGeom>
          <a:solidFill>
            <a:srgbClr val="E0EAF6"/>
          </a:solidFill>
          <a:ln w="127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985" tIns="63994" rIns="127985" bIns="63994" rtlCol="0" anchor="ctr"/>
          <a:lstStyle/>
          <a:p>
            <a:pPr algn="ctr"/>
            <a:r>
              <a:rPr lang="nb-NO" sz="1100" smtClean="0">
                <a:solidFill>
                  <a:schemeClr val="tx1"/>
                </a:solidFill>
                <a:cs typeface="Arial" panose="020b0604020202020204" pitchFamily="34" charset="0"/>
              </a:rPr>
              <a:t>Asiatest</a:t>
            </a:r>
            <a:endParaRPr lang="nb-NO" sz="110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cxnSp>
        <p:nvCxnSpPr>
          <p:cNvPr id="14" name="Rett pil 13"/>
          <p:cNvCxnSpPr/>
          <p:nvPr/>
        </p:nvCxnSpPr>
        <p:spPr>
          <a:xfrm flipH="1" flipV="1">
            <a:off x="3280823" y="4313859"/>
            <a:ext cx="0" cy="271489"/>
          </a:xfrm>
          <a:prstGeom prst="straightConnector1">
            <a:avLst/>
          </a:prstGeom>
          <a:ln>
            <a:prstDash val="dash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ett pil 14"/>
          <p:cNvCxnSpPr>
            <a:stCxn id="13" idx="3"/>
            <a:endCxn id="20" idx="1"/>
          </p:cNvCxnSpPr>
          <p:nvPr/>
        </p:nvCxnSpPr>
        <p:spPr>
          <a:xfrm>
            <a:off x="3674827" y="3851734"/>
            <a:ext cx="431956" cy="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kstSylinder 15"/>
          <p:cNvSpPr txBox="1"/>
          <p:nvPr/>
        </p:nvSpPr>
        <p:spPr>
          <a:xfrm>
            <a:off x="2714955" y="4553668"/>
            <a:ext cx="1010612" cy="235076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985" tIns="63994" rIns="127985" bIns="63994" rtlCol="0" anchor="t"/>
          <a:lstStyle>
            <a:defPPr>
              <a:defRPr lang="nb-NO"/>
            </a:defPPr>
            <a:lvl1pPr algn="ctr">
              <a:defRPr sz="1000">
                <a:cs typeface="Arial" panose="020b0604020202020204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nb-NO" sz="800" smtClean="0">
                <a:solidFill>
                  <a:schemeClr val="tx1"/>
                </a:solidFill>
              </a:rPr>
              <a:t>Lege og fysioterapeut</a:t>
            </a:r>
            <a:endParaRPr lang="nb-NO" sz="800">
              <a:solidFill>
                <a:schemeClr val="tx1"/>
              </a:solidFill>
            </a:endParaRPr>
          </a:p>
        </p:txBody>
      </p:sp>
      <p:sp>
        <p:nvSpPr>
          <p:cNvPr id="20" name="Prosess 19"/>
          <p:cNvSpPr/>
          <p:nvPr/>
        </p:nvSpPr>
        <p:spPr>
          <a:xfrm>
            <a:off x="4106783" y="3476625"/>
            <a:ext cx="1123391" cy="750218"/>
          </a:xfrm>
          <a:prstGeom prst="flowChartProcess">
            <a:avLst/>
          </a:prstGeom>
          <a:solidFill>
            <a:srgbClr val="E0EAF6"/>
          </a:solidFill>
          <a:ln w="127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985" tIns="63994" rIns="127985" bIns="63994" rtlCol="0" anchor="ctr"/>
          <a:lstStyle/>
          <a:p>
            <a:pPr algn="ctr"/>
            <a:r>
              <a:rPr lang="nb-NO" sz="1100" smtClean="0">
                <a:solidFill>
                  <a:schemeClr val="tx1"/>
                </a:solidFill>
                <a:cs typeface="Arial" panose="020b0604020202020204" pitchFamily="34" charset="0"/>
                <a:hlinkClick r:id="rId2" tgtFrame="_blank" tooltip="XDF18299 - dok18299.docx"/>
              </a:rPr>
              <a:t>Info/Målmøte</a:t>
            </a:r>
            <a:endParaRPr lang="nb-NO" sz="110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cxnSp>
        <p:nvCxnSpPr>
          <p:cNvPr id="21" name="Rett pil 20"/>
          <p:cNvCxnSpPr>
            <a:stCxn id="23" idx="0"/>
            <a:endCxn id="20" idx="2"/>
          </p:cNvCxnSpPr>
          <p:nvPr/>
        </p:nvCxnSpPr>
        <p:spPr>
          <a:xfrm flipV="1">
            <a:off x="4668478" y="4226843"/>
            <a:ext cx="1" cy="367846"/>
          </a:xfrm>
          <a:prstGeom prst="straightConnector1">
            <a:avLst/>
          </a:prstGeom>
          <a:ln>
            <a:prstDash val="dash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Rett pil 21"/>
          <p:cNvCxnSpPr>
            <a:stCxn id="20" idx="3"/>
            <a:endCxn id="31" idx="1"/>
          </p:cNvCxnSpPr>
          <p:nvPr/>
        </p:nvCxnSpPr>
        <p:spPr>
          <a:xfrm>
            <a:off x="5230174" y="3851734"/>
            <a:ext cx="320954" cy="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kstSylinder 22"/>
          <p:cNvSpPr txBox="1"/>
          <p:nvPr/>
        </p:nvSpPr>
        <p:spPr>
          <a:xfrm>
            <a:off x="4088756" y="4594689"/>
            <a:ext cx="1159444" cy="279667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985" tIns="63994" rIns="127985" bIns="63994" rtlCol="0" anchor="t"/>
          <a:lstStyle>
            <a:defPPr>
              <a:defRPr lang="nb-NO"/>
            </a:defPPr>
            <a:lvl1pPr algn="ctr">
              <a:defRPr sz="1000">
                <a:cs typeface="Arial" panose="020b0604020202020204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nb-NO" sz="800" smtClean="0">
                <a:solidFill>
                  <a:schemeClr val="tx1"/>
                </a:solidFill>
              </a:rPr>
              <a:t>Tverrfaglig team og pasient m/pårørende</a:t>
            </a:r>
            <a:endParaRPr lang="nb-NO" sz="800">
              <a:solidFill>
                <a:schemeClr val="tx1"/>
              </a:solidFill>
            </a:endParaRPr>
          </a:p>
        </p:txBody>
      </p:sp>
      <p:sp>
        <p:nvSpPr>
          <p:cNvPr id="24" name="Femkant 23"/>
          <p:cNvSpPr/>
          <p:nvPr/>
        </p:nvSpPr>
        <p:spPr>
          <a:xfrm>
            <a:off x="1256610" y="1637685"/>
            <a:ext cx="1814602" cy="604867"/>
          </a:xfrm>
          <a:prstGeom prst="homePlate">
            <a:avLst/>
          </a:prstGeom>
          <a:solidFill>
            <a:schemeClr val="tx1">
              <a:lumMod val="20000"/>
              <a:lumOff val="80000"/>
            </a:schemeClr>
          </a:solidFill>
          <a:ln w="127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01" tIns="64001" rIns="128001" bIns="64001" rtlCol="0" anchor="ctr"/>
          <a:lstStyle/>
          <a:p>
            <a:pPr algn="ctr" defTabSz="1280006"/>
            <a:r>
              <a:rPr lang="nb-NO" sz="2000" smtClean="0">
                <a:solidFill>
                  <a:prstClr val="white"/>
                </a:solidFill>
                <a:cs typeface="Arial" panose="020b0604020202020204" pitchFamily="34" charset="0"/>
              </a:rPr>
              <a:t>Henvisning og utredning</a:t>
            </a:r>
            <a:endParaRPr lang="nb-NO" sz="2000">
              <a:solidFill>
                <a:prstClr val="white"/>
              </a:solidFill>
              <a:cs typeface="Arial" panose="020b0604020202020204" pitchFamily="34" charset="0"/>
            </a:endParaRPr>
          </a:p>
        </p:txBody>
      </p:sp>
      <p:sp>
        <p:nvSpPr>
          <p:cNvPr id="27" name="Femkant 26">
            <a:hlinkClick r:id="rId3" action="ppaction://hlinksldjump"/>
          </p:cNvPr>
          <p:cNvSpPr/>
          <p:nvPr/>
        </p:nvSpPr>
        <p:spPr>
          <a:xfrm>
            <a:off x="3678165" y="1637685"/>
            <a:ext cx="3836034" cy="604867"/>
          </a:xfrm>
          <a:prstGeom prst="homePlate">
            <a:avLst/>
          </a:prstGeom>
          <a:solidFill>
            <a:schemeClr val="tx1"/>
          </a:solidFill>
          <a:ln w="127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01" tIns="64001" rIns="128001" bIns="64001" rtlCol="0" anchor="ctr"/>
          <a:lstStyle/>
          <a:p>
            <a:pPr algn="ctr" defTabSz="1280006"/>
            <a:r>
              <a:rPr lang="nb-NO" sz="2000" smtClean="0">
                <a:solidFill>
                  <a:prstClr val="white"/>
                </a:solidFill>
                <a:cs typeface="Arial" panose="020b0604020202020204" pitchFamily="34" charset="0"/>
              </a:rPr>
              <a:t>Behandling/Rehabilitering</a:t>
            </a:r>
            <a:endParaRPr lang="nb-NO" sz="2000">
              <a:solidFill>
                <a:prstClr val="white"/>
              </a:solidFill>
              <a:cs typeface="Arial" panose="020b0604020202020204" pitchFamily="34" charset="0"/>
            </a:endParaRPr>
          </a:p>
        </p:txBody>
      </p:sp>
      <p:sp>
        <p:nvSpPr>
          <p:cNvPr id="28" name="Femkant 27"/>
          <p:cNvSpPr/>
          <p:nvPr/>
        </p:nvSpPr>
        <p:spPr>
          <a:xfrm>
            <a:off x="8317556" y="1678002"/>
            <a:ext cx="1907597" cy="604867"/>
          </a:xfrm>
          <a:prstGeom prst="homePlate">
            <a:avLst/>
          </a:prstGeom>
          <a:solidFill>
            <a:schemeClr val="tx1">
              <a:lumMod val="20000"/>
              <a:lumOff val="80000"/>
            </a:schemeClr>
          </a:solidFill>
          <a:ln w="127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01" tIns="64001" rIns="128001" bIns="64001" rtlCol="0" anchor="ctr"/>
          <a:lstStyle/>
          <a:p>
            <a:pPr algn="ctr" defTabSz="1280006"/>
            <a:r>
              <a:rPr lang="nb-NO" sz="2000">
                <a:solidFill>
                  <a:prstClr val="white"/>
                </a:solidFill>
                <a:cs typeface="Arial" panose="020b0604020202020204" pitchFamily="34" charset="0"/>
              </a:rPr>
              <a:t>Oppfølging</a:t>
            </a:r>
          </a:p>
        </p:txBody>
      </p:sp>
      <p:sp>
        <p:nvSpPr>
          <p:cNvPr id="29" name="Rektangel 28">
            <a:hlinkClick r:id="rId4" action="ppaction://hlinksldjump"/>
          </p:cNvPr>
          <p:cNvSpPr/>
          <p:nvPr/>
        </p:nvSpPr>
        <p:spPr>
          <a:xfrm>
            <a:off x="10407953" y="453604"/>
            <a:ext cx="1749458" cy="53057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smtClean="0"/>
              <a:t>Tilbake til hovedsiden</a:t>
            </a:r>
            <a:endParaRPr lang="nb-NO" sz="1400"/>
          </a:p>
        </p:txBody>
      </p:sp>
      <p:sp>
        <p:nvSpPr>
          <p:cNvPr id="30" name="Tittel 1"/>
          <p:cNvSpPr>
            <a:spLocks noGrp="1"/>
          </p:cNvSpPr>
          <p:nvPr>
            <p:ph type="title"/>
          </p:nvPr>
        </p:nvSpPr>
        <p:spPr>
          <a:xfrm>
            <a:off x="352128" y="465718"/>
            <a:ext cx="10988421" cy="907301"/>
          </a:xfrm>
        </p:spPr>
        <p:txBody>
          <a:bodyPr/>
          <a:lstStyle/>
          <a:p>
            <a:r>
              <a:rPr lang="nb-NO" sz="2800" smtClean="0"/>
              <a:t>Oppfølging av spinalskader: Behandling</a:t>
            </a:r>
            <a:endParaRPr lang="nb-NO" sz="2800"/>
          </a:p>
        </p:txBody>
      </p:sp>
      <p:sp>
        <p:nvSpPr>
          <p:cNvPr id="31" name="Prosess 30"/>
          <p:cNvSpPr/>
          <p:nvPr/>
        </p:nvSpPr>
        <p:spPr>
          <a:xfrm>
            <a:off x="5551128" y="3414045"/>
            <a:ext cx="1741534" cy="875378"/>
          </a:xfrm>
          <a:prstGeom prst="flowChartProcess">
            <a:avLst/>
          </a:prstGeom>
          <a:solidFill>
            <a:srgbClr val="E0EAF6"/>
          </a:solidFill>
          <a:ln w="127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985" tIns="63994" rIns="127985" bIns="63994" rtlCol="0" anchor="ctr"/>
          <a:lstStyle/>
          <a:p>
            <a:pPr algn="ctr"/>
            <a:r>
              <a:rPr lang="nb-NO" sz="1100" smtClean="0">
                <a:solidFill>
                  <a:schemeClr val="tx1"/>
                </a:solidFill>
                <a:cs typeface="Arial" panose="020b0604020202020204" pitchFamily="34" charset="0"/>
                <a:hlinkClick r:id="rId5" tgtFrame="_blank" tooltip="XDF58724 - dok58724.docx"/>
              </a:rPr>
              <a:t>Fortløpende rehabilitering</a:t>
            </a:r>
            <a:endParaRPr lang="nb-NO" sz="110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cxnSp>
        <p:nvCxnSpPr>
          <p:cNvPr id="32" name="Rett pil 31"/>
          <p:cNvCxnSpPr/>
          <p:nvPr/>
        </p:nvCxnSpPr>
        <p:spPr>
          <a:xfrm flipH="1" flipV="1">
            <a:off x="2044294" y="4280755"/>
            <a:ext cx="0" cy="271489"/>
          </a:xfrm>
          <a:prstGeom prst="straightConnector1">
            <a:avLst/>
          </a:prstGeom>
          <a:ln>
            <a:prstDash val="dash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Rett pil 32"/>
          <p:cNvCxnSpPr>
            <a:stCxn id="31" idx="3"/>
            <a:endCxn id="37" idx="2"/>
          </p:cNvCxnSpPr>
          <p:nvPr/>
        </p:nvCxnSpPr>
        <p:spPr>
          <a:xfrm>
            <a:off x="7292662" y="3851734"/>
            <a:ext cx="2876187" cy="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kstSylinder 33"/>
          <p:cNvSpPr txBox="1"/>
          <p:nvPr/>
        </p:nvSpPr>
        <p:spPr>
          <a:xfrm>
            <a:off x="5846338" y="4540940"/>
            <a:ext cx="1159444" cy="279667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985" tIns="63994" rIns="127985" bIns="63994" rtlCol="0" anchor="t"/>
          <a:lstStyle>
            <a:defPPr>
              <a:defRPr lang="nb-NO"/>
            </a:defPPr>
            <a:lvl1pPr algn="ctr">
              <a:defRPr sz="1000">
                <a:cs typeface="Arial" panose="020b0604020202020204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nb-NO" sz="800" smtClean="0">
                <a:solidFill>
                  <a:schemeClr val="tx1"/>
                </a:solidFill>
              </a:rPr>
              <a:t>Tverrfaglig team og pasient</a:t>
            </a:r>
            <a:endParaRPr lang="nb-NO" sz="800">
              <a:solidFill>
                <a:schemeClr val="tx1"/>
              </a:solidFill>
            </a:endParaRPr>
          </a:p>
        </p:txBody>
      </p:sp>
      <p:sp>
        <p:nvSpPr>
          <p:cNvPr id="36" name="TekstSylinder 35"/>
          <p:cNvSpPr txBox="1"/>
          <p:nvPr/>
        </p:nvSpPr>
        <p:spPr>
          <a:xfrm>
            <a:off x="9634838" y="4024770"/>
            <a:ext cx="1390177" cy="360811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985" tIns="63994" rIns="127985" bIns="63994" rtlCol="0" anchor="t"/>
          <a:lstStyle>
            <a:defPPr>
              <a:defRPr lang="nb-NO"/>
            </a:defPPr>
            <a:lvl1pPr algn="ctr">
              <a:defRPr sz="1000">
                <a:cs typeface="Arial" panose="020b0604020202020204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nb-NO" sz="800" smtClean="0">
                <a:solidFill>
                  <a:schemeClr val="tx1"/>
                </a:solidFill>
              </a:rPr>
              <a:t>Rehabilitering  er gitt</a:t>
            </a:r>
          </a:p>
        </p:txBody>
      </p:sp>
      <p:sp>
        <p:nvSpPr>
          <p:cNvPr id="37" name="Ellipse 36"/>
          <p:cNvSpPr/>
          <p:nvPr/>
        </p:nvSpPr>
        <p:spPr>
          <a:xfrm>
            <a:off x="10168849" y="3704566"/>
            <a:ext cx="288032" cy="294336"/>
          </a:xfrm>
          <a:prstGeom prst="ellipse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7" name="TekstSylinder 16"/>
          <p:cNvSpPr txBox="1"/>
          <p:nvPr/>
        </p:nvSpPr>
        <p:spPr>
          <a:xfrm>
            <a:off x="1737881" y="3077791"/>
            <a:ext cx="96178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100" smtClean="0"/>
              <a:t>Dag 1+2</a:t>
            </a:r>
            <a:endParaRPr lang="nb-NO" sz="1100"/>
          </a:p>
        </p:txBody>
      </p:sp>
      <p:sp>
        <p:nvSpPr>
          <p:cNvPr id="38" name="TekstSylinder 37"/>
          <p:cNvSpPr txBox="1"/>
          <p:nvPr/>
        </p:nvSpPr>
        <p:spPr>
          <a:xfrm>
            <a:off x="4409623" y="3134536"/>
            <a:ext cx="107550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100" smtClean="0"/>
              <a:t>Innen 2.uke</a:t>
            </a:r>
            <a:endParaRPr lang="nb-NO" sz="1100"/>
          </a:p>
        </p:txBody>
      </p:sp>
      <p:pic>
        <p:nvPicPr>
          <p:cNvPr id="41" name="Bilde 40"/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aturation sat="30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511574" y="3113159"/>
            <a:ext cx="226307" cy="258637"/>
          </a:xfrm>
          <a:prstGeom prst="rect">
            <a:avLst/>
          </a:prstGeom>
        </p:spPr>
      </p:pic>
      <p:pic>
        <p:nvPicPr>
          <p:cNvPr id="43" name="Bilde 42"/>
          <p:cNvPicPr>
            <a:picLocks noChangeAspect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saturation sat="30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782817" y="3116511"/>
            <a:ext cx="223374" cy="255285"/>
          </a:xfrm>
          <a:prstGeom prst="rect">
            <a:avLst/>
          </a:prstGeom>
        </p:spPr>
      </p:pic>
      <p:pic>
        <p:nvPicPr>
          <p:cNvPr id="44" name="Bilde 43"/>
          <p:cNvPicPr>
            <a:picLocks noChangeAspect="1"/>
          </p:cNvPicPr>
          <p:nvPr/>
        </p:nvPicPr>
        <p:blipFill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saturation sat="30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121884" y="3118217"/>
            <a:ext cx="239329" cy="273520"/>
          </a:xfrm>
          <a:prstGeom prst="rect">
            <a:avLst/>
          </a:prstGeom>
        </p:spPr>
      </p:pic>
      <p:pic>
        <p:nvPicPr>
          <p:cNvPr id="45" name="Picture 4">
            <a:hlinkClick r:id="rId13"/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506094" y="4125075"/>
            <a:ext cx="219473" cy="2576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" name="TekstSylinder 50"/>
          <p:cNvSpPr txBox="1"/>
          <p:nvPr/>
        </p:nvSpPr>
        <p:spPr>
          <a:xfrm>
            <a:off x="564943" y="7858531"/>
            <a:ext cx="11377264" cy="754053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nb-NO" sz="1800" smtClean="0"/>
              <a:t>Ekstern samhandling</a:t>
            </a:r>
            <a:endParaRPr lang="nb-NO" sz="1800"/>
          </a:p>
          <a:p>
            <a:endParaRPr lang="nb-NO"/>
          </a:p>
        </p:txBody>
      </p:sp>
      <p:sp>
        <p:nvSpPr>
          <p:cNvPr id="55" name="TekstSylinder 54"/>
          <p:cNvSpPr txBox="1"/>
          <p:nvPr/>
        </p:nvSpPr>
        <p:spPr>
          <a:xfrm>
            <a:off x="2890963" y="8063687"/>
            <a:ext cx="1470249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nb-NO" sz="1200" smtClean="0"/>
              <a:t>E- meldinger</a:t>
            </a:r>
            <a:endParaRPr lang="nb-NO" sz="1200"/>
          </a:p>
        </p:txBody>
      </p:sp>
      <p:sp>
        <p:nvSpPr>
          <p:cNvPr id="56" name="TekstSylinder 55"/>
          <p:cNvSpPr txBox="1"/>
          <p:nvPr/>
        </p:nvSpPr>
        <p:spPr>
          <a:xfrm>
            <a:off x="6421323" y="8003735"/>
            <a:ext cx="1368152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nb-NO" sz="1200" smtClean="0"/>
              <a:t>Møter med heimkommune</a:t>
            </a:r>
            <a:endParaRPr lang="nb-NO" sz="1200"/>
          </a:p>
        </p:txBody>
      </p:sp>
      <p:sp>
        <p:nvSpPr>
          <p:cNvPr id="58" name="TekstSylinder 57"/>
          <p:cNvSpPr txBox="1"/>
          <p:nvPr/>
        </p:nvSpPr>
        <p:spPr>
          <a:xfrm>
            <a:off x="8195416" y="7993770"/>
            <a:ext cx="1580682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nb-NO" sz="1200" smtClean="0"/>
              <a:t>Hospitering og veiledning</a:t>
            </a:r>
            <a:endParaRPr lang="nb-NO" sz="1200"/>
          </a:p>
        </p:txBody>
      </p:sp>
      <p:sp>
        <p:nvSpPr>
          <p:cNvPr id="60" name="TekstSylinder 59"/>
          <p:cNvSpPr txBox="1"/>
          <p:nvPr/>
        </p:nvSpPr>
        <p:spPr>
          <a:xfrm>
            <a:off x="564943" y="6967503"/>
            <a:ext cx="11377264" cy="754053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nb-NO" sz="1800" smtClean="0"/>
              <a:t>Intern samhandling</a:t>
            </a:r>
            <a:endParaRPr lang="nb-NO" sz="1800"/>
          </a:p>
          <a:p>
            <a:endParaRPr lang="nb-NO"/>
          </a:p>
        </p:txBody>
      </p:sp>
      <p:sp>
        <p:nvSpPr>
          <p:cNvPr id="61" name="TekstSylinder 60"/>
          <p:cNvSpPr txBox="1"/>
          <p:nvPr/>
        </p:nvSpPr>
        <p:spPr>
          <a:xfrm>
            <a:off x="2782817" y="7113696"/>
            <a:ext cx="1192499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nb-NO" sz="1200" smtClean="0"/>
              <a:t>Akutt ryggmargsskade</a:t>
            </a:r>
            <a:endParaRPr lang="nb-NO" sz="1200"/>
          </a:p>
        </p:txBody>
      </p:sp>
      <p:sp>
        <p:nvSpPr>
          <p:cNvPr id="62" name="TekstSylinder 61"/>
          <p:cNvSpPr txBox="1"/>
          <p:nvPr/>
        </p:nvSpPr>
        <p:spPr>
          <a:xfrm rot="10800000" flipH="1" flipV="1">
            <a:off x="4409622" y="7121737"/>
            <a:ext cx="1820031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nb-NO" sz="1200" smtClean="0"/>
              <a:t>Undersøkelser/behandling andre avdelinger</a:t>
            </a:r>
            <a:endParaRPr lang="nb-NO" sz="1200"/>
          </a:p>
        </p:txBody>
      </p:sp>
      <p:sp>
        <p:nvSpPr>
          <p:cNvPr id="63" name="TekstSylinder 62"/>
          <p:cNvSpPr txBox="1"/>
          <p:nvPr/>
        </p:nvSpPr>
        <p:spPr>
          <a:xfrm>
            <a:off x="6663960" y="7214071"/>
            <a:ext cx="1503199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nb-NO" sz="1200" smtClean="0"/>
              <a:t>Psykisk helsehjelp</a:t>
            </a:r>
            <a:endParaRPr lang="nb-NO" sz="1200"/>
          </a:p>
        </p:txBody>
      </p:sp>
      <p:sp>
        <p:nvSpPr>
          <p:cNvPr id="64" name="TekstSylinder 63"/>
          <p:cNvSpPr txBox="1"/>
          <p:nvPr/>
        </p:nvSpPr>
        <p:spPr>
          <a:xfrm>
            <a:off x="10136990" y="8048871"/>
            <a:ext cx="900077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nb-NO" sz="1200" err="1" smtClean="0"/>
              <a:t>NorSCIR</a:t>
            </a:r>
            <a:endParaRPr lang="nb-NO" sz="1200"/>
          </a:p>
        </p:txBody>
      </p:sp>
      <p:sp>
        <p:nvSpPr>
          <p:cNvPr id="67" name="Prosess 66"/>
          <p:cNvSpPr/>
          <p:nvPr/>
        </p:nvSpPr>
        <p:spPr>
          <a:xfrm>
            <a:off x="5470627" y="5145116"/>
            <a:ext cx="1162189" cy="663790"/>
          </a:xfrm>
          <a:prstGeom prst="flowChartProcess">
            <a:avLst/>
          </a:prstGeom>
          <a:solidFill>
            <a:srgbClr val="E0EAF6"/>
          </a:solidFill>
          <a:ln w="127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985" tIns="63994" rIns="127985" bIns="63994" rtlCol="0" anchor="ctr"/>
          <a:lstStyle/>
          <a:p>
            <a:pPr algn="ctr"/>
            <a:r>
              <a:rPr lang="nb-NO" sz="1100" smtClean="0">
                <a:solidFill>
                  <a:schemeClr val="tx1"/>
                </a:solidFill>
                <a:cs typeface="Arial" panose="020b0604020202020204" pitchFamily="34" charset="0"/>
              </a:rPr>
              <a:t>Spesialisert tverrfaglig rehabilitering</a:t>
            </a:r>
            <a:endParaRPr lang="nb-NO" sz="110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68" name="Prosess 67"/>
          <p:cNvSpPr/>
          <p:nvPr/>
        </p:nvSpPr>
        <p:spPr>
          <a:xfrm>
            <a:off x="7005782" y="5337941"/>
            <a:ext cx="1162189" cy="411613"/>
          </a:xfrm>
          <a:prstGeom prst="flowChartProcess">
            <a:avLst/>
          </a:prstGeom>
          <a:solidFill>
            <a:srgbClr val="E0EAF6"/>
          </a:solidFill>
          <a:ln w="127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985" tIns="63994" rIns="127985" bIns="63994" rtlCol="0" anchor="ctr"/>
          <a:lstStyle/>
          <a:p>
            <a:pPr algn="ctr"/>
            <a:r>
              <a:rPr lang="nb-NO" sz="1100" smtClean="0">
                <a:solidFill>
                  <a:schemeClr val="tx1"/>
                </a:solidFill>
                <a:cs typeface="Arial" panose="020b0604020202020204" pitchFamily="34" charset="0"/>
                <a:hlinkClick r:id="rId14" tgtFrame="_blank" tooltip="XDF68819 - dok68819.docx"/>
              </a:rPr>
              <a:t>Lege</a:t>
            </a:r>
            <a:endParaRPr lang="nb-NO" sz="110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69" name="Prosess 68"/>
          <p:cNvSpPr/>
          <p:nvPr/>
        </p:nvSpPr>
        <p:spPr>
          <a:xfrm>
            <a:off x="6996645" y="6049819"/>
            <a:ext cx="1162189" cy="411613"/>
          </a:xfrm>
          <a:prstGeom prst="flowChartProcess">
            <a:avLst/>
          </a:prstGeom>
          <a:solidFill>
            <a:srgbClr val="E0EAF6"/>
          </a:solidFill>
          <a:ln w="127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985" tIns="63994" rIns="127985" bIns="63994" rtlCol="0" anchor="ctr"/>
          <a:lstStyle/>
          <a:p>
            <a:pPr algn="ctr"/>
            <a:r>
              <a:rPr lang="nb-NO" sz="1100" err="1" smtClean="0">
                <a:solidFill>
                  <a:schemeClr val="tx1"/>
                </a:solidFill>
                <a:cs typeface="Arial" panose="020b0604020202020204" pitchFamily="34" charset="0"/>
                <a:hlinkClick r:id="rId15" tgtFrame="_blank" tooltip="XDF68819 - dok68819.docx"/>
              </a:rPr>
              <a:t>Sjukepleiar</a:t>
            </a:r>
            <a:endParaRPr lang="nb-NO" sz="110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70" name="Prosess 69"/>
          <p:cNvSpPr/>
          <p:nvPr/>
        </p:nvSpPr>
        <p:spPr>
          <a:xfrm>
            <a:off x="8595884" y="5326596"/>
            <a:ext cx="1162189" cy="411613"/>
          </a:xfrm>
          <a:prstGeom prst="flowChartProcess">
            <a:avLst/>
          </a:prstGeom>
          <a:solidFill>
            <a:srgbClr val="E0EAF6"/>
          </a:solidFill>
          <a:ln w="127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985" tIns="63994" rIns="127985" bIns="63994" rtlCol="0" anchor="ctr"/>
          <a:lstStyle/>
          <a:p>
            <a:pPr algn="ctr"/>
            <a:r>
              <a:rPr lang="nb-NO" sz="1100" smtClean="0">
                <a:solidFill>
                  <a:schemeClr val="tx1"/>
                </a:solidFill>
                <a:cs typeface="Arial" panose="020b0604020202020204" pitchFamily="34" charset="0"/>
                <a:hlinkClick r:id="rId16" tgtFrame="_blank" tooltip="XDF68819 - dok68819.docx"/>
              </a:rPr>
              <a:t>Fysioterapeut</a:t>
            </a:r>
            <a:endParaRPr lang="nb-NO" sz="110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71" name="Prosess 70"/>
          <p:cNvSpPr/>
          <p:nvPr/>
        </p:nvSpPr>
        <p:spPr>
          <a:xfrm>
            <a:off x="8595884" y="6031365"/>
            <a:ext cx="1162189" cy="411613"/>
          </a:xfrm>
          <a:prstGeom prst="flowChartProcess">
            <a:avLst/>
          </a:prstGeom>
          <a:solidFill>
            <a:srgbClr val="E0EAF6"/>
          </a:solidFill>
          <a:ln w="127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985" tIns="63994" rIns="127985" bIns="63994" rtlCol="0" anchor="ctr"/>
          <a:lstStyle/>
          <a:p>
            <a:pPr algn="ctr"/>
            <a:r>
              <a:rPr lang="nb-NO" sz="1100" smtClean="0">
                <a:solidFill>
                  <a:schemeClr val="tx1"/>
                </a:solidFill>
                <a:cs typeface="Arial" panose="020b0604020202020204" pitchFamily="34" charset="0"/>
                <a:hlinkClick r:id="rId17" tgtFrame="_blank" tooltip="XDF68819 - dok68819.docx"/>
              </a:rPr>
              <a:t>Ergoterapeut</a:t>
            </a:r>
            <a:endParaRPr lang="nb-NO" sz="110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72" name="Prosess 71"/>
          <p:cNvSpPr/>
          <p:nvPr/>
        </p:nvSpPr>
        <p:spPr>
          <a:xfrm>
            <a:off x="10064189" y="6012535"/>
            <a:ext cx="1279394" cy="393471"/>
          </a:xfrm>
          <a:prstGeom prst="flowChartProcess">
            <a:avLst/>
          </a:prstGeom>
          <a:solidFill>
            <a:srgbClr val="E0EAF6"/>
          </a:solidFill>
          <a:ln w="127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985" tIns="63994" rIns="127985" bIns="63994" rtlCol="0" anchor="ctr"/>
          <a:lstStyle/>
          <a:p>
            <a:pPr algn="ctr"/>
            <a:r>
              <a:rPr lang="nb-NO" sz="1100" smtClean="0">
                <a:solidFill>
                  <a:schemeClr val="tx1"/>
                </a:solidFill>
                <a:cs typeface="Arial" panose="020b0604020202020204" pitchFamily="34" charset="0"/>
                <a:hlinkClick r:id="rId18" tgtFrame="_blank" tooltip="XDF68819 - dok68819.docx"/>
              </a:rPr>
              <a:t>Brukerkonsulent</a:t>
            </a:r>
            <a:endParaRPr lang="nb-NO" sz="110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73" name="Prosess 72"/>
          <p:cNvSpPr/>
          <p:nvPr/>
        </p:nvSpPr>
        <p:spPr>
          <a:xfrm>
            <a:off x="10064189" y="5343364"/>
            <a:ext cx="1162189" cy="411613"/>
          </a:xfrm>
          <a:prstGeom prst="flowChartProcess">
            <a:avLst/>
          </a:prstGeom>
          <a:solidFill>
            <a:srgbClr val="E0EAF6"/>
          </a:solidFill>
          <a:ln w="127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985" tIns="63994" rIns="127985" bIns="63994" rtlCol="0" anchor="ctr"/>
          <a:lstStyle/>
          <a:p>
            <a:pPr algn="ctr"/>
            <a:r>
              <a:rPr lang="nb-NO" sz="1100" smtClean="0">
                <a:solidFill>
                  <a:schemeClr val="tx1"/>
                </a:solidFill>
                <a:cs typeface="Arial" panose="020b0604020202020204" pitchFamily="34" charset="0"/>
                <a:hlinkClick r:id="rId19" tgtFrame="_blank" tooltip="XDF68819 - dok68819.docx"/>
              </a:rPr>
              <a:t>Sosionom</a:t>
            </a:r>
            <a:endParaRPr lang="nb-NO" sz="110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74" name="Prosess 73"/>
          <p:cNvSpPr/>
          <p:nvPr/>
        </p:nvSpPr>
        <p:spPr>
          <a:xfrm>
            <a:off x="5485131" y="6049820"/>
            <a:ext cx="1162189" cy="411613"/>
          </a:xfrm>
          <a:prstGeom prst="flowChartProcess">
            <a:avLst/>
          </a:prstGeom>
          <a:solidFill>
            <a:srgbClr val="E0EAF6"/>
          </a:solidFill>
          <a:ln w="127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985" tIns="63994" rIns="127985" bIns="63994" rtlCol="0" anchor="ctr"/>
          <a:lstStyle/>
          <a:p>
            <a:pPr algn="ctr"/>
            <a:r>
              <a:rPr lang="nb-NO" sz="1100" smtClean="0">
                <a:solidFill>
                  <a:schemeClr val="tx1"/>
                </a:solidFill>
                <a:cs typeface="Arial" panose="020b0604020202020204" pitchFamily="34" charset="0"/>
                <a:hlinkClick r:id="rId20" tgtFrame="_blank" tooltip="XDF53592 - dok53592.docx"/>
              </a:rPr>
              <a:t>Barn som pårørende</a:t>
            </a:r>
            <a:endParaRPr lang="nb-NO" sz="110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cxnSp>
        <p:nvCxnSpPr>
          <p:cNvPr id="75" name="Rett pil 20"/>
          <p:cNvCxnSpPr>
            <a:stCxn id="34" idx="0"/>
            <a:endCxn id="31" idx="2"/>
          </p:cNvCxnSpPr>
          <p:nvPr/>
        </p:nvCxnSpPr>
        <p:spPr>
          <a:xfrm flipH="1" flipV="1">
            <a:off x="6421895" y="4289423"/>
            <a:ext cx="4165" cy="251517"/>
          </a:xfrm>
          <a:prstGeom prst="straightConnector1">
            <a:avLst/>
          </a:prstGeom>
          <a:ln>
            <a:prstDash val="dash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kstSylinder 77"/>
          <p:cNvSpPr txBox="1"/>
          <p:nvPr/>
        </p:nvSpPr>
        <p:spPr>
          <a:xfrm>
            <a:off x="4602070" y="8087379"/>
            <a:ext cx="1578396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nb-NO" sz="1200" smtClean="0">
                <a:hlinkClick r:id="rId21" tgtFrame="_blank" tooltip="XDF30343 - dok30343.docx"/>
              </a:rPr>
              <a:t>Koordinator/IP-plan</a:t>
            </a:r>
            <a:endParaRPr lang="nb-NO" sz="1200"/>
          </a:p>
        </p:txBody>
      </p:sp>
      <p:pic>
        <p:nvPicPr>
          <p:cNvPr id="57" name="Picture 4">
            <a:hlinkClick r:id="rId22"/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564026" y="5588381"/>
            <a:ext cx="196571" cy="2307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6" name="Picture 4">
            <a:hlinkClick r:id="rId23"/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466264" y="5142670"/>
            <a:ext cx="290520" cy="183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ktangel 2"/>
          <p:cNvSpPr/>
          <p:nvPr/>
        </p:nvSpPr>
        <p:spPr>
          <a:xfrm>
            <a:off x="9232427" y="6663564"/>
            <a:ext cx="292498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800"/>
              <a:t>https://stolav.no/fag-og-forskning/medisinske-kvalitetsregistre/norsk-ryggmargsskaderegister-norscir</a:t>
            </a:r>
          </a:p>
        </p:txBody>
      </p:sp>
      <p:pic>
        <p:nvPicPr>
          <p:cNvPr id="83" name="Picture 4">
            <a:hlinkClick r:id="rId24"/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838979" y="4131806"/>
            <a:ext cx="219473" cy="2576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4" name="Picture 4">
            <a:hlinkClick r:id="rId25"/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12448" y="8253881"/>
            <a:ext cx="219473" cy="2576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5" name="Picture 4">
            <a:hlinkClick r:id="rId26"/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931535" y="8227105"/>
            <a:ext cx="219473" cy="2576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6" name="Picture 4">
            <a:hlinkClick r:id="rId27"/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09792" y="5109552"/>
            <a:ext cx="196571" cy="2307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7" name="Picture 4">
            <a:hlinkClick r:id="rId28"/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34427" y="5597765"/>
            <a:ext cx="196571" cy="2307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3680888"/>
      </p:ext>
    </p:extLst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0" name="Tittel 1"/>
          <p:cNvSpPr>
            <a:spLocks noGrp="1"/>
          </p:cNvSpPr>
          <p:nvPr>
            <p:ph type="title"/>
          </p:nvPr>
        </p:nvSpPr>
        <p:spPr>
          <a:xfrm>
            <a:off x="352128" y="465718"/>
            <a:ext cx="10988421" cy="907301"/>
          </a:xfrm>
        </p:spPr>
        <p:txBody>
          <a:bodyPr/>
          <a:lstStyle/>
          <a:p>
            <a:r>
              <a:rPr lang="nb-NO" smtClean="0"/>
              <a:t>Primæropphold av spinalskader</a:t>
            </a:r>
            <a:endParaRPr lang="nb-NO"/>
          </a:p>
        </p:txBody>
      </p:sp>
      <p:sp>
        <p:nvSpPr>
          <p:cNvPr id="156" name="Femkant 155">
            <a:hlinkClick r:id="rId3" action="ppaction://hlinksldjump"/>
          </p:cNvPr>
          <p:cNvSpPr/>
          <p:nvPr/>
        </p:nvSpPr>
        <p:spPr>
          <a:xfrm>
            <a:off x="930599" y="1650888"/>
            <a:ext cx="2117035" cy="604867"/>
          </a:xfrm>
          <a:prstGeom prst="homePlate">
            <a:avLst/>
          </a:prstGeom>
          <a:solidFill>
            <a:schemeClr val="tx1">
              <a:lumMod val="20000"/>
              <a:lumOff val="80000"/>
            </a:schemeClr>
          </a:solidFill>
          <a:ln w="127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01" tIns="64001" rIns="128001" bIns="64001" rtlCol="0" anchor="ctr"/>
          <a:lstStyle/>
          <a:p>
            <a:pPr algn="ctr" defTabSz="1280006"/>
            <a:r>
              <a:rPr lang="nb-NO" sz="2000" smtClean="0">
                <a:solidFill>
                  <a:prstClr val="white"/>
                </a:solidFill>
                <a:cs typeface="Arial" panose="020b0604020202020204" pitchFamily="34" charset="0"/>
              </a:rPr>
              <a:t>Henvisning og utredning</a:t>
            </a:r>
            <a:endParaRPr lang="nb-NO" sz="2000">
              <a:solidFill>
                <a:prstClr val="white"/>
              </a:solidFill>
              <a:cs typeface="Arial" panose="020b0604020202020204" pitchFamily="34" charset="0"/>
            </a:endParaRPr>
          </a:p>
        </p:txBody>
      </p:sp>
      <p:sp>
        <p:nvSpPr>
          <p:cNvPr id="159" name="Femkant 158"/>
          <p:cNvSpPr/>
          <p:nvPr/>
        </p:nvSpPr>
        <p:spPr>
          <a:xfrm>
            <a:off x="4134540" y="1663666"/>
            <a:ext cx="3140273" cy="604867"/>
          </a:xfrm>
          <a:prstGeom prst="homePlate">
            <a:avLst/>
          </a:prstGeom>
          <a:solidFill>
            <a:schemeClr val="tx1"/>
          </a:solidFill>
          <a:ln w="127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01" tIns="64001" rIns="128001" bIns="64001" rtlCol="0" anchor="ctr"/>
          <a:lstStyle/>
          <a:p>
            <a:pPr algn="ctr" defTabSz="1280006"/>
            <a:r>
              <a:rPr lang="nb-NO" sz="2000" smtClean="0">
                <a:solidFill>
                  <a:prstClr val="white"/>
                </a:solidFill>
                <a:cs typeface="Arial" panose="020b0604020202020204" pitchFamily="34" charset="0"/>
              </a:rPr>
              <a:t>Behandling/Rehabilitering</a:t>
            </a:r>
            <a:endParaRPr lang="nb-NO" sz="2000">
              <a:solidFill>
                <a:prstClr val="white"/>
              </a:solidFill>
              <a:cs typeface="Arial" panose="020b0604020202020204" pitchFamily="34" charset="0"/>
            </a:endParaRPr>
          </a:p>
        </p:txBody>
      </p:sp>
      <p:sp>
        <p:nvSpPr>
          <p:cNvPr id="72" name="Rektangel 71">
            <a:hlinkClick r:id="rId4" action="ppaction://hlinksldjump"/>
          </p:cNvPr>
          <p:cNvSpPr/>
          <p:nvPr/>
        </p:nvSpPr>
        <p:spPr>
          <a:xfrm>
            <a:off x="10407953" y="453604"/>
            <a:ext cx="1749458" cy="53057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smtClean="0"/>
              <a:t>Tilbake til hovedsiden</a:t>
            </a:r>
            <a:endParaRPr lang="nb-NO" sz="1400"/>
          </a:p>
        </p:txBody>
      </p:sp>
      <p:sp>
        <p:nvSpPr>
          <p:cNvPr id="10" name="Femkant 9">
            <a:hlinkClick r:id="rId5" action="ppaction://hlinksldjump"/>
          </p:cNvPr>
          <p:cNvSpPr/>
          <p:nvPr/>
        </p:nvSpPr>
        <p:spPr>
          <a:xfrm>
            <a:off x="8188136" y="1682096"/>
            <a:ext cx="2450022" cy="604867"/>
          </a:xfrm>
          <a:prstGeom prst="homePlate">
            <a:avLst/>
          </a:prstGeom>
          <a:solidFill>
            <a:schemeClr val="tx1">
              <a:lumMod val="20000"/>
              <a:lumOff val="80000"/>
            </a:schemeClr>
          </a:solidFill>
          <a:ln w="127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01" tIns="64001" rIns="128001" bIns="64001" rtlCol="0" anchor="ctr"/>
          <a:lstStyle/>
          <a:p>
            <a:pPr algn="ctr" defTabSz="1280006"/>
            <a:r>
              <a:rPr lang="nb-NO" sz="2000" smtClean="0">
                <a:solidFill>
                  <a:prstClr val="white"/>
                </a:solidFill>
                <a:cs typeface="Arial" panose="020b0604020202020204" pitchFamily="34" charset="0"/>
              </a:rPr>
              <a:t>Livslang oppfølging </a:t>
            </a:r>
            <a:endParaRPr lang="nb-NO" sz="2000">
              <a:solidFill>
                <a:prstClr val="white"/>
              </a:solidFill>
              <a:cs typeface="Arial" panose="020b0604020202020204" pitchFamily="34" charset="0"/>
            </a:endParaRPr>
          </a:p>
        </p:txBody>
      </p:sp>
      <p:sp>
        <p:nvSpPr>
          <p:cNvPr id="11" name="TekstSylinder 10"/>
          <p:cNvSpPr txBox="1"/>
          <p:nvPr/>
        </p:nvSpPr>
        <p:spPr>
          <a:xfrm>
            <a:off x="404527" y="5088632"/>
            <a:ext cx="819533" cy="565419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985" tIns="63994" rIns="127985" bIns="63994" rtlCol="0" anchor="t"/>
          <a:lstStyle>
            <a:defPPr>
              <a:defRPr lang="nb-NO"/>
            </a:defPPr>
            <a:lvl1pPr algn="ctr">
              <a:defRPr sz="1000">
                <a:cs typeface="Arial" panose="020b0604020202020204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nb-NO" sz="800" smtClean="0">
                <a:solidFill>
                  <a:schemeClr val="tx1"/>
                </a:solidFill>
              </a:rPr>
              <a:t>Planlegging av utskriving</a:t>
            </a:r>
          </a:p>
        </p:txBody>
      </p:sp>
      <p:sp>
        <p:nvSpPr>
          <p:cNvPr id="12" name="Ellipse 11"/>
          <p:cNvSpPr/>
          <p:nvPr/>
        </p:nvSpPr>
        <p:spPr>
          <a:xfrm>
            <a:off x="678308" y="4732759"/>
            <a:ext cx="288032" cy="294336"/>
          </a:xfrm>
          <a:prstGeom prst="ellipse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13" name="Rett pil 12"/>
          <p:cNvCxnSpPr>
            <a:stCxn id="12" idx="6"/>
            <a:endCxn id="2" idx="1"/>
          </p:cNvCxnSpPr>
          <p:nvPr/>
        </p:nvCxnSpPr>
        <p:spPr>
          <a:xfrm>
            <a:off x="966340" y="4879927"/>
            <a:ext cx="394236" cy="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Prosess 24"/>
          <p:cNvSpPr/>
          <p:nvPr/>
        </p:nvSpPr>
        <p:spPr>
          <a:xfrm>
            <a:off x="7159967" y="4402014"/>
            <a:ext cx="825010" cy="955826"/>
          </a:xfrm>
          <a:prstGeom prst="flowChartProcess">
            <a:avLst/>
          </a:prstGeom>
          <a:solidFill>
            <a:srgbClr val="E0EAF6"/>
          </a:solidFill>
          <a:ln w="127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63994" rIns="72000" bIns="63994" rtlCol="0" anchor="ctr"/>
          <a:lstStyle/>
          <a:p>
            <a:pPr algn="ctr"/>
            <a:r>
              <a:rPr lang="nb-NO" sz="1100" err="1">
                <a:solidFill>
                  <a:schemeClr val="tx1"/>
                </a:solidFill>
                <a:cs typeface="Arial" panose="020b0604020202020204" pitchFamily="34" charset="0"/>
                <a:hlinkClick r:id="rId6" tgtFrame="_blank" tooltip="XDF18301 - dok18301.docx"/>
              </a:rPr>
              <a:t>Utmøte</a:t>
            </a:r>
            <a:endParaRPr lang="nb-NO" sz="110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8" name="TekstSylinder 27"/>
          <p:cNvSpPr txBox="1"/>
          <p:nvPr/>
        </p:nvSpPr>
        <p:spPr>
          <a:xfrm>
            <a:off x="4770344" y="5101725"/>
            <a:ext cx="838368" cy="279667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985" tIns="63994" rIns="127985" bIns="63994" rtlCol="0" anchor="t"/>
          <a:lstStyle>
            <a:defPPr>
              <a:defRPr lang="nb-NO"/>
            </a:defPPr>
            <a:lvl1pPr algn="ctr">
              <a:defRPr sz="1000">
                <a:cs typeface="Arial" panose="020b0604020202020204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endParaRPr lang="nb-NO" sz="800">
              <a:solidFill>
                <a:schemeClr val="tx1"/>
              </a:solidFill>
            </a:endParaRPr>
          </a:p>
        </p:txBody>
      </p:sp>
      <p:sp>
        <p:nvSpPr>
          <p:cNvPr id="29" name="Prosess 28"/>
          <p:cNvSpPr/>
          <p:nvPr/>
        </p:nvSpPr>
        <p:spPr>
          <a:xfrm>
            <a:off x="9719572" y="4402014"/>
            <a:ext cx="1506060" cy="955826"/>
          </a:xfrm>
          <a:prstGeom prst="flowChartProcess">
            <a:avLst/>
          </a:prstGeom>
          <a:solidFill>
            <a:srgbClr val="E0EAF6"/>
          </a:solidFill>
          <a:ln w="127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63994" rIns="72000" bIns="63994" rtlCol="0" anchor="ctr"/>
          <a:lstStyle/>
          <a:p>
            <a:pPr algn="ctr"/>
            <a:r>
              <a:rPr lang="nb-NO" sz="1100">
                <a:solidFill>
                  <a:schemeClr val="tx1"/>
                </a:solidFill>
                <a:cs typeface="Arial" panose="020b0604020202020204" pitchFamily="34" charset="0"/>
              </a:rPr>
              <a:t>Send epikrise og ev. andre rapporter til pasient og </a:t>
            </a:r>
            <a:r>
              <a:rPr lang="nb-NO" sz="1100" smtClean="0">
                <a:solidFill>
                  <a:schemeClr val="tx1"/>
                </a:solidFill>
                <a:cs typeface="Arial" panose="020b0604020202020204" pitchFamily="34" charset="0"/>
              </a:rPr>
              <a:t>kommune</a:t>
            </a:r>
            <a:endParaRPr lang="nb-NO" sz="110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cxnSp>
        <p:nvCxnSpPr>
          <p:cNvPr id="31" name="Rett pil 30"/>
          <p:cNvCxnSpPr>
            <a:stCxn id="29" idx="3"/>
            <a:endCxn id="34" idx="2"/>
          </p:cNvCxnSpPr>
          <p:nvPr/>
        </p:nvCxnSpPr>
        <p:spPr>
          <a:xfrm>
            <a:off x="11225632" y="4879927"/>
            <a:ext cx="509512" cy="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kstSylinder 31"/>
          <p:cNvSpPr txBox="1"/>
          <p:nvPr/>
        </p:nvSpPr>
        <p:spPr>
          <a:xfrm>
            <a:off x="6100182" y="5101725"/>
            <a:ext cx="1159444" cy="279667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985" tIns="63994" rIns="127985" bIns="63994" rtlCol="0" anchor="t"/>
          <a:lstStyle>
            <a:defPPr>
              <a:defRPr lang="nb-NO"/>
            </a:defPPr>
            <a:lvl1pPr algn="ctr">
              <a:defRPr sz="1000">
                <a:cs typeface="Arial" panose="020b0604020202020204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endParaRPr lang="nb-NO" sz="800">
              <a:solidFill>
                <a:schemeClr val="tx1"/>
              </a:solidFill>
            </a:endParaRPr>
          </a:p>
        </p:txBody>
      </p:sp>
      <p:sp>
        <p:nvSpPr>
          <p:cNvPr id="33" name="TekstSylinder 32"/>
          <p:cNvSpPr txBox="1"/>
          <p:nvPr/>
        </p:nvSpPr>
        <p:spPr>
          <a:xfrm>
            <a:off x="11369352" y="5142642"/>
            <a:ext cx="1260573" cy="378038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985" tIns="63994" rIns="127985" bIns="63994" rtlCol="0" anchor="t"/>
          <a:lstStyle>
            <a:defPPr>
              <a:defRPr lang="nb-NO"/>
            </a:defPPr>
            <a:lvl1pPr algn="ctr">
              <a:defRPr sz="1000">
                <a:cs typeface="Arial" panose="020b0604020202020204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nb-NO" sz="800" smtClean="0">
                <a:solidFill>
                  <a:schemeClr val="tx1"/>
                </a:solidFill>
              </a:rPr>
              <a:t>Pasient er utskrevet</a:t>
            </a:r>
          </a:p>
        </p:txBody>
      </p:sp>
      <p:sp>
        <p:nvSpPr>
          <p:cNvPr id="34" name="Ellipse 33"/>
          <p:cNvSpPr/>
          <p:nvPr/>
        </p:nvSpPr>
        <p:spPr>
          <a:xfrm>
            <a:off x="11735144" y="4732759"/>
            <a:ext cx="288032" cy="294336"/>
          </a:xfrm>
          <a:prstGeom prst="ellipse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5" name="Prosess 34"/>
          <p:cNvSpPr/>
          <p:nvPr/>
        </p:nvSpPr>
        <p:spPr>
          <a:xfrm>
            <a:off x="2799287" y="4402014"/>
            <a:ext cx="1132408" cy="955826"/>
          </a:xfrm>
          <a:prstGeom prst="flowChartProcess">
            <a:avLst/>
          </a:prstGeom>
          <a:solidFill>
            <a:srgbClr val="E0EAF6"/>
          </a:solidFill>
          <a:ln w="127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63994" rIns="72000" bIns="63994" rtlCol="0" anchor="ctr"/>
          <a:lstStyle/>
          <a:p>
            <a:pPr algn="ctr"/>
            <a:r>
              <a:rPr lang="nb-NO" sz="1100">
                <a:solidFill>
                  <a:schemeClr val="tx1"/>
                </a:solidFill>
                <a:cs typeface="Arial" panose="020b0604020202020204" pitchFamily="34" charset="0"/>
              </a:rPr>
              <a:t>Boligtilpassing</a:t>
            </a:r>
          </a:p>
        </p:txBody>
      </p:sp>
      <p:sp>
        <p:nvSpPr>
          <p:cNvPr id="38" name="TekstSylinder 37"/>
          <p:cNvSpPr txBox="1"/>
          <p:nvPr/>
        </p:nvSpPr>
        <p:spPr>
          <a:xfrm>
            <a:off x="3235606" y="5101725"/>
            <a:ext cx="898934" cy="279667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985" tIns="63994" rIns="127985" bIns="63994" rtlCol="0" anchor="t"/>
          <a:lstStyle>
            <a:defPPr>
              <a:defRPr lang="nb-NO"/>
            </a:defPPr>
            <a:lvl1pPr algn="ctr">
              <a:defRPr sz="1000">
                <a:cs typeface="Arial" panose="020b0604020202020204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nb-NO" sz="800" smtClean="0">
                <a:solidFill>
                  <a:schemeClr val="tx1"/>
                </a:solidFill>
              </a:rPr>
              <a:t> </a:t>
            </a:r>
            <a:endParaRPr lang="nb-NO" sz="800">
              <a:solidFill>
                <a:schemeClr val="tx1"/>
              </a:solidFill>
            </a:endParaRPr>
          </a:p>
        </p:txBody>
      </p:sp>
      <p:sp>
        <p:nvSpPr>
          <p:cNvPr id="2" name="Rektangel 1"/>
          <p:cNvSpPr/>
          <p:nvPr/>
        </p:nvSpPr>
        <p:spPr>
          <a:xfrm>
            <a:off x="1360576" y="4402014"/>
            <a:ext cx="1146514" cy="955826"/>
          </a:xfrm>
          <a:prstGeom prst="rect">
            <a:avLst/>
          </a:prstGeom>
          <a:solidFill>
            <a:srgbClr val="E0EAF6"/>
          </a:solidFill>
          <a:ln w="127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63994" rIns="72000" bIns="63994" rtlCol="0" anchor="ctr"/>
          <a:lstStyle/>
          <a:p>
            <a:pPr algn="ctr"/>
            <a:r>
              <a:rPr lang="nb-NO" sz="1100" smtClean="0">
                <a:solidFill>
                  <a:schemeClr val="tx1"/>
                </a:solidFill>
                <a:cs typeface="Arial" panose="020b0604020202020204" pitchFamily="34" charset="0"/>
              </a:rPr>
              <a:t>Hjelpemiddel-formidling</a:t>
            </a:r>
            <a:r>
              <a:rPr lang="nb-NO" sz="1100">
                <a:solidFill>
                  <a:schemeClr val="tx1"/>
                </a:solidFill>
                <a:cs typeface="Arial" panose="020b0604020202020204" pitchFamily="34" charset="0"/>
              </a:rPr>
              <a:t>, tilpassing og utprøving</a:t>
            </a:r>
          </a:p>
        </p:txBody>
      </p:sp>
      <p:sp>
        <p:nvSpPr>
          <p:cNvPr id="3" name="Rektangel 2"/>
          <p:cNvSpPr/>
          <p:nvPr/>
        </p:nvSpPr>
        <p:spPr>
          <a:xfrm>
            <a:off x="4284385" y="4402014"/>
            <a:ext cx="1165307" cy="955826"/>
          </a:xfrm>
          <a:prstGeom prst="rect">
            <a:avLst/>
          </a:prstGeom>
          <a:solidFill>
            <a:srgbClr val="E0EAF6"/>
          </a:solidFill>
          <a:ln w="127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63994" rIns="72000" bIns="63994" rtlCol="0" anchor="ctr"/>
          <a:lstStyle/>
          <a:p>
            <a:pPr algn="ctr"/>
            <a:r>
              <a:rPr lang="nb-NO" sz="1100">
                <a:solidFill>
                  <a:schemeClr val="tx1"/>
                </a:solidFill>
                <a:cs typeface="Arial" panose="020b0604020202020204" pitchFamily="34" charset="0"/>
              </a:rPr>
              <a:t>Inviterer til møte med hjemkommunen</a:t>
            </a:r>
          </a:p>
        </p:txBody>
      </p:sp>
      <p:sp>
        <p:nvSpPr>
          <p:cNvPr id="39" name="Rektangel 38"/>
          <p:cNvSpPr/>
          <p:nvPr/>
        </p:nvSpPr>
        <p:spPr>
          <a:xfrm>
            <a:off x="5805875" y="4402014"/>
            <a:ext cx="1059784" cy="955826"/>
          </a:xfrm>
          <a:prstGeom prst="rect">
            <a:avLst/>
          </a:prstGeom>
          <a:solidFill>
            <a:srgbClr val="E0EAF6"/>
          </a:solidFill>
          <a:ln w="127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63994" rIns="72000" bIns="63994" rtlCol="0" anchor="ctr"/>
          <a:lstStyle/>
          <a:p>
            <a:pPr algn="ctr"/>
            <a:r>
              <a:rPr lang="nb-NO" sz="1100">
                <a:solidFill>
                  <a:schemeClr val="tx1"/>
                </a:solidFill>
                <a:cs typeface="Arial" panose="020b0604020202020204" pitchFamily="34" charset="0"/>
              </a:rPr>
              <a:t>Inviterer til opplæring av kommunens pleiepersonell</a:t>
            </a:r>
          </a:p>
        </p:txBody>
      </p:sp>
      <p:cxnSp>
        <p:nvCxnSpPr>
          <p:cNvPr id="46" name="Rett pil 12"/>
          <p:cNvCxnSpPr>
            <a:stCxn id="2" idx="3"/>
            <a:endCxn id="35" idx="1"/>
          </p:cNvCxnSpPr>
          <p:nvPr/>
        </p:nvCxnSpPr>
        <p:spPr>
          <a:xfrm>
            <a:off x="2507090" y="4879927"/>
            <a:ext cx="292197" cy="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Rett pil 12"/>
          <p:cNvCxnSpPr>
            <a:stCxn id="35" idx="3"/>
            <a:endCxn id="3" idx="1"/>
          </p:cNvCxnSpPr>
          <p:nvPr/>
        </p:nvCxnSpPr>
        <p:spPr>
          <a:xfrm>
            <a:off x="3931695" y="4879927"/>
            <a:ext cx="352690" cy="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Rett pil 12"/>
          <p:cNvCxnSpPr>
            <a:stCxn id="3" idx="3"/>
            <a:endCxn id="39" idx="1"/>
          </p:cNvCxnSpPr>
          <p:nvPr/>
        </p:nvCxnSpPr>
        <p:spPr>
          <a:xfrm>
            <a:off x="5449692" y="4879927"/>
            <a:ext cx="356183" cy="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Rett pil 12"/>
          <p:cNvCxnSpPr>
            <a:stCxn id="39" idx="3"/>
            <a:endCxn id="25" idx="1"/>
          </p:cNvCxnSpPr>
          <p:nvPr/>
        </p:nvCxnSpPr>
        <p:spPr>
          <a:xfrm>
            <a:off x="6865659" y="4879927"/>
            <a:ext cx="294308" cy="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Rett pil 12"/>
          <p:cNvCxnSpPr>
            <a:stCxn id="25" idx="3"/>
            <a:endCxn id="88" idx="1"/>
          </p:cNvCxnSpPr>
          <p:nvPr/>
        </p:nvCxnSpPr>
        <p:spPr>
          <a:xfrm>
            <a:off x="7984977" y="4879927"/>
            <a:ext cx="439502" cy="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Prosess 87"/>
          <p:cNvSpPr/>
          <p:nvPr/>
        </p:nvSpPr>
        <p:spPr>
          <a:xfrm>
            <a:off x="8424479" y="4402014"/>
            <a:ext cx="825010" cy="955826"/>
          </a:xfrm>
          <a:prstGeom prst="flowChartProcess">
            <a:avLst/>
          </a:prstGeom>
          <a:solidFill>
            <a:srgbClr val="E0EAF6"/>
          </a:solidFill>
          <a:ln w="127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63994" rIns="72000" bIns="63994" rtlCol="0" anchor="ctr"/>
          <a:lstStyle/>
          <a:p>
            <a:pPr algn="ctr"/>
            <a:r>
              <a:rPr lang="nb-NO" sz="1100" smtClean="0">
                <a:solidFill>
                  <a:schemeClr val="tx1"/>
                </a:solidFill>
                <a:cs typeface="Arial" panose="020b0604020202020204" pitchFamily="34" charset="0"/>
              </a:rPr>
              <a:t>ASIA</a:t>
            </a:r>
          </a:p>
        </p:txBody>
      </p:sp>
      <p:cxnSp>
        <p:nvCxnSpPr>
          <p:cNvPr id="89" name="Rett pil 12"/>
          <p:cNvCxnSpPr>
            <a:stCxn id="88" idx="3"/>
            <a:endCxn id="29" idx="1"/>
          </p:cNvCxnSpPr>
          <p:nvPr/>
        </p:nvCxnSpPr>
        <p:spPr>
          <a:xfrm>
            <a:off x="9249489" y="4879927"/>
            <a:ext cx="470083" cy="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1" name="Bilde 6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229000" y="3840492"/>
            <a:ext cx="188024" cy="213335"/>
          </a:xfrm>
          <a:prstGeom prst="rect">
            <a:avLst/>
          </a:prstGeom>
        </p:spPr>
      </p:pic>
      <p:sp>
        <p:nvSpPr>
          <p:cNvPr id="90" name="TekstSylinder 89"/>
          <p:cNvSpPr txBox="1"/>
          <p:nvPr/>
        </p:nvSpPr>
        <p:spPr>
          <a:xfrm>
            <a:off x="8417024" y="3840492"/>
            <a:ext cx="949808" cy="260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nb-NO"/>
            </a:defPPr>
            <a:lvl1pPr>
              <a:defRPr sz="11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nb-NO" smtClean="0"/>
              <a:t>Siste uke</a:t>
            </a:r>
            <a:endParaRPr lang="nb-NO"/>
          </a:p>
        </p:txBody>
      </p:sp>
      <p:sp>
        <p:nvSpPr>
          <p:cNvPr id="44" name="TekstSylinder 43"/>
          <p:cNvSpPr txBox="1"/>
          <p:nvPr/>
        </p:nvSpPr>
        <p:spPr>
          <a:xfrm>
            <a:off x="564943" y="7858531"/>
            <a:ext cx="11377264" cy="754053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nb-NO" sz="1800" smtClean="0"/>
              <a:t>Ekstern samhandling</a:t>
            </a:r>
            <a:endParaRPr lang="nb-NO" sz="1800"/>
          </a:p>
          <a:p>
            <a:endParaRPr lang="nb-NO"/>
          </a:p>
        </p:txBody>
      </p:sp>
      <p:sp>
        <p:nvSpPr>
          <p:cNvPr id="45" name="TekstSylinder 44"/>
          <p:cNvSpPr txBox="1"/>
          <p:nvPr/>
        </p:nvSpPr>
        <p:spPr>
          <a:xfrm>
            <a:off x="2890963" y="8063687"/>
            <a:ext cx="1470249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nb-NO" sz="1200" smtClean="0"/>
              <a:t>E- meldinger</a:t>
            </a:r>
            <a:endParaRPr lang="nb-NO" sz="1200"/>
          </a:p>
        </p:txBody>
      </p:sp>
      <p:sp>
        <p:nvSpPr>
          <p:cNvPr id="47" name="TekstSylinder 46"/>
          <p:cNvSpPr txBox="1"/>
          <p:nvPr/>
        </p:nvSpPr>
        <p:spPr>
          <a:xfrm>
            <a:off x="6421323" y="8003735"/>
            <a:ext cx="1368152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nb-NO" sz="1200" smtClean="0"/>
              <a:t>Møter med heimkommune</a:t>
            </a:r>
            <a:endParaRPr lang="nb-NO" sz="1200"/>
          </a:p>
        </p:txBody>
      </p:sp>
      <p:sp>
        <p:nvSpPr>
          <p:cNvPr id="48" name="TekstSylinder 47"/>
          <p:cNvSpPr txBox="1"/>
          <p:nvPr/>
        </p:nvSpPr>
        <p:spPr>
          <a:xfrm>
            <a:off x="8195416" y="7993770"/>
            <a:ext cx="1580682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nb-NO" sz="1200" smtClean="0"/>
              <a:t>Hospitering og veiledning</a:t>
            </a:r>
            <a:endParaRPr lang="nb-NO" sz="1200"/>
          </a:p>
        </p:txBody>
      </p:sp>
      <p:sp>
        <p:nvSpPr>
          <p:cNvPr id="50" name="TekstSylinder 49"/>
          <p:cNvSpPr txBox="1"/>
          <p:nvPr/>
        </p:nvSpPr>
        <p:spPr>
          <a:xfrm>
            <a:off x="564943" y="6967503"/>
            <a:ext cx="11377264" cy="754053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nb-NO" sz="1800" smtClean="0"/>
              <a:t>Intern samhandling</a:t>
            </a:r>
            <a:endParaRPr lang="nb-NO" sz="1800"/>
          </a:p>
          <a:p>
            <a:endParaRPr lang="nb-NO"/>
          </a:p>
        </p:txBody>
      </p:sp>
      <p:sp>
        <p:nvSpPr>
          <p:cNvPr id="51" name="TekstSylinder 50"/>
          <p:cNvSpPr txBox="1"/>
          <p:nvPr/>
        </p:nvSpPr>
        <p:spPr>
          <a:xfrm>
            <a:off x="2782817" y="7113696"/>
            <a:ext cx="1192499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nb-NO" sz="1200" smtClean="0"/>
              <a:t>Akutt ryggmargsskade</a:t>
            </a:r>
            <a:endParaRPr lang="nb-NO" sz="1200"/>
          </a:p>
        </p:txBody>
      </p:sp>
      <p:sp>
        <p:nvSpPr>
          <p:cNvPr id="53" name="TekstSylinder 52"/>
          <p:cNvSpPr txBox="1"/>
          <p:nvPr/>
        </p:nvSpPr>
        <p:spPr>
          <a:xfrm rot="10800000" flipH="1" flipV="1">
            <a:off x="4409622" y="7121737"/>
            <a:ext cx="1820031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nb-NO" sz="1200" smtClean="0"/>
              <a:t>Undersøkelser/behandling andre avdelinger</a:t>
            </a:r>
            <a:endParaRPr lang="nb-NO" sz="1200"/>
          </a:p>
        </p:txBody>
      </p:sp>
      <p:sp>
        <p:nvSpPr>
          <p:cNvPr id="54" name="TekstSylinder 53"/>
          <p:cNvSpPr txBox="1"/>
          <p:nvPr/>
        </p:nvSpPr>
        <p:spPr>
          <a:xfrm>
            <a:off x="6663960" y="7214071"/>
            <a:ext cx="1503199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nb-NO" sz="1200" smtClean="0"/>
              <a:t>Psykisk helsehjelp</a:t>
            </a:r>
            <a:endParaRPr lang="nb-NO" sz="1200"/>
          </a:p>
        </p:txBody>
      </p:sp>
      <p:sp>
        <p:nvSpPr>
          <p:cNvPr id="56" name="TekstSylinder 55"/>
          <p:cNvSpPr txBox="1"/>
          <p:nvPr/>
        </p:nvSpPr>
        <p:spPr>
          <a:xfrm>
            <a:off x="10136990" y="8048871"/>
            <a:ext cx="900077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nb-NO" sz="1200" err="1" smtClean="0"/>
              <a:t>NorSCIR</a:t>
            </a:r>
            <a:endParaRPr lang="nb-NO" sz="1200"/>
          </a:p>
        </p:txBody>
      </p:sp>
      <p:sp>
        <p:nvSpPr>
          <p:cNvPr id="57" name="TekstSylinder 56"/>
          <p:cNvSpPr txBox="1"/>
          <p:nvPr/>
        </p:nvSpPr>
        <p:spPr>
          <a:xfrm>
            <a:off x="4602070" y="8087379"/>
            <a:ext cx="1578396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nb-NO" sz="1200" smtClean="0">
                <a:hlinkClick r:id="rId8" tgtFrame="_blank" tooltip="XDF30343 - dok30343.docx"/>
              </a:rPr>
              <a:t>Koordinator/IP-plan</a:t>
            </a:r>
            <a:endParaRPr lang="nb-NO" sz="1200"/>
          </a:p>
        </p:txBody>
      </p:sp>
      <p:sp>
        <p:nvSpPr>
          <p:cNvPr id="60" name="Rektangel 59"/>
          <p:cNvSpPr/>
          <p:nvPr/>
        </p:nvSpPr>
        <p:spPr>
          <a:xfrm>
            <a:off x="9232427" y="6663564"/>
            <a:ext cx="292498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800"/>
              <a:t>https://stolav.no/fag-og-forskning/medisinske-kvalitetsregistre/norsk-ryggmargsskaderegister-norscir</a:t>
            </a:r>
          </a:p>
        </p:txBody>
      </p:sp>
      <p:pic>
        <p:nvPicPr>
          <p:cNvPr id="62" name="Picture 4">
            <a:hlinkClick r:id="rId10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12448" y="8253881"/>
            <a:ext cx="219473" cy="2576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" name="Picture 4">
            <a:hlinkClick r:id="rId11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931535" y="8227105"/>
            <a:ext cx="219473" cy="2576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5587891"/>
      </p:ext>
    </p:extLst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7763.0"/>
  <p:tag name="AS_RELEASE_DATE" val="2023.05.14"/>
  <p:tag name="AS_TITLE" val="Aspose.Slides for .NET 4.0 Client Profile"/>
  <p:tag name="AS_VERSION" val="23.5"/>
</p:tagLst>
</file>

<file path=ppt/theme/theme1.xml><?xml version="1.0" encoding="utf-8"?>
<a:theme xmlns:r="http://schemas.openxmlformats.org/officeDocument/2006/relationships" xmlns:a="http://schemas.openxmlformats.org/drawingml/2006/main" name="Tema">
  <a:themeElements>
    <a:clrScheme name="Helse Vest">
      <a:dk1>
        <a:srgbClr val="00338D"/>
      </a:dk1>
      <a:lt1>
        <a:sysClr val="window" lastClr="FFFFFF"/>
      </a:lt1>
      <a:dk2>
        <a:srgbClr val="00338D"/>
      </a:dk2>
      <a:lt2>
        <a:srgbClr val="EEECE1"/>
      </a:lt2>
      <a:accent1>
        <a:srgbClr val="7AB2DC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338D"/>
      </a:hlink>
      <a:folHlink>
        <a:srgbClr val="00336F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ppt/theme/theme2.xml><?xml version="1.0" encoding="utf-8"?>
<a:theme xmlns:r="http://schemas.openxmlformats.org/officeDocument/2006/relationships" xmlns:a="http://schemas.openxmlformats.org/drawingml/2006/main" name="1_Tema">
  <a:themeElements>
    <a:clrScheme name="Helse Vest">
      <a:dk1>
        <a:srgbClr val="00338D"/>
      </a:dk1>
      <a:lt1>
        <a:sysClr val="window" lastClr="FFFFFF"/>
      </a:lt1>
      <a:dk2>
        <a:srgbClr val="00338D"/>
      </a:dk2>
      <a:lt2>
        <a:srgbClr val="EEECE1"/>
      </a:lt2>
      <a:accent1>
        <a:srgbClr val="7AB2DC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338D"/>
      </a:hlink>
      <a:folHlink>
        <a:srgbClr val="00336F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ppt/theme/theme3.xml><?xml version="1.0" encoding="utf-8"?>
<a:theme xmlns:r="http://schemas.openxmlformats.org/officeDocument/2006/relationships"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docProps/app.xml><?xml version="1.0" encoding="utf-8"?>
<Properties xmlns:vt="http://schemas.openxmlformats.org/officeDocument/2006/docPropsVTypes" xmlns="http://schemas.openxmlformats.org/officeDocument/2006/extended-properties">
  <Template>Tema</Template>
  <Company>Helse Vest</Company>
  <PresentationFormat>A3 Paper (297x420 mm)</PresentationFormat>
  <Paragraphs>103</Paragraphs>
  <Slides>4</Slides>
  <Notes>1</Notes>
  <TotalTime>6912</TotalTime>
  <HiddenSlides>0</HiddenSlides>
  <MMClips>0</MMClips>
  <ScaleCrop>0</ScaleCrop>
  <HeadingPairs>
    <vt:vector baseType="variant" size="6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baseType="lpstr" size="8">
      <vt:lpstr>Arial</vt:lpstr>
      <vt:lpstr>Calibri</vt:lpstr>
      <vt:lpstr>ScalaSans-Bold</vt:lpstr>
      <vt:lpstr>Tema</vt:lpstr>
      <vt:lpstr>Oppfølging av spinalskader</vt:lpstr>
      <vt:lpstr>Oppfølging av spinalskader: henvisning for primæropphold</vt:lpstr>
      <vt:lpstr>Oppfølging av spinalskader: Behandling</vt:lpstr>
      <vt:lpstr>Primæropphold av spinalskader</vt:lpstr>
    </vt:vector>
  </TitlesOfParts>
  <LinksUpToDate>0</LinksUpToDate>
  <SharedDoc>0</SharedDoc>
  <HyperlinksChanged>0</HyperlinksChanged>
  <Application>Aspose.Slides for .NET</Application>
  <AppVersion>23.0500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PowerPoint-presentasjon</dc:title>
  <dc:creator>Magnus Alvestad</dc:creator>
  <dc:description>EK_Avdeling¤2#4¤2#¤3#EK_Avsnitt¤2#4¤2#¤3#EK_Bedriftsnavn¤2#1¤2#Helse Bergen¤3#EK_GjelderFra¤2#0¤2#07.11.2022¤3#EK_KlGjelderFra¤2#0¤2#10:17¤3#EK_Opprettet¤2#0¤2#08.04.2021¤3#EK_Utgitt¤2#0¤2#01.03.2021¤3#EK_IBrukDato¤2#0¤2#07.11.2022¤3#EK_DokumentID¤2#0¤2#D68434¤3#EK_DokTittel¤2#0¤2#Pasientforløp - oppfølging av spinalskader¤3#EK_DokType¤2#0¤2#Retningslinje¤3#EK_DocLvlShort¤2#0¤2#¤3#EK_DocLevel¤2#0¤2#¤3#EK_EksRef¤2#2¤2# 6	6.9.5.1	LARS - Landsforeningen for Ryggmargsskadde	09498	https://www.lars.no/	¤1#6.9.5.2	ABC - Ernæring og ryggmargsskade for helsepersonell	09499	https://www.yumpu.com/no/document/fullscreen/59193752/abc-om-ernaering-og-ryggmargsskade-helsepersonell	¤1#6.9.5.3	ABC - Trykksår og ryggmargsskade for helsepersonell	09500	https://www.yumpu.com/no/document/fullscreen/59193833/abc-om-trykksar-og-ryggmargsskade-helsepersonell	¤1#6.9.5.4	ABC - Ryggmargsskade for helsepersonell	09501	https://www.yumpu.com/no/document/fullscreen/59193836/abc-om-ryggmargsskade-helsepersonell	¤1#6.9.5.5	ABC - Lungefunksjon for deg med ryggmargsskade	09502	https://www.yumpu.com/no/document/fullscreen/59999791/abc-om-lungefunksjon-for-deg-med-ryggmargsskade	¤1#6.9.5.6	ABC - Smerter og spastisitet for deg med ryggmargsskade	09503	https://www.yumpu.com/no/document/fullscreen/59193776/abc-om-smerter-og-spasmer-for-deg-med-ryggmargsskade-brukere	¤1#¤3#EK_Erstatter¤2#0¤2#1.04¤3#EK_ErstatterD¤2#0¤2#07.11.2022¤3#EK_Signatur¤2#0¤2#¤3#EK_Verifisert¤2#0¤2#¤3#EK_Hørt¤2#0¤2#¤3#EK_AuditReview¤2#2¤2#¤3#EK_AuditApprove¤2#2¤2#¤3#EK_Gradering¤2#0¤2#Åpen¤3#EK_Gradnr¤2#4¤2#0¤3#EK_Kapittel¤2#4¤2#¤3#EK_Referanse¤2#2¤2# 9	02.1.2.1.17.1-01	Barn som pårørende	53592	dok53592.docx	¤1#02.1.2.8-03	Individuell plan (IP)	30343	dok30343.docx	¤1#02.17.6.3.6.3-05	Møter ved Spinalenheten	18574	dok18574.docx	¤1#02.17.6.3.6.4-10	Skjekkliste for primærrehabilitering ved Spinalenheten	58724	dok58724.docx	¤1#02.17.6.3.6.5-02	Målmøter	18299	dok18299.docx	¤1#02.17.6.3.6.5-04	Utskrivningsmøte	18301	dok18301.docx	¤1#02.17.6.3.6.8-01	Pasientforløp: Spinaleininga	68817	dok68817.docx	¤1#02.17.6.3.6.8-02	Pasientforløp: Rehabiliteringsplan	68818	dok68818.docx	¤1#02.17.6.3.6.8-03	Pasientforløp: Tverrfaglig team	68819	dok68819.docx	¤1#¤3#EK_RefNr¤2#0¤2#02.17.2-01¤3#EK_Revisjon¤2#0¤2#1.05¤3#EK_Ansvarlig¤2#0¤2#Lunde, Tori¤3#EK_SkrevetAv¤2#0¤2#Nevroklinikken¤3#EK_UText1¤2#0¤2#Hege Storlid¤3#EK_UText2¤2#0¤2#¤3#EK_UText3¤2#0¤2#¤3#EK_UText4¤2#0¤2#¤3#EK_Status¤2#0¤2#Endres¤3#EK_Stikkord¤2#0¤2#¤3#EK_SuperStikkord¤2#0¤2#¤3#EK_Rapport¤2#3¤2#¤3#EK_EKPrintMerke¤2#0¤2#Uoffisiell utskrift er kun gyldig på utskriftsdato¤3#EK_Watermark¤2#0¤2#¤3#EK_Utgave¤2#0¤2#1.05¤3#EK_Merknad¤2#7¤2#¤3#EK_VerLogg¤2#2¤2#Ver. 1.05 - 07.11.2022|¤1#Ver. 1.04 - 07.11.2022|Forlenget gyldighet til 07.11.2024¤1#Ver. 1.03 - 06.11.2022|Forlenget gyldighet til 06.11.2024¤1#Ver. 1.02 - 06.11.2022|ordnet link
Forlenget gyldighet til 06.11.2024¤1#Ver. 1.01 - 01.06.2021|oppdatert og lagt inn eksterne og interne referanser
Forlenget gyldighet til 01.06.2023¤1#Ver. 1.00 - 15.04.2021|¤3#EK_RF1¤2#4¤2#¤3#EK_RF2¤2#4¤2#¤3#EK_RF3¤2#4¤2#¤3#EK_RF4¤2#4¤2#¤3#EK_RF5¤2#4¤2#¤3#EK_RF6¤2#4¤2#¤3#EK_RF7¤2#4¤2#¤3#EK_RF8¤2#4¤2#¤3#EK_RF9¤2#4¤2#¤3#EK_Mappe1¤2#4¤2#¤3#EK_Mappe2¤2#4¤2#¤3#EK_Mappe3¤2#4¤2#¤3#EK_Mappe4¤2#4¤2#¤3#EK_Mappe5¤2#4¤2#¤3#EK_Mappe6¤2#4¤2#¤3#EK_Mappe7¤2#4¤2#¤3#EK_Mappe8¤2#4¤2#¤3#EK_Mappe9¤2#4¤2#¤3#EK_DL¤2#0¤2#1¤3#EK_GjelderTil¤2#0¤2#07.11.2024¤3#EK_Vedlegg¤2#2¤2# 0	¤3#EK_AvdelingOver¤2#4¤2#¤3#EK_HRefNr¤2#0¤2#¤3#EK_HbNavn¤2#0¤2#¤3#EK_DokRefnr¤2#4¤2#0003021702¤3#EK_Dokendrdato¤2#4¤2#07.11.2022 10:16:59¤3#EK_HbType¤2#4¤2#¤3#EK_Offisiell¤2#4¤2#¤3#EK_VedleggRef¤2#4¤2#02.17.2-01¤3#EK_Strukt00¤2#5¤2#¤5#¤5#HVRHF¤5#1¤5#-1¤4#¤5#02¤5#Helse Bergen HF¤5#1¤5#0¤4#.¤5#17¤5#Nevroklinikken¤5#1¤5#0¤4#.¤5#2¤5#Pasientbehandling¤5#0¤5#0¤4# - ¤3#EK_Strukt01¤2#5¤2#¤5#¤5#Kategorier HB (ikke dokumenter på dette nivået trykk dere videre ned +)¤5#0¤5#0¤4#¤5#¤5#Pasientbehandling (ikke dokumenter på dette nivået trykk dere videre ned +)¤5#0¤5#0¤4#¤5#¤5#Pasientforløp og pakkeforløp¤5#3¤5#0¤4# - ¤3#EK_Pub¤2#6¤2#¤3#EKR_DokType¤2#0¤2#¤3#EKR_Doktittel¤2#0¤2#¤3#EKR_DokumentID¤2#0¤2#¤3#EKR_RefNr¤2#0¤2#¤3#EKR_Gradering¤2#0¤2#¤3#EKR_Signatur¤2#0¤2#¤3#EKR_Verifisert¤2#0¤2#¤3#EKR_Hørt¤2#0¤2#¤3#EKR_AuditReview¤2#2¤2#¤3#EKR_AuditApprove¤2#2¤2#¤3#EKR_AuditFinal¤2#2¤2#¤3#EKR_Dokeier¤2#0¤2#¤3#EKR_Status¤2#0¤2#¤3#EKR_Opprettet¤2#0¤2#¤3#EKR_Endret¤2#0¤2#¤3#EKR_Ibruk¤2#0¤2#¤3#EKR_Rapport¤2#3¤2#¤3#EKR_Utgitt¤2#0¤2#¤3#EKR_SkrevetAv¤2#0¤2#¤3#EKR_UText1¤2#0¤2#¤3#EKR_UText2¤2#0¤2#¤3#EKR_UText3¤2#0¤2#¤3#EKR_UText4¤2#0¤2#¤3#EKR_DokRefnr¤2#4¤2#¤3#EKR_Gradnr¤2#4¤2#¤3#EKR_Strukt00¤2#5¤2#¤5#¤5#HVRHF¤5#1¤5#-1¤4#¤5#02¤5#Helse Bergen HF¤5#1¤5#0¤4#.¤5#17¤5#Nevroklinikken¤5#1¤5#0¤4#.¤5#2¤5#Pasientbehandling¤5#0¤5#0¤4# - ¤3#</dc:description>
  <cp:keywords>&lt;dok68434.pptx&gt;&lt;n&gt;ek_type&lt;/n&gt;&lt;v&gt;ARB&lt;/v&gt;&lt;n&gt;khb&lt;/n&gt;&lt;v&gt;UB&lt;/v&gt;&lt;n&gt;beskyttet&lt;/n&gt;&lt;v&gt;nei&lt;/v&gt;&lt;/dok68434.pptx&gt;</cp:keywords>
  <cp:lastModifiedBy>Birkeland, Ole Christian</cp:lastModifiedBy>
  <cp:revision>294</cp:revision>
  <cp:lastPrinted>2016-10-31T10:23:29.000</cp:lastPrinted>
  <dcterms:created xsi:type="dcterms:W3CDTF">2014-09-17T14:21:59Z</dcterms:created>
  <dcterms:modified xsi:type="dcterms:W3CDTF">2023-10-12T06:39:13Z</dcterms:modified>
</cp:coreProperties>
</file>

<file path=docProps/custom.xml><?xml version="1.0" encoding="utf-8"?>
<Properties xmlns:vt="http://schemas.openxmlformats.org/officeDocument/2006/docPropsVTypes" xmlns="http://schemas.openxmlformats.org/officeDocument/2006/custom-properties">
  <property fmtid="{D5CDD505-2E9C-101B-9397-08002B2CF9AE}" pid="2" name="CurrDocVer">
    <vt:lpwstr>2.20</vt:lpwstr>
  </property>
  <property fmtid="{D5CDD505-2E9C-101B-9397-08002B2CF9AE}" pid="3" name="EK_Format">
    <vt:lpwstr>-1</vt:lpwstr>
  </property>
</Properties>
</file>