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76" r:id="rId1"/>
  </p:sldMasterIdLst>
  <p:notesMasterIdLst>
    <p:notesMasterId r:id="rId2"/>
  </p:notesMasterIdLst>
  <p:sldIdLst>
    <p:sldId id="278" r:id="rId3"/>
    <p:sldId id="279" r:id="rId4"/>
    <p:sldId id="280" r:id="rId5"/>
    <p:sldId id="281" r:id="rId6"/>
    <p:sldId id="282" r:id="rId7"/>
    <p:sldId id="283" r:id="rId8"/>
  </p:sldIdLst>
  <p:sldSz cx="17068800" cy="9601200"/>
  <p:notesSz cx="9926638" cy="14355762"/>
  <p:custDataLst>
    <p:tags r:id="rId9"/>
  </p:custDataLst>
  <p:defaultTextStyle>
    <a:defPPr>
      <a:defRPr lang="nb-NO"/>
    </a:defPPr>
    <a:lvl1pPr marL="0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26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852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778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705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631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559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485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411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53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7988" autoAdjust="0"/>
  </p:normalViewPr>
  <p:slideViewPr>
    <p:cSldViewPr>
      <p:cViewPr varScale="1">
        <p:scale>
          <a:sx n="58" d="100"/>
          <a:sy n="58" d="100"/>
        </p:scale>
        <p:origin x="492" y="90"/>
      </p:cViewPr>
      <p:guideLst>
        <p:guide orient="horz" pos="3024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tags" Target="tags/tag1.xml" /></Relationships>
</file>

<file path=ppt/diagrams/_rels/data2.xml.rels>&#65279;<?xml version="1.0" encoding="utf-8" standalone="yes"?><Relationships xmlns="http://schemas.openxmlformats.org/package/2006/relationships"><Relationship Id="rId1" Type="http://schemas.openxmlformats.org/officeDocument/2006/relationships/hyperlink" Target="https://handbok.helse-bergen.no/eknet/docs/pub/dok65601.htm" TargetMode="External" /></Relationships>
</file>

<file path=ppt/diagrams/_rels/drawing2.xml.rels>&#65279;<?xml version="1.0" encoding="utf-8" standalone="yes"?><Relationships xmlns="http://schemas.openxmlformats.org/package/2006/relationships"><Relationship Id="rId1" Type="http://schemas.openxmlformats.org/officeDocument/2006/relationships/hyperlink" Target="https://handbok.helse-bergen.no/eknet/docs/pub/dok65601.htm" TargetMode="External" /></Relationships>
</file>

<file path=ppt/diagrams/colors1.xml><?xml version="1.0" encoding="utf-8"?>
<dgm:colorsDef xmlns:a="http://schemas.openxmlformats.org/drawingml/2006/main" xmlns:dgm="http://schemas.openxmlformats.org/drawingml/2006/diagram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dgm="http://schemas.openxmlformats.org/drawingml/2006/diagram">
  <dgm:ptLst>
    <dgm:pt modelId="{16EDE7A9-A177-4497-B953-D9376F94D07C}" type="doc">
      <dgm:prSet loTypeId="urn:microsoft.com/office/officeart/2005/8/layout/process2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/>
        </a:p>
      </dgm:t>
    </dgm:pt>
    <dgm:pt modelId="{CF56AD18-B001-4CA1-BB52-40F77F427206}" type="parTrans" cxnId="{B7A0ACA6-CA43-46EB-B518-FDFEB14A844B}">
      <dgm:prSet/>
      <dgm:spPr/>
      <dgm:t>
        <a:bodyPr/>
        <a:lstStyle/>
        <a:p>
          <a:endParaRPr lang="nb-NO"/>
        </a:p>
      </dgm:t>
    </dgm:pt>
    <dgm:pt modelId="{6FA6D3D1-A313-4491-A86A-B782B4B386A3}">
      <dgm:prSet phldrT="[Tekst]"/>
      <dgm:spPr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nb-NO" smtClean="0"/>
            <a:t>Grunnlaget: </a:t>
          </a:r>
          <a:r>
            <a:rPr lang="nb-NO" i="1" smtClean="0"/>
            <a:t>Trygg overføring</a:t>
          </a:r>
          <a:endParaRPr lang="nb-NO" i="1"/>
        </a:p>
      </dgm:t>
    </dgm:pt>
    <dgm:pt modelId="{1DDA3643-FBDF-42B8-9110-7BC637434DCD}" type="sibTrans" cxnId="{B7A0ACA6-CA43-46EB-B518-FDFEB14A844B}">
      <dgm:prSet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endParaRPr lang="nb-NO"/>
        </a:p>
      </dgm:t>
    </dgm:pt>
    <dgm:pt modelId="{194AED14-C51A-4072-BAB7-5EBBCC09FDDD}" type="parTrans" cxnId="{69AEB90D-1899-4C2A-9D09-EAEC7D493005}">
      <dgm:prSet/>
      <dgm:spPr/>
      <dgm:t>
        <a:bodyPr/>
        <a:lstStyle/>
        <a:p>
          <a:endParaRPr lang="nb-NO"/>
        </a:p>
      </dgm:t>
    </dgm:pt>
    <dgm:pt modelId="{AD945763-CD77-444B-BD8E-10FCE0219841}">
      <dgm:prSet phldrT="[Tekst]"/>
      <dgm:spPr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nb-NO" smtClean="0"/>
            <a:t>Planlegging</a:t>
          </a:r>
          <a:endParaRPr lang="nb-NO"/>
        </a:p>
      </dgm:t>
    </dgm:pt>
    <dgm:pt modelId="{03192267-DE0C-45F9-8089-C14570705400}" type="sibTrans" cxnId="{69AEB90D-1899-4C2A-9D09-EAEC7D493005}">
      <dgm:prSet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endParaRPr lang="nb-NO"/>
        </a:p>
      </dgm:t>
    </dgm:pt>
    <dgm:pt modelId="{6350C245-EDA6-4AEE-9216-B09C5522E4C3}" type="parTrans" cxnId="{D497C9C1-02EE-4B39-8D61-4EA2FDD1BAB4}">
      <dgm:prSet/>
      <dgm:spPr/>
      <dgm:t>
        <a:bodyPr/>
        <a:lstStyle/>
        <a:p>
          <a:endParaRPr lang="nb-NO"/>
        </a:p>
      </dgm:t>
    </dgm:pt>
    <dgm:pt modelId="{F09B6639-92E4-4637-9BC9-BAACFD1E0E54}">
      <dgm:prSet phldrT="[Tekst]"/>
      <dgm:spPr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nb-NO" smtClean="0"/>
            <a:t>Avtale</a:t>
          </a:r>
          <a:endParaRPr lang="nb-NO"/>
        </a:p>
      </dgm:t>
    </dgm:pt>
    <dgm:pt modelId="{665C7C09-AF57-45CB-9460-3BBC2F7D678A}" type="sibTrans" cxnId="{D497C9C1-02EE-4B39-8D61-4EA2FDD1BAB4}">
      <dgm:prSet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endParaRPr lang="nb-NO"/>
        </a:p>
      </dgm:t>
    </dgm:pt>
    <dgm:pt modelId="{5FAD290D-A371-481E-AF1E-A68B7D20F104}" type="parTrans" cxnId="{AB65CD84-2735-4EF1-A0FA-8BC12AE485E8}">
      <dgm:prSet/>
      <dgm:spPr/>
      <dgm:t>
        <a:bodyPr/>
        <a:lstStyle/>
        <a:p>
          <a:endParaRPr lang="nb-NO"/>
        </a:p>
      </dgm:t>
    </dgm:pt>
    <dgm:pt modelId="{B9569A60-A09F-4544-B920-CC7B049A7D14}">
      <dgm:prSet phldrT="[Tekst]"/>
      <dgm:spPr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nb-NO" smtClean="0"/>
            <a:t>Samarbeid</a:t>
          </a:r>
          <a:endParaRPr lang="nb-NO"/>
        </a:p>
      </dgm:t>
    </dgm:pt>
    <dgm:pt modelId="{7CB15161-1EDF-434C-9C30-E4C0B49D2CEF}" type="sibTrans" cxnId="{AB65CD84-2735-4EF1-A0FA-8BC12AE485E8}">
      <dgm:prSet/>
      <dgm:spPr/>
      <dgm:t>
        <a:bodyPr/>
        <a:lstStyle/>
        <a:p>
          <a:endParaRPr lang="nb-NO"/>
        </a:p>
      </dgm:t>
    </dgm:pt>
    <dgm:pt modelId="{04707831-8D7F-4C83-9D22-8BEED1AA805C}" type="pres">
      <dgm:prSet presAssocID="{16EDE7A9-A177-4497-B953-D9376F94D07C}" presName="linearFlow">
        <dgm:presLayoutVars>
          <dgm:resizeHandles val="exact"/>
        </dgm:presLayoutVars>
      </dgm:prSet>
      <dgm:spPr/>
      <dgm:t>
        <a:bodyPr/>
        <a:lstStyle/>
        <a:p>
          <a:endParaRPr/>
        </a:p>
      </dgm:t>
    </dgm:pt>
    <dgm:pt modelId="{877A88CC-171C-406A-A28F-EF4D2E74F34E}" type="pres">
      <dgm:prSet presAssocID="{6FA6D3D1-A313-4491-A86A-B782B4B386A3}" presName="node" presStyleLbl="node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B48BD8A-0BC7-4993-8C9F-AF75FD0DC1E3}" type="pres">
      <dgm:prSet presAssocID="{1DDA3643-FBDF-42B8-9110-7BC637434DCD}" presName="sibTrans" presStyleLbl="sibTrans2D1" presStyleCnt="3"/>
      <dgm:spPr/>
      <dgm:t>
        <a:bodyPr/>
        <a:lstStyle/>
        <a:p>
          <a:endParaRPr lang="nb-NO"/>
        </a:p>
      </dgm:t>
    </dgm:pt>
    <dgm:pt modelId="{8D0BD3C5-4D60-4B51-9B05-D24933041A43}" type="pres">
      <dgm:prSet presAssocID="{1DDA3643-FBDF-42B8-9110-7BC637434DCD}" presName="connectorText" presStyleLbl="sibTrans2D1" presStyleCnt="3"/>
      <dgm:spPr/>
      <dgm:t>
        <a:bodyPr/>
        <a:lstStyle/>
        <a:p>
          <a:endParaRPr lang="nb-NO"/>
        </a:p>
      </dgm:t>
    </dgm:pt>
    <dgm:pt modelId="{86DD432A-288A-49A5-A3BC-2DA3CD237FF6}" type="pres">
      <dgm:prSet presAssocID="{AD945763-CD77-444B-BD8E-10FCE021984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97795F8-E009-42CE-A38D-43EDCDAEC8FE}" type="pres">
      <dgm:prSet presAssocID="{03192267-DE0C-45F9-8089-C14570705400}" presName="sibTrans" presStyleLbl="sibTrans2D1" presStyleIdx="1" presStyleCnt="3"/>
      <dgm:spPr/>
      <dgm:t>
        <a:bodyPr/>
        <a:lstStyle/>
        <a:p>
          <a:endParaRPr lang="nb-NO"/>
        </a:p>
      </dgm:t>
    </dgm:pt>
    <dgm:pt modelId="{4515B2CE-B893-441C-B556-A8F854ED62B2}" type="pres">
      <dgm:prSet presAssocID="{03192267-DE0C-45F9-8089-C14570705400}" presName="connectorText" presStyleLbl="sibTrans2D1" presStyleIdx="1" presStyleCnt="3"/>
      <dgm:spPr/>
      <dgm:t>
        <a:bodyPr/>
        <a:lstStyle/>
        <a:p>
          <a:endParaRPr lang="nb-NO"/>
        </a:p>
      </dgm:t>
    </dgm:pt>
    <dgm:pt modelId="{9173A216-3303-420C-9E82-D068789708CA}" type="pres">
      <dgm:prSet presAssocID="{F09B6639-92E4-4637-9BC9-BAACFD1E0E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9D75DA0-9574-431F-A127-87E4C7E57604}" type="pres">
      <dgm:prSet presAssocID="{665C7C09-AF57-45CB-9460-3BBC2F7D678A}" presName="sibTrans" presStyleLbl="sibTrans2D1" presStyleIdx="2" presStyleCnt="3"/>
      <dgm:spPr/>
      <dgm:t>
        <a:bodyPr/>
        <a:lstStyle/>
        <a:p>
          <a:endParaRPr lang="nb-NO"/>
        </a:p>
      </dgm:t>
    </dgm:pt>
    <dgm:pt modelId="{19AA71A8-0635-410E-830A-83ADFE1D16A7}" type="pres">
      <dgm:prSet presAssocID="{665C7C09-AF57-45CB-9460-3BBC2F7D678A}" presName="connectorText" presStyleLbl="sibTrans2D1" presStyleIdx="2" presStyleCnt="3"/>
      <dgm:spPr/>
      <dgm:t>
        <a:bodyPr/>
        <a:lstStyle/>
        <a:p>
          <a:endParaRPr lang="nb-NO"/>
        </a:p>
      </dgm:t>
    </dgm:pt>
    <dgm:pt modelId="{65AD9795-B118-4A71-9841-92370EA7FEC1}" type="pres">
      <dgm:prSet presAssocID="{B9569A60-A09F-4544-B920-CC7B049A7D1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B7A0ACA6-CA43-46EB-B518-FDFEB14A844B}" srcId="{16EDE7A9-A177-4497-B953-D9376F94D07C}" destId="{6FA6D3D1-A313-4491-A86A-B782B4B386A3}" srcOrd="0" destOrd="0" parTransId="{CF56AD18-B001-4CA1-BB52-40F77F427206}" sibTransId="{1DDA3643-FBDF-42B8-9110-7BC637434DCD}"/>
    <dgm:cxn modelId="{69AEB90D-1899-4C2A-9D09-EAEC7D493005}" srcId="{16EDE7A9-A177-4497-B953-D9376F94D07C}" destId="{AD945763-CD77-444B-BD8E-10FCE0219841}" srcOrd="1" destOrd="0" parTransId="{194AED14-C51A-4072-BAB7-5EBBCC09FDDD}" sibTransId="{03192267-DE0C-45F9-8089-C14570705400}"/>
    <dgm:cxn modelId="{D497C9C1-02EE-4B39-8D61-4EA2FDD1BAB4}" srcId="{16EDE7A9-A177-4497-B953-D9376F94D07C}" destId="{F09B6639-92E4-4637-9BC9-BAACFD1E0E54}" srcOrd="2" destOrd="0" parTransId="{6350C245-EDA6-4AEE-9216-B09C5522E4C3}" sibTransId="{665C7C09-AF57-45CB-9460-3BBC2F7D678A}"/>
    <dgm:cxn modelId="{AB65CD84-2735-4EF1-A0FA-8BC12AE485E8}" srcId="{16EDE7A9-A177-4497-B953-D9376F94D07C}" destId="{B9569A60-A09F-4544-B920-CC7B049A7D14}" srcOrd="3" destOrd="0" parTransId="{5FAD290D-A371-481E-AF1E-A68B7D20F104}" sibTransId="{7CB15161-1EDF-434C-9C30-E4C0B49D2CEF}"/>
    <dgm:cxn modelId="{0F86CD71-1D10-4FB9-9882-97BD47331E52}" type="presOf" srcId="{16EDE7A9-A177-4497-B953-D9376F94D07C}" destId="{04707831-8D7F-4C83-9D22-8BEED1AA805C}" srcOrd="0" destOrd="0" presId="urn:microsoft.com/office/officeart/2005/8/layout/process2"/>
    <dgm:cxn modelId="{DC797E42-BF81-4275-AAD6-746D4D733C0A}" type="presParOf" srcId="{04707831-8D7F-4C83-9D22-8BEED1AA805C}" destId="{877A88CC-171C-406A-A28F-EF4D2E74F34E}" srcOrd="0" destOrd="0" presId="urn:microsoft.com/office/officeart/2005/8/layout/process2"/>
    <dgm:cxn modelId="{74BC6217-505B-4AFA-94AE-71D63ED2D625}" type="presOf" srcId="{6FA6D3D1-A313-4491-A86A-B782B4B386A3}" destId="{877A88CC-171C-406A-A28F-EF4D2E74F34E}" srcOrd="0" destOrd="0" presId="urn:microsoft.com/office/officeart/2005/8/layout/process2"/>
    <dgm:cxn modelId="{41D7C6BC-7525-4176-981E-113ACE3E7763}" type="presParOf" srcId="{04707831-8D7F-4C83-9D22-8BEED1AA805C}" destId="{BB48BD8A-0BC7-4993-8C9F-AF75FD0DC1E3}" srcOrd="1" destOrd="0" presId="urn:microsoft.com/office/officeart/2005/8/layout/process2"/>
    <dgm:cxn modelId="{588CC72B-3CC0-4E78-BBA8-5148F65EBF86}" type="presOf" srcId="{1DDA3643-FBDF-42B8-9110-7BC637434DCD}" destId="{BB48BD8A-0BC7-4993-8C9F-AF75FD0DC1E3}" srcOrd="0" destOrd="0" presId="urn:microsoft.com/office/officeart/2005/8/layout/process2"/>
    <dgm:cxn modelId="{E5A831DF-38C2-459C-9956-6AD69B03AA3E}" type="presParOf" srcId="{BB48BD8A-0BC7-4993-8C9F-AF75FD0DC1E3}" destId="{8D0BD3C5-4D60-4B51-9B05-D24933041A43}" srcOrd="0" destOrd="0" presId="urn:microsoft.com/office/officeart/2005/8/layout/process2"/>
    <dgm:cxn modelId="{C0AFAEF1-F12D-484C-A394-1FCFA10F3594}" type="presOf" srcId="{1DDA3643-FBDF-42B8-9110-7BC637434DCD}" destId="{8D0BD3C5-4D60-4B51-9B05-D24933041A43}" srcOrd="1" destOrd="0" presId="urn:microsoft.com/office/officeart/2005/8/layout/process2"/>
    <dgm:cxn modelId="{41ECA075-FED7-4D6B-8AD2-25C188072E88}" type="presParOf" srcId="{04707831-8D7F-4C83-9D22-8BEED1AA805C}" destId="{86DD432A-288A-49A5-A3BC-2DA3CD237FF6}" srcOrd="2" destOrd="0" presId="urn:microsoft.com/office/officeart/2005/8/layout/process2"/>
    <dgm:cxn modelId="{8D0192A3-4FC0-41DF-A735-6D63C7531802}" type="presOf" srcId="{AD945763-CD77-444B-BD8E-10FCE0219841}" destId="{86DD432A-288A-49A5-A3BC-2DA3CD237FF6}" srcOrd="0" destOrd="0" presId="urn:microsoft.com/office/officeart/2005/8/layout/process2"/>
    <dgm:cxn modelId="{216A0B5E-15C4-4F57-AD83-F6CB3E14ACFC}" type="presParOf" srcId="{04707831-8D7F-4C83-9D22-8BEED1AA805C}" destId="{397795F8-E009-42CE-A38D-43EDCDAEC8FE}" srcOrd="3" destOrd="0" presId="urn:microsoft.com/office/officeart/2005/8/layout/process2"/>
    <dgm:cxn modelId="{70E11653-49C7-48F4-B482-84F4209A8C4E}" type="presOf" srcId="{03192267-DE0C-45F9-8089-C14570705400}" destId="{397795F8-E009-42CE-A38D-43EDCDAEC8FE}" srcOrd="0" destOrd="0" presId="urn:microsoft.com/office/officeart/2005/8/layout/process2"/>
    <dgm:cxn modelId="{968E7A2D-0DC5-4D8F-8DCF-F1D4D50BDDD7}" type="presParOf" srcId="{397795F8-E009-42CE-A38D-43EDCDAEC8FE}" destId="{4515B2CE-B893-441C-B556-A8F854ED62B2}" srcOrd="0" destOrd="0" presId="urn:microsoft.com/office/officeart/2005/8/layout/process2"/>
    <dgm:cxn modelId="{2D037A12-DAAC-443C-9716-9D2376F302B1}" type="presOf" srcId="{03192267-DE0C-45F9-8089-C14570705400}" destId="{4515B2CE-B893-441C-B556-A8F854ED62B2}" srcOrd="1" destOrd="0" presId="urn:microsoft.com/office/officeart/2005/8/layout/process2"/>
    <dgm:cxn modelId="{D398EC03-E8B7-4923-8825-AA9DE0255B49}" type="presParOf" srcId="{04707831-8D7F-4C83-9D22-8BEED1AA805C}" destId="{9173A216-3303-420C-9E82-D068789708CA}" srcOrd="4" destOrd="0" presId="urn:microsoft.com/office/officeart/2005/8/layout/process2"/>
    <dgm:cxn modelId="{4C5D7473-1FE7-4916-BC86-9696A57D6F98}" type="presOf" srcId="{F09B6639-92E4-4637-9BC9-BAACFD1E0E54}" destId="{9173A216-3303-420C-9E82-D068789708CA}" srcOrd="0" destOrd="0" presId="urn:microsoft.com/office/officeart/2005/8/layout/process2"/>
    <dgm:cxn modelId="{DC408B1B-5D5F-409C-AF65-6FD61D29C5E5}" type="presParOf" srcId="{04707831-8D7F-4C83-9D22-8BEED1AA805C}" destId="{A9D75DA0-9574-431F-A127-87E4C7E57604}" srcOrd="5" destOrd="0" presId="urn:microsoft.com/office/officeart/2005/8/layout/process2"/>
    <dgm:cxn modelId="{A7A31AFA-C909-47B6-BC5F-561891E94642}" type="presOf" srcId="{665C7C09-AF57-45CB-9460-3BBC2F7D678A}" destId="{A9D75DA0-9574-431F-A127-87E4C7E57604}" srcOrd="0" destOrd="0" presId="urn:microsoft.com/office/officeart/2005/8/layout/process2"/>
    <dgm:cxn modelId="{E062F05A-BDCA-46F4-AB12-8357A04E7399}" type="presParOf" srcId="{A9D75DA0-9574-431F-A127-87E4C7E57604}" destId="{19AA71A8-0635-410E-830A-83ADFE1D16A7}" srcOrd="0" destOrd="0" presId="urn:microsoft.com/office/officeart/2005/8/layout/process2"/>
    <dgm:cxn modelId="{C3B3DF1D-B404-4A2F-8EDD-12B6361AF656}" type="presOf" srcId="{665C7C09-AF57-45CB-9460-3BBC2F7D678A}" destId="{19AA71A8-0635-410E-830A-83ADFE1D16A7}" srcOrd="1" destOrd="0" presId="urn:microsoft.com/office/officeart/2005/8/layout/process2"/>
    <dgm:cxn modelId="{4D7FDA32-B3FB-40B0-B7A6-54E30BFC5186}" type="presParOf" srcId="{04707831-8D7F-4C83-9D22-8BEED1AA805C}" destId="{65AD9795-B118-4A71-9841-92370EA7FEC1}" srcOrd="6" destOrd="0" presId="urn:microsoft.com/office/officeart/2005/8/layout/process2"/>
    <dgm:cxn modelId="{599DC5C0-90E9-444D-BAAF-D1B9D52AC9CC}" type="presOf" srcId="{B9569A60-A09F-4544-B920-CC7B049A7D14}" destId="{65AD9795-B118-4A71-9841-92370EA7FEC1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2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dgm="http://schemas.openxmlformats.org/drawingml/2006/diagram">
  <dgm:ptLst>
    <dgm:pt modelId="{98E3B7D0-BE92-49F7-811D-3C03368723D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822A367C-386E-431F-B002-34558CD816F1}" type="parTrans" cxnId="{D67AD4CF-AE05-4085-8CF9-CFB3DEFEA434}">
      <dgm:prSet/>
      <dgm:spPr/>
      <dgm:t>
        <a:bodyPr/>
        <a:lstStyle/>
        <a:p>
          <a:endParaRPr lang="nb-NO"/>
        </a:p>
      </dgm:t>
    </dgm:pt>
    <dgm:pt modelId="{FF1A2BE2-89DB-402A-919C-5CE52DF6F57C}">
      <dgm:prSet phldrT="[Tekst]" custT="1"/>
      <dgm:spPr>
        <a:solidFill>
          <a:srgbClr val="FF9966">
            <a:alpha val="90000"/>
          </a:srgbClr>
        </a:solidFill>
        <a:ln>
          <a:solidFill>
            <a:schemeClr val="tx1"/>
          </a:solidFill>
        </a:ln>
      </dgm:spPr>
      <dgm:t>
        <a:bodyPr tIns="0" bIns="0"/>
        <a:lstStyle/>
        <a:p>
          <a:pPr algn="ctr">
            <a:lnSpc>
              <a:spcPct val="100000"/>
            </a:lnSpc>
            <a:spcAft>
              <a:spcPct val="0"/>
            </a:spcAft>
          </a:pPr>
          <a:r>
            <a:rPr lang="nb-NO" sz="1600" b="1" smtClean="0">
              <a:solidFill>
                <a:schemeClr val="tx1"/>
              </a:solidFill>
            </a:rPr>
            <a:t>Utlokaliserings-notat</a:t>
          </a:r>
        </a:p>
        <a:p>
          <a:pPr algn="ctr">
            <a:lnSpc>
              <a:spcPct val="100000"/>
            </a:lnSpc>
            <a:spcAft>
              <a:spcPct val="0"/>
            </a:spcAft>
          </a:pPr>
          <a:r>
            <a:rPr lang="nb-NO" sz="1200" b="1" smtClean="0">
              <a:solidFill>
                <a:schemeClr val="tx1"/>
              </a:solidFill>
            </a:rPr>
            <a:t>(mal i DIPS)</a:t>
          </a:r>
          <a:endParaRPr lang="nb-NO" sz="1200">
            <a:solidFill>
              <a:schemeClr val="tx1"/>
            </a:solidFill>
          </a:endParaRPr>
        </a:p>
      </dgm:t>
    </dgm:pt>
    <dgm:pt modelId="{DCE1C909-AAAF-450C-8676-04EBF53D00D9}" type="parTrans" cxnId="{581B94B4-3F6F-48E2-8C54-2A0C2665A3E0}">
      <dgm:prSet/>
      <dgm:spPr/>
      <dgm:t>
        <a:bodyPr/>
        <a:lstStyle/>
        <a:p>
          <a:endParaRPr lang="nb-NO"/>
        </a:p>
      </dgm:t>
    </dgm:pt>
    <dgm:pt modelId="{942E8B51-3BCA-4E3F-97B6-37A566364353}">
      <dgm:prSet phldrT="[Tekst]" custT="1"/>
      <dgm:spPr>
        <a:solidFill>
          <a:srgbClr val="FF9966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 lIns="0" tIns="0" bIns="0"/>
        <a:lstStyle/>
        <a:p>
          <a:pPr algn="ctr"/>
          <a:r>
            <a:rPr lang="nb-NO" sz="1600" b="1" smtClean="0">
              <a:hlinkClick r:id="rId1"/>
            </a:rPr>
            <a:t>Post-</a:t>
          </a:r>
          <a:br>
            <a:rPr lang="nb-NO" sz="1600" b="1" smtClean="0">
              <a:hlinkClick r:id="rId1"/>
            </a:rPr>
          </a:br>
          <a:r>
            <a:rPr lang="nb-NO" sz="1600" b="1" smtClean="0">
              <a:hlinkClick r:id="rId1"/>
            </a:rPr>
            <a:t>overføring</a:t>
          </a:r>
          <a:endParaRPr lang="nb-NO" sz="1600" b="1" smtClean="0"/>
        </a:p>
      </dgm:t>
    </dgm:pt>
    <dgm:pt modelId="{37E6C5A0-C480-4887-A5F3-F5AC447BEF86}" type="sibTrans" cxnId="{581B94B4-3F6F-48E2-8C54-2A0C2665A3E0}">
      <dgm:prSet/>
      <dgm:spPr/>
      <dgm:t>
        <a:bodyPr/>
        <a:lstStyle/>
        <a:p>
          <a:endParaRPr lang="nb-NO"/>
        </a:p>
      </dgm:t>
    </dgm:pt>
    <dgm:pt modelId="{6283F22B-28AB-4DA6-80BF-AEA06DB7DAAF}" type="sibTrans" cxnId="{D67AD4CF-AE05-4085-8CF9-CFB3DEFEA434}">
      <dgm:prSet/>
      <dgm:spPr/>
      <dgm:t>
        <a:bodyPr/>
        <a:lstStyle/>
        <a:p>
          <a:endParaRPr lang="nb-NO"/>
        </a:p>
      </dgm:t>
    </dgm:pt>
    <dgm:pt modelId="{00F96645-2F25-4CA2-A69D-FEE4E3B65BDC}" type="pres">
      <dgm:prSet presAssocID="{98E3B7D0-BE92-49F7-811D-3C03368723D4}" presName="Name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59F4238E-6D59-4590-9F3D-BF489500BC91}" type="pres">
      <dgm:prSet presAssocID="{FF1A2BE2-89DB-402A-919C-5CE52DF6F57C}" presName="horFlow"/>
      <dgm:spPr/>
      <dgm:t>
        <a:bodyPr/>
        <a:lstStyle/>
        <a:p>
          <a:endParaRPr/>
        </a:p>
      </dgm:t>
    </dgm:pt>
    <dgm:pt modelId="{43A35F55-7C75-4B62-9BC6-67CBDB2CA09E}" type="pres">
      <dgm:prSet presAssocID="{FF1A2BE2-89DB-402A-919C-5CE52DF6F57C}" presName="bigChev" presStyleLbl="node1" presStyleCnt="1" custScaleX="88196" custScaleY="97025" custLinFactNeighborX="81163" custLinFactNeighborY="1263"/>
      <dgm:spPr/>
      <dgm:t>
        <a:bodyPr/>
        <a:lstStyle/>
        <a:p>
          <a:endParaRPr lang="nb-NO"/>
        </a:p>
      </dgm:t>
    </dgm:pt>
    <dgm:pt modelId="{91BDE3D6-289A-4118-B6B4-E72D5718096D}" type="pres">
      <dgm:prSet presAssocID="{DCE1C909-AAAF-450C-8676-04EBF53D00D9}" presName="parTrans"/>
      <dgm:spPr/>
      <dgm:t>
        <a:bodyPr/>
        <a:lstStyle/>
        <a:p>
          <a:endParaRPr/>
        </a:p>
      </dgm:t>
    </dgm:pt>
    <dgm:pt modelId="{F2AE05F6-87DA-47D7-A661-3981508EB8C6}" type="pres">
      <dgm:prSet presAssocID="{942E8B51-3BCA-4E3F-97B6-37A566364353}" presName="node" presStyleLbl="alignAccFollowNode1" presStyleCnt="1" custScaleX="98670" custScaleY="116134" custLinFactNeighborX="81849" custLinFactNeighborY="114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D67AD4CF-AE05-4085-8CF9-CFB3DEFEA434}" srcId="{98E3B7D0-BE92-49F7-811D-3C03368723D4}" destId="{FF1A2BE2-89DB-402A-919C-5CE52DF6F57C}" srcOrd="0" destOrd="0" parTransId="{822A367C-386E-431F-B002-34558CD816F1}" sibTransId="{6283F22B-28AB-4DA6-80BF-AEA06DB7DAAF}"/>
    <dgm:cxn modelId="{581B94B4-3F6F-48E2-8C54-2A0C2665A3E0}" srcId="{FF1A2BE2-89DB-402A-919C-5CE52DF6F57C}" destId="{942E8B51-3BCA-4E3F-97B6-37A566364353}" srcOrd="0" destOrd="0" parTransId="{DCE1C909-AAAF-450C-8676-04EBF53D00D9}" sibTransId="{37E6C5A0-C480-4887-A5F3-F5AC447BEF86}"/>
    <dgm:cxn modelId="{FD7F35D9-7305-4E0B-94EE-D7224D253A6C}" type="presOf" srcId="{98E3B7D0-BE92-49F7-811D-3C03368723D4}" destId="{00F96645-2F25-4CA2-A69D-FEE4E3B65BDC}" srcOrd="0" destOrd="0" presId="urn:microsoft.com/office/officeart/2005/8/layout/lProcess3"/>
    <dgm:cxn modelId="{E8851CDE-E543-40E7-B67E-495F011A63F9}" type="presParOf" srcId="{00F96645-2F25-4CA2-A69D-FEE4E3B65BDC}" destId="{59F4238E-6D59-4590-9F3D-BF489500BC91}" srcOrd="0" destOrd="0" presId="urn:microsoft.com/office/officeart/2005/8/layout/lProcess3"/>
    <dgm:cxn modelId="{C87FA88B-1E55-4920-AE3E-4B25651AA7E4}" type="presParOf" srcId="{59F4238E-6D59-4590-9F3D-BF489500BC91}" destId="{43A35F55-7C75-4B62-9BC6-67CBDB2CA09E}" srcOrd="0" destOrd="0" presId="urn:microsoft.com/office/officeart/2005/8/layout/lProcess3"/>
    <dgm:cxn modelId="{CC5E0FDF-36CC-42F4-94FB-962AAC6CB559}" type="presOf" srcId="{FF1A2BE2-89DB-402A-919C-5CE52DF6F57C}" destId="{43A35F55-7C75-4B62-9BC6-67CBDB2CA09E}" srcOrd="0" destOrd="0" presId="urn:microsoft.com/office/officeart/2005/8/layout/lProcess3"/>
    <dgm:cxn modelId="{9D341665-546C-4A5B-A056-26D5BDB8A380}" type="presParOf" srcId="{59F4238E-6D59-4590-9F3D-BF489500BC91}" destId="{91BDE3D6-289A-4118-B6B4-E72D5718096D}" srcOrd="1" destOrd="0" presId="urn:microsoft.com/office/officeart/2005/8/layout/lProcess3"/>
    <dgm:cxn modelId="{F3D6CDFF-7682-4158-B3E3-90BF4419EBC7}" type="presParOf" srcId="{59F4238E-6D59-4590-9F3D-BF489500BC91}" destId="{F2AE05F6-87DA-47D7-A661-3981508EB8C6}" srcOrd="2" destOrd="0" presId="urn:microsoft.com/office/officeart/2005/8/layout/lProcess3"/>
    <dgm:cxn modelId="{735AE60A-CA33-4DF5-9DD8-6E8BFA36BA56}" type="presOf" srcId="{942E8B51-3BCA-4E3F-97B6-37A566364353}" destId="{F2AE05F6-87DA-47D7-A661-3981508EB8C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main"/>
    </a:ext>
  </dgm:extLst>
</dgm:dataModel>
</file>

<file path=ppt/diagrams/data3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dgm="http://schemas.openxmlformats.org/drawingml/2006/diagram">
  <dgm:ptLst>
    <dgm:pt modelId="{98E3B7D0-BE92-49F7-811D-3C03368723D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00F96645-2F25-4CA2-A69D-FEE4E3B65BDC}" type="pres">
      <dgm:prSet presAssocID="{98E3B7D0-BE92-49F7-811D-3C03368723D4}" presName="Name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</dgm:ptLst>
  <dgm:cxnLst>
    <dgm:cxn modelId="{6CC9C470-118E-4B84-AC70-B1D86C9EB828}" type="presOf" srcId="{98E3B7D0-BE92-49F7-811D-3C03368723D4}" destId="{00F96645-2F25-4CA2-A69D-FEE4E3B65BD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main"/>
    </a:ext>
  </dgm:extLst>
</dgm:dataModel>
</file>

<file path=ppt/diagrams/data4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dgm="http://schemas.openxmlformats.org/drawingml/2006/diagram">
  <dgm:ptLst>
    <dgm:pt modelId="{98E3B7D0-BE92-49F7-811D-3C03368723D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822A367C-386E-431F-B002-34558CD816F1}" type="parTrans" cxnId="{2705CA13-A48E-44C1-A9DE-AC0458AB8F18}">
      <dgm:prSet/>
      <dgm:spPr/>
      <dgm:t>
        <a:bodyPr/>
        <a:lstStyle/>
        <a:p>
          <a:endParaRPr lang="nb-NO"/>
        </a:p>
      </dgm:t>
    </dgm:pt>
    <dgm:pt modelId="{FF1A2BE2-89DB-402A-919C-5CE52DF6F57C}">
      <dgm:prSet phldrT="[Tekst]"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</dgm:spPr>
      <dgm:t>
        <a:bodyPr tIns="0" bIns="0"/>
        <a:lstStyle/>
        <a:p>
          <a:pPr algn="ctr">
            <a:spcAft>
              <a:spcPts val="600"/>
            </a:spcAft>
          </a:pPr>
          <a:r>
            <a:rPr lang="nb-NO" sz="1600" b="1" smtClean="0">
              <a:solidFill>
                <a:schemeClr val="tx1"/>
              </a:solidFill>
            </a:rPr>
            <a:t>Overflyttings-notat</a:t>
          </a:r>
          <a:endParaRPr lang="nb-NO" sz="1600">
            <a:solidFill>
              <a:schemeClr val="tx1"/>
            </a:solidFill>
          </a:endParaRPr>
        </a:p>
      </dgm:t>
    </dgm:pt>
    <dgm:pt modelId="{DCE1C909-AAAF-450C-8676-04EBF53D00D9}" type="parTrans" cxnId="{D8CC4380-CA56-4E21-A7AF-3388244F4744}">
      <dgm:prSet/>
      <dgm:spPr/>
      <dgm:t>
        <a:bodyPr/>
        <a:lstStyle/>
        <a:p>
          <a:endParaRPr lang="nb-NO"/>
        </a:p>
      </dgm:t>
    </dgm:pt>
    <dgm:pt modelId="{942E8B51-3BCA-4E3F-97B6-37A566364353}">
      <dgm:prSet phldrT="[Tekst]"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 lIns="0" tIns="0" bIns="0"/>
        <a:lstStyle/>
        <a:p>
          <a:pPr algn="ctr"/>
          <a:r>
            <a:rPr lang="nb-NO" sz="1600" b="1" smtClean="0"/>
            <a:t>Avdelings-</a:t>
          </a:r>
          <a:br>
            <a:rPr lang="nb-NO" sz="1600" b="1" smtClean="0"/>
          </a:br>
          <a:r>
            <a:rPr lang="nb-NO" sz="1600" b="1" smtClean="0"/>
            <a:t>overføring</a:t>
          </a:r>
        </a:p>
      </dgm:t>
    </dgm:pt>
    <dgm:pt modelId="{37E6C5A0-C480-4887-A5F3-F5AC447BEF86}" type="sibTrans" cxnId="{D8CC4380-CA56-4E21-A7AF-3388244F4744}">
      <dgm:prSet/>
      <dgm:spPr/>
      <dgm:t>
        <a:bodyPr/>
        <a:lstStyle/>
        <a:p>
          <a:endParaRPr lang="nb-NO"/>
        </a:p>
      </dgm:t>
    </dgm:pt>
    <dgm:pt modelId="{6283F22B-28AB-4DA6-80BF-AEA06DB7DAAF}" type="sibTrans" cxnId="{2705CA13-A48E-44C1-A9DE-AC0458AB8F18}">
      <dgm:prSet/>
      <dgm:spPr/>
      <dgm:t>
        <a:bodyPr/>
        <a:lstStyle/>
        <a:p>
          <a:endParaRPr lang="nb-NO"/>
        </a:p>
      </dgm:t>
    </dgm:pt>
    <dgm:pt modelId="{00F96645-2F25-4CA2-A69D-FEE4E3B65BDC}" type="pres">
      <dgm:prSet presAssocID="{98E3B7D0-BE92-49F7-811D-3C03368723D4}" presName="Name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59F4238E-6D59-4590-9F3D-BF489500BC91}" type="pres">
      <dgm:prSet presAssocID="{FF1A2BE2-89DB-402A-919C-5CE52DF6F57C}" presName="horFlow"/>
      <dgm:spPr/>
      <dgm:t>
        <a:bodyPr/>
        <a:lstStyle/>
        <a:p>
          <a:endParaRPr/>
        </a:p>
      </dgm:t>
    </dgm:pt>
    <dgm:pt modelId="{43A35F55-7C75-4B62-9BC6-67CBDB2CA09E}" type="pres">
      <dgm:prSet presAssocID="{FF1A2BE2-89DB-402A-919C-5CE52DF6F57C}" presName="bigChev" presStyleLbl="node1" presStyleCnt="1" custScaleX="88196" custScaleY="97025"/>
      <dgm:spPr/>
      <dgm:t>
        <a:bodyPr/>
        <a:lstStyle/>
        <a:p>
          <a:endParaRPr lang="nb-NO"/>
        </a:p>
      </dgm:t>
    </dgm:pt>
    <dgm:pt modelId="{91BDE3D6-289A-4118-B6B4-E72D5718096D}" type="pres">
      <dgm:prSet presAssocID="{DCE1C909-AAAF-450C-8676-04EBF53D00D9}" presName="parTrans"/>
      <dgm:spPr/>
      <dgm:t>
        <a:bodyPr/>
        <a:lstStyle/>
        <a:p>
          <a:endParaRPr/>
        </a:p>
      </dgm:t>
    </dgm:pt>
    <dgm:pt modelId="{F2AE05F6-87DA-47D7-A661-3981508EB8C6}" type="pres">
      <dgm:prSet presAssocID="{942E8B51-3BCA-4E3F-97B6-37A566364353}" presName="node" presStyleLbl="alignAccFollowNode1" presStyleCnt="1" custScaleX="98670" custScaleY="116134" custLinFactNeighborX="-360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2705CA13-A48E-44C1-A9DE-AC0458AB8F18}" srcId="{98E3B7D0-BE92-49F7-811D-3C03368723D4}" destId="{FF1A2BE2-89DB-402A-919C-5CE52DF6F57C}" srcOrd="0" destOrd="0" parTransId="{822A367C-386E-431F-B002-34558CD816F1}" sibTransId="{6283F22B-28AB-4DA6-80BF-AEA06DB7DAAF}"/>
    <dgm:cxn modelId="{D8CC4380-CA56-4E21-A7AF-3388244F4744}" srcId="{FF1A2BE2-89DB-402A-919C-5CE52DF6F57C}" destId="{942E8B51-3BCA-4E3F-97B6-37A566364353}" srcOrd="0" destOrd="0" parTransId="{DCE1C909-AAAF-450C-8676-04EBF53D00D9}" sibTransId="{37E6C5A0-C480-4887-A5F3-F5AC447BEF86}"/>
    <dgm:cxn modelId="{2E5DC7BF-507B-4E63-8454-7AF22FBED268}" type="presOf" srcId="{98E3B7D0-BE92-49F7-811D-3C03368723D4}" destId="{00F96645-2F25-4CA2-A69D-FEE4E3B65BDC}" srcOrd="0" destOrd="0" presId="urn:microsoft.com/office/officeart/2005/8/layout/lProcess3"/>
    <dgm:cxn modelId="{E752643B-B519-4AC6-8500-D4E57788C3A2}" type="presParOf" srcId="{00F96645-2F25-4CA2-A69D-FEE4E3B65BDC}" destId="{59F4238E-6D59-4590-9F3D-BF489500BC91}" srcOrd="0" destOrd="0" presId="urn:microsoft.com/office/officeart/2005/8/layout/lProcess3"/>
    <dgm:cxn modelId="{9D4588D2-D89D-4B9C-9E61-F6B8F215DD97}" type="presParOf" srcId="{59F4238E-6D59-4590-9F3D-BF489500BC91}" destId="{43A35F55-7C75-4B62-9BC6-67CBDB2CA09E}" srcOrd="0" destOrd="0" presId="urn:microsoft.com/office/officeart/2005/8/layout/lProcess3"/>
    <dgm:cxn modelId="{2F848C50-A2DC-48BE-8E5F-F8846D1D35F8}" type="presOf" srcId="{FF1A2BE2-89DB-402A-919C-5CE52DF6F57C}" destId="{43A35F55-7C75-4B62-9BC6-67CBDB2CA09E}" srcOrd="0" destOrd="0" presId="urn:microsoft.com/office/officeart/2005/8/layout/lProcess3"/>
    <dgm:cxn modelId="{3AFE7095-3A8D-453E-8872-F0D1010358DE}" type="presParOf" srcId="{59F4238E-6D59-4590-9F3D-BF489500BC91}" destId="{91BDE3D6-289A-4118-B6B4-E72D5718096D}" srcOrd="1" destOrd="0" presId="urn:microsoft.com/office/officeart/2005/8/layout/lProcess3"/>
    <dgm:cxn modelId="{63BF69FF-84A5-40D2-B5E4-DC61484D2F05}" type="presParOf" srcId="{59F4238E-6D59-4590-9F3D-BF489500BC91}" destId="{F2AE05F6-87DA-47D7-A661-3981508EB8C6}" srcOrd="2" destOrd="0" presId="urn:microsoft.com/office/officeart/2005/8/layout/lProcess3"/>
    <dgm:cxn modelId="{0D4E6F8C-26D6-444A-B366-BEC8B088344B}" type="presOf" srcId="{942E8B51-3BCA-4E3F-97B6-37A566364353}" destId="{F2AE05F6-87DA-47D7-A661-3981508EB8C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main"/>
    </a:ext>
  </dgm:extLst>
</dgm:dataModel>
</file>

<file path=ppt/diagrams/drawing1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p14="http://schemas.microsoft.com/office/powerpoint/2010/main" xmlns:dsp="http://schemas.microsoft.com/office/drawing/2008/diagram">
  <dsp:spTree>
    <dsp:nvGrpSpPr>
      <dsp:cNvPr id="33" name=""/>
      <dsp:cNvGrpSpPr/>
    </dsp:nvGrpSpPr>
    <dsp:grpSpPr/>
    <dsp:sp modelId="{877A88CC-171C-406A-A28F-EF4D2E74F34E}">
      <dsp:nvSpPr>
        <dsp:cNvPr id="34" name=""/>
        <dsp:cNvSpPr/>
      </dsp:nvSpPr>
      <dsp:spPr>
        <a:xfrm>
          <a:off x="1109350" y="2571"/>
          <a:ext cx="1721892" cy="9566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smtClean="0"/>
            <a:t>Grunnlaget: </a:t>
          </a:r>
          <a:r>
            <a:rPr lang="nb-NO" sz="1800" i="1" kern="1200" smtClean="0"/>
            <a:t>Trygg overføring</a:t>
          </a:r>
          <a:endParaRPr lang="nb-NO" sz="1800" i="1" kern="1200"/>
        </a:p>
      </dsp:txBody>
      <dsp:txXfrm>
        <a:off x="1137368" y="30589"/>
        <a:ext cx="1665856" cy="900571"/>
      </dsp:txXfrm>
    </dsp:sp>
    <dsp:sp modelId="{BB48BD8A-0BC7-4993-8C9F-AF75FD0DC1E3}">
      <dsp:nvSpPr>
        <dsp:cNvPr id="35" name=""/>
        <dsp:cNvSpPr/>
      </dsp:nvSpPr>
      <dsp:spPr>
        <a:xfrm rot="5400000">
          <a:off x="1790933" y="983093"/>
          <a:ext cx="358727" cy="4304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400" kern="1200"/>
        </a:p>
      </dsp:txBody>
      <dsp:txXfrm rot="-5400000">
        <a:off x="1841155" y="1018966"/>
        <a:ext cx="258283" cy="251109"/>
      </dsp:txXfrm>
    </dsp:sp>
    <dsp:sp modelId="{86DD432A-288A-49A5-A3BC-2DA3CD237FF6}">
      <dsp:nvSpPr>
        <dsp:cNvPr id="36" name=""/>
        <dsp:cNvSpPr/>
      </dsp:nvSpPr>
      <dsp:spPr>
        <a:xfrm>
          <a:off x="1109350" y="1437482"/>
          <a:ext cx="1721892" cy="9566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smtClean="0"/>
            <a:t>Planlegging</a:t>
          </a:r>
          <a:endParaRPr lang="nb-NO" sz="1800" kern="1200"/>
        </a:p>
      </dsp:txBody>
      <dsp:txXfrm>
        <a:off x="1137368" y="1465500"/>
        <a:ext cx="1665856" cy="900571"/>
      </dsp:txXfrm>
    </dsp:sp>
    <dsp:sp modelId="{397795F8-E009-42CE-A38D-43EDCDAEC8FE}">
      <dsp:nvSpPr>
        <dsp:cNvPr id="37" name=""/>
        <dsp:cNvSpPr/>
      </dsp:nvSpPr>
      <dsp:spPr>
        <a:xfrm rot="5400000">
          <a:off x="1790933" y="2418004"/>
          <a:ext cx="358727" cy="4304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400" kern="1200"/>
        </a:p>
      </dsp:txBody>
      <dsp:txXfrm rot="-5400000">
        <a:off x="1841155" y="2453877"/>
        <a:ext cx="258283" cy="251109"/>
      </dsp:txXfrm>
    </dsp:sp>
    <dsp:sp modelId="{9173A216-3303-420C-9E82-D068789708CA}">
      <dsp:nvSpPr>
        <dsp:cNvPr id="38" name=""/>
        <dsp:cNvSpPr/>
      </dsp:nvSpPr>
      <dsp:spPr>
        <a:xfrm>
          <a:off x="1109350" y="2872392"/>
          <a:ext cx="1721892" cy="9566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smtClean="0"/>
            <a:t>Avtale</a:t>
          </a:r>
          <a:endParaRPr lang="nb-NO" sz="1800" kern="1200"/>
        </a:p>
      </dsp:txBody>
      <dsp:txXfrm>
        <a:off x="1137368" y="2900410"/>
        <a:ext cx="1665856" cy="900571"/>
      </dsp:txXfrm>
    </dsp:sp>
    <dsp:sp modelId="{A9D75DA0-9574-431F-A127-87E4C7E57604}">
      <dsp:nvSpPr>
        <dsp:cNvPr id="39" name=""/>
        <dsp:cNvSpPr/>
      </dsp:nvSpPr>
      <dsp:spPr>
        <a:xfrm rot="5400000">
          <a:off x="1790933" y="3852915"/>
          <a:ext cx="358727" cy="4304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400" kern="1200"/>
        </a:p>
      </dsp:txBody>
      <dsp:txXfrm rot="-5400000">
        <a:off x="1841155" y="3888788"/>
        <a:ext cx="258283" cy="251109"/>
      </dsp:txXfrm>
    </dsp:sp>
    <dsp:sp modelId="{65AD9795-B118-4A71-9841-92370EA7FEC1}">
      <dsp:nvSpPr>
        <dsp:cNvPr id="40" name=""/>
        <dsp:cNvSpPr/>
      </dsp:nvSpPr>
      <dsp:spPr>
        <a:xfrm>
          <a:off x="1109350" y="4307303"/>
          <a:ext cx="1721892" cy="9566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smtClean="0"/>
            <a:t>Samarbeid</a:t>
          </a:r>
          <a:endParaRPr lang="nb-NO" sz="1800" kern="1200"/>
        </a:p>
      </dsp:txBody>
      <dsp:txXfrm>
        <a:off x="1137368" y="4335321"/>
        <a:ext cx="1665856" cy="900571"/>
      </dsp:txXfrm>
    </dsp:sp>
  </dsp:spTree>
</dsp:drawing>
</file>

<file path=ppt/diagrams/drawing2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p14="http://schemas.microsoft.com/office/powerpoint/2010/main" xmlns:dsp="http://schemas.microsoft.com/office/drawing/2008/diagram">
  <dsp:spTree>
    <dsp:nvGrpSpPr>
      <dsp:cNvPr id="48" name=""/>
      <dsp:cNvGrpSpPr/>
    </dsp:nvGrpSpPr>
    <dsp:grpSpPr/>
    <dsp:sp modelId="{43A35F55-7C75-4B62-9BC6-67CBDB2CA09E}">
      <dsp:nvSpPr>
        <dsp:cNvPr id="49" name=""/>
        <dsp:cNvSpPr/>
      </dsp:nvSpPr>
      <dsp:spPr>
        <a:xfrm>
          <a:off x="1058856" y="2606"/>
          <a:ext cx="3528017" cy="1552477"/>
        </a:xfrm>
        <a:prstGeom prst="chevron">
          <a:avLst/>
        </a:prstGeom>
        <a:solidFill>
          <a:srgbClr val="FF9966">
            <a:alpha val="90000"/>
          </a:srgb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0" rIns="0" bIns="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r>
            <a:rPr lang="nb-NO" sz="1600" b="1" kern="1200" smtClean="0">
              <a:solidFill>
                <a:schemeClr val="tx1"/>
              </a:solidFill>
            </a:rPr>
            <a:t>Utlokaliserings-notat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0"/>
            </a:spcAft>
          </a:pPr>
          <a:r>
            <a:rPr lang="nb-NO" sz="1200" b="1" kern="1200" smtClean="0">
              <a:solidFill>
                <a:schemeClr val="tx1"/>
              </a:solidFill>
            </a:rPr>
            <a:t>(mal i DIPS)</a:t>
          </a:r>
          <a:endParaRPr lang="nb-NO" sz="1200" kern="1200">
            <a:solidFill>
              <a:schemeClr val="tx1"/>
            </a:solidFill>
          </a:endParaRPr>
        </a:p>
      </dsp:txBody>
      <dsp:txXfrm>
        <a:off x="1835094" y="2606"/>
        <a:ext cx="1975540" cy="1552477"/>
      </dsp:txXfrm>
    </dsp:sp>
    <dsp:sp modelId="{F2AE05F6-87DA-47D7-A661-3981508EB8C6}">
      <dsp:nvSpPr>
        <dsp:cNvPr id="50" name=""/>
        <dsp:cNvSpPr/>
      </dsp:nvSpPr>
      <dsp:spPr>
        <a:xfrm>
          <a:off x="4070414" y="12747"/>
          <a:ext cx="3276008" cy="1542336"/>
        </a:xfrm>
        <a:prstGeom prst="chevron">
          <a:avLst/>
        </a:prstGeom>
        <a:solidFill>
          <a:srgbClr val="FF9966">
            <a:alpha val="90000"/>
          </a:srgb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smtClean="0">
              <a:hlinkClick r:id="rId1"/>
            </a:rPr>
            <a:t>Post-</a:t>
          </a:r>
          <a:br>
            <a:rPr lang="nb-NO" sz="1600" b="1" kern="1200" smtClean="0">
              <a:hlinkClick r:id="rId1"/>
            </a:rPr>
          </a:br>
          <a:r>
            <a:rPr lang="nb-NO" sz="1600" b="1" kern="1200" smtClean="0">
              <a:hlinkClick r:id="rId1"/>
            </a:rPr>
            <a:t>overføring</a:t>
          </a:r>
          <a:endParaRPr lang="nb-NO" sz="1600" b="1" kern="1200" smtClean="0"/>
        </a:p>
      </dsp:txBody>
      <dsp:txXfrm>
        <a:off x="4841582" y="12747"/>
        <a:ext cx="1733672" cy="1542336"/>
      </dsp:txXfrm>
    </dsp:sp>
  </dsp:spTree>
</dsp:drawing>
</file>

<file path=ppt/diagrams/drawing3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p14="http://schemas.microsoft.com/office/powerpoint/2010/main" xmlns:dsp="http://schemas.microsoft.com/office/drawing/2008/diagram">
  <dsp:spTree>
    <dsp:nvGrpSpPr>
      <dsp:cNvPr id="51" name=""/>
      <dsp:cNvGrpSpPr/>
    </dsp:nvGrpSpPr>
    <dsp:grpSpPr/>
  </dsp:spTree>
</dsp:drawing>
</file>

<file path=ppt/diagrams/drawing4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p14="http://schemas.microsoft.com/office/powerpoint/2010/main" xmlns:dsp="http://schemas.microsoft.com/office/drawing/2008/diagram">
  <dsp:spTree>
    <dsp:nvGrpSpPr>
      <dsp:cNvPr id="52" name=""/>
      <dsp:cNvGrpSpPr/>
    </dsp:nvGrpSpPr>
    <dsp:grpSpPr/>
    <dsp:sp modelId="{43A35F55-7C75-4B62-9BC6-67CBDB2CA09E}">
      <dsp:nvSpPr>
        <dsp:cNvPr id="53" name=""/>
        <dsp:cNvSpPr/>
      </dsp:nvSpPr>
      <dsp:spPr>
        <a:xfrm>
          <a:off x="636787" y="1303"/>
          <a:ext cx="3528017" cy="1552477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nb-NO" sz="1600" b="1" kern="1200" smtClean="0">
              <a:solidFill>
                <a:schemeClr val="tx1"/>
              </a:solidFill>
            </a:rPr>
            <a:t>Overflyttings-notat</a:t>
          </a:r>
          <a:endParaRPr lang="nb-NO" sz="1600" kern="1200">
            <a:solidFill>
              <a:schemeClr val="tx1"/>
            </a:solidFill>
          </a:endParaRPr>
        </a:p>
      </dsp:txBody>
      <dsp:txXfrm>
        <a:off x="1413025" y="1303"/>
        <a:ext cx="1975540" cy="1552477"/>
      </dsp:txXfrm>
    </dsp:sp>
    <dsp:sp modelId="{F2AE05F6-87DA-47D7-A661-3981508EB8C6}">
      <dsp:nvSpPr>
        <dsp:cNvPr id="54" name=""/>
        <dsp:cNvSpPr/>
      </dsp:nvSpPr>
      <dsp:spPr>
        <a:xfrm>
          <a:off x="3626031" y="6373"/>
          <a:ext cx="3276008" cy="1542336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b="1" kern="1200" smtClean="0"/>
            <a:t>Avdelings-</a:t>
          </a:r>
          <a:br>
            <a:rPr lang="nb-NO" sz="1600" b="1" kern="1200" smtClean="0"/>
          </a:br>
          <a:r>
            <a:rPr lang="nb-NO" sz="1600" b="1" kern="1200" smtClean="0"/>
            <a:t>overføring</a:t>
          </a:r>
        </a:p>
      </dsp:txBody>
      <dsp:txXfrm>
        <a:off x="4397199" y="6373"/>
        <a:ext cx="1733672" cy="1542336"/>
      </dsp:txXfrm>
    </dsp:sp>
  </dsp:spTree>
</dsp:drawing>
</file>

<file path=ppt/diagrams/layout1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dgm="http://schemas.openxmlformats.org/drawingml/2006/diagram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/>
          <dgm:rule type="w" fact="4"/>
          <dgm:rule type="primFontSz" val="5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/>
            </dgm:ruleLst>
          </dgm:layoutNode>
        </dgm:layoutNode>
      </dgm:forEach>
    </dgm:forEach>
  </dgm:layoutNode>
</dgm:layoutDef>
</file>

<file path=ppt/diagrams/layout2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dgm="http://schemas.openxmlformats.org/drawingml/2006/diagram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/>
          </dgm:ruleLst>
        </dgm:layoutNode>
        <dgm:forEach name="parTransForEach" axis="ch" ptType="parTrans" cnt="1">
          <dgm:layoutNode name="parTrans">
            <dgm:alg type="sp"/>
            <dgm:shape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/>
            </dgm:ruleLst>
          </dgm:layoutNode>
          <dgm:forEach name="sibTransForEach" axis="followSib" ptType="sibTrans" cnt="1">
            <dgm:layoutNode name="sibTrans">
              <dgm:alg type="sp"/>
              <dgm:shape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dgm="http://schemas.openxmlformats.org/drawingml/2006/diagram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/>
          </dgm:ruleLst>
        </dgm:layoutNode>
        <dgm:forEach name="parTransForEach" axis="ch" ptType="parTrans" cnt="1">
          <dgm:layoutNode name="parTrans">
            <dgm:alg type="sp"/>
            <dgm:shape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/>
            </dgm:ruleLst>
          </dgm:layoutNode>
          <dgm:forEach name="sibTransForEach" axis="followSib" ptType="sibTrans" cnt="1">
            <dgm:layoutNode name="sibTrans">
              <dgm:alg type="sp"/>
              <dgm:shape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dgm="http://schemas.openxmlformats.org/drawingml/2006/diagram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/>
          </dgm:ruleLst>
        </dgm:layoutNode>
        <dgm:forEach name="parTransForEach" axis="ch" ptType="parTrans" cnt="1">
          <dgm:layoutNode name="parTrans">
            <dgm:alg type="sp"/>
            <dgm:shape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/>
            </dgm:ruleLst>
          </dgm:layoutNode>
          <dgm:forEach name="sibTransForEach" axis="followSib" ptType="sibTrans" cnt="1">
            <dgm:layoutNode name="sibTrans">
              <dgm:alg type="sp"/>
              <dgm:shape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r">
              <a:defRPr sz="1800"/>
            </a:lvl1pPr>
          </a:lstStyle>
          <a:p>
            <a:fld id="{96B9E76A-230A-4788-9E5C-EF38AE14BB31}" type="datetimeFigureOut">
              <a:rPr lang="nb-NO" smtClean="0"/>
              <a:t>03.05.2022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79388" y="1076325"/>
            <a:ext cx="9567862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92664" y="6818988"/>
            <a:ext cx="7941310" cy="6460093"/>
          </a:xfrm>
          <a:prstGeom prst="rect">
            <a:avLst/>
          </a:prstGeom>
        </p:spPr>
        <p:txBody>
          <a:bodyPr vert="horz" lIns="138751" tIns="69376" rIns="138751" bIns="69376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13635482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622798" y="13635482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03D33C52-09E2-49D5-9C0C-E39D0EB065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031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926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852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778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705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9631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9559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9485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9411" algn="l" defTabSz="12798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nb-NO" sz="1400" smtClean="0"/>
              <a:t>Krever at leger og spl på dagtid – legger plan. Det avlaster vakthavende leger og sikrer vurdering av lege som kjenner pasientene.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lang="nb-NO" sz="140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nb-NO" sz="1400" smtClean="0"/>
              <a:t>Flytteliste: En pasient kan bare stå på flytteliste etter en individuell medisinsk vurdering. Noen eksklusjonskriterier</a:t>
            </a:r>
            <a:r>
              <a:rPr lang="nb-NO" sz="1400" baseline="0" smtClean="0"/>
              <a:t> er generelle og avdelingen kan lage sine egne. C pasienter. </a:t>
            </a:r>
            <a:r>
              <a:rPr lang="nb-NO" sz="1400" smtClean="0"/>
              <a:t>Visittgående lege og sykepleier foretar vurderingen, på dagtid og i størst mulig grad under ordinær visitt.</a:t>
            </a:r>
          </a:p>
          <a:p>
            <a:pPr>
              <a:spcAft>
                <a:spcPts val="600"/>
              </a:spcAft>
            </a:pPr>
            <a:endParaRPr lang="nb-NO" sz="1400" smtClean="0"/>
          </a:p>
          <a:p>
            <a:pPr>
              <a:spcAft>
                <a:spcPts val="600"/>
              </a:spcAft>
            </a:pPr>
            <a:endParaRPr lang="nb-NO" sz="1400" smtClean="0"/>
          </a:p>
          <a:p>
            <a:pPr>
              <a:spcAft>
                <a:spcPts val="600"/>
              </a:spcAft>
            </a:pPr>
            <a:r>
              <a:rPr lang="nb-NO" sz="1400" smtClean="0"/>
              <a:t>Vurdering av risiko ved flytting av hver enkelt pasient skal bygge på:</a:t>
            </a:r>
          </a:p>
          <a:p>
            <a:pPr marL="268288" lvl="0" indent="-1825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z="1200" smtClean="0"/>
              <a:t>om pasienten har behov for spesialkompetanse, og</a:t>
            </a:r>
          </a:p>
          <a:p>
            <a:pPr marL="268288" lvl="0" indent="-1825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1200" smtClean="0"/>
              <a:t>om mottakende enhet har tilstrekkelig medisinsk og sykepleiefaglig kompetanse til å ivareta pasienten på adekvat måte.</a:t>
            </a:r>
          </a:p>
          <a:p>
            <a:pPr>
              <a:spcAft>
                <a:spcPts val="1200"/>
              </a:spcAft>
            </a:pPr>
            <a:r>
              <a:rPr lang="nb-NO" sz="1200" i="1" smtClean="0"/>
              <a:t>Risikoen skal vurderes som "høy" eller "lav". </a:t>
            </a:r>
          </a:p>
          <a:p>
            <a:endParaRPr lang="nb-NO" smtClean="0"/>
          </a:p>
          <a:p>
            <a:r>
              <a:rPr lang="nb-NO" smtClean="0"/>
              <a:t>ULP notat-</a:t>
            </a:r>
            <a:r>
              <a:rPr lang="nb-NO" baseline="0" smtClean="0"/>
              <a:t> strukturert notat i DIPS som inneholder avtale om oppfølging OG informasjon av pasient. </a:t>
            </a:r>
          </a:p>
          <a:p>
            <a:r>
              <a:rPr lang="nb-NO" baseline="0" smtClean="0"/>
              <a:t>Overføringsteknisk i DIPS jobber vi med. Alle pasienter viser i sengepostlisten i avdelingen der de ligger. Pasienter som er postoverført kan avgivende avdeling finne igjen ved å bruke rutinen som er lenket opp under postoverføring: </a:t>
            </a:r>
            <a:r>
              <a:rPr lang="nb-NO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https://handbok.helse-bergen.no/eknet/docs/pub/dok65601.htm 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3A3288-158A-413C-8485-BA504FE5E87A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5538494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133600" y="1571308"/>
            <a:ext cx="128016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133600" y="5042853"/>
            <a:ext cx="128016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06D-ED90-4055-AB1E-CD974534BEA4}" type="datetimeFigureOut">
              <a:rPr lang="nb-NO" smtClean="0"/>
              <a:t>03.05.2022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C4D7-2358-446A-9514-DFBF437F83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434848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06D-ED90-4055-AB1E-CD974534BEA4}" type="datetimeFigureOut">
              <a:rPr lang="nb-NO" smtClean="0"/>
              <a:t>03.05.2022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C4D7-2358-446A-9514-DFBF437F83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936109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12214860" y="511175"/>
            <a:ext cx="3680460" cy="8136573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73480" y="511175"/>
            <a:ext cx="10828020" cy="8136573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06D-ED90-4055-AB1E-CD974534BEA4}" type="datetimeFigureOut">
              <a:rPr lang="nb-NO" smtClean="0"/>
              <a:t>03.05.2022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C4D7-2358-446A-9514-DFBF437F83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607730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06D-ED90-4055-AB1E-CD974534BEA4}" type="datetimeFigureOut">
              <a:rPr lang="nb-NO" smtClean="0"/>
              <a:t>03.05.2022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C4D7-2358-446A-9514-DFBF437F83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46143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64590" y="2393634"/>
            <a:ext cx="14721839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64590" y="6425249"/>
            <a:ext cx="14721839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06D-ED90-4055-AB1E-CD974534BEA4}" type="datetimeFigureOut">
              <a:rPr lang="nb-NO" smtClean="0"/>
              <a:t>03.05.2022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C4D7-2358-446A-9514-DFBF437F83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178097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73480" y="2555875"/>
            <a:ext cx="7254240" cy="609187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641080" y="2555875"/>
            <a:ext cx="7254240" cy="609187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06D-ED90-4055-AB1E-CD974534BEA4}" type="datetimeFigureOut">
              <a:rPr lang="nb-NO" smtClean="0"/>
              <a:t>03.05.2022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C4D7-2358-446A-9514-DFBF437F83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6731604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75703" y="511176"/>
            <a:ext cx="14721839" cy="185578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75704" y="2353628"/>
            <a:ext cx="722090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175704" y="3507105"/>
            <a:ext cx="7220902" cy="515842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8641080" y="2353628"/>
            <a:ext cx="725646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8641080" y="3507105"/>
            <a:ext cx="7256463" cy="515842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06D-ED90-4055-AB1E-CD974534BEA4}" type="datetimeFigureOut">
              <a:rPr lang="nb-NO" smtClean="0"/>
              <a:t>03.05.2022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C4D7-2358-446A-9514-DFBF437F83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710041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06D-ED90-4055-AB1E-CD974534BEA4}" type="datetimeFigureOut">
              <a:rPr lang="nb-NO" smtClean="0"/>
              <a:t>03.05.2022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C4D7-2358-446A-9514-DFBF437F83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523067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06D-ED90-4055-AB1E-CD974534BEA4}" type="datetimeFigureOut">
              <a:rPr lang="nb-NO" smtClean="0"/>
              <a:t>03.05.2022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C4D7-2358-446A-9514-DFBF437F83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619068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56463" y="1382396"/>
            <a:ext cx="864108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06D-ED90-4055-AB1E-CD974534BEA4}" type="datetimeFigureOut">
              <a:rPr lang="nb-NO" smtClean="0"/>
              <a:t>03.05.2022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C4D7-2358-446A-9514-DFBF437F83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58291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7256463" y="1382396"/>
            <a:ext cx="8641080" cy="6823075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E06D-ED90-4055-AB1E-CD974534BEA4}" type="datetimeFigureOut">
              <a:rPr lang="nb-NO" smtClean="0"/>
              <a:t>03.05.2022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6C4D7-2358-446A-9514-DFBF437F83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534726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39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73480" y="2555875"/>
            <a:ext cx="14721839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17348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0E06D-ED90-4055-AB1E-CD974534BEA4}" type="datetimeFigureOut">
              <a:rPr lang="nb-NO" smtClean="0"/>
              <a:t>03.05.2022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654040" y="8898891"/>
            <a:ext cx="57607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205484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6C4D7-2358-446A-9514-DFBF437F83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422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iming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microsoft.com/office/2007/relationships/diagramDrawing" Target="../diagrams/drawing1.xml" /><Relationship Id="rId3" Type="http://schemas.openxmlformats.org/officeDocument/2006/relationships/diagramData" Target="../diagrams/data1.xml" /><Relationship Id="rId4" Type="http://schemas.openxmlformats.org/officeDocument/2006/relationships/diagramLayout" Target="../diagrams/layout1.xml" /><Relationship Id="rId5" Type="http://schemas.openxmlformats.org/officeDocument/2006/relationships/diagramQuickStyle" Target="../diagrams/quickStyle1.xml" /><Relationship Id="rId6" Type="http://schemas.openxmlformats.org/officeDocument/2006/relationships/diagramColors" Target="../diagrams/colors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handbok.helse-bergen.no/eknet/portal_search.aspx?rpmain=1&amp;q=trygg+overflytting&amp;search_class=-99#rpShowDynamicModalDocument-61373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diagramLayout" Target="../diagrams/layout3.xml" /><Relationship Id="rId11" Type="http://schemas.openxmlformats.org/officeDocument/2006/relationships/diagramQuickStyle" Target="../diagrams/quickStyle3.xml" /><Relationship Id="rId12" Type="http://schemas.openxmlformats.org/officeDocument/2006/relationships/diagramColors" Target="../diagrams/colors3.xml" /><Relationship Id="rId13" Type="http://schemas.microsoft.com/office/2007/relationships/diagramDrawing" Target="../diagrams/drawing4.xml" /><Relationship Id="rId14" Type="http://schemas.openxmlformats.org/officeDocument/2006/relationships/diagramData" Target="../diagrams/data4.xml" /><Relationship Id="rId15" Type="http://schemas.openxmlformats.org/officeDocument/2006/relationships/diagramLayout" Target="../diagrams/layout4.xml" /><Relationship Id="rId16" Type="http://schemas.openxmlformats.org/officeDocument/2006/relationships/diagramQuickStyle" Target="../diagrams/quickStyle4.xml" /><Relationship Id="rId17" Type="http://schemas.openxmlformats.org/officeDocument/2006/relationships/diagramColors" Target="../diagrams/colors4.xml" /><Relationship Id="rId18" Type="http://schemas.openxmlformats.org/officeDocument/2006/relationships/hyperlink" Target="https://handbok.helse-bergen.no/eknet/docs/pub/dok55473.pdf" TargetMode="External" /><Relationship Id="rId2" Type="http://schemas.openxmlformats.org/officeDocument/2006/relationships/notesSlide" Target="../notesSlides/notesSlide1.xml" /><Relationship Id="rId3" Type="http://schemas.microsoft.com/office/2007/relationships/diagramDrawing" Target="../diagrams/drawing2.xml" /><Relationship Id="rId4" Type="http://schemas.openxmlformats.org/officeDocument/2006/relationships/diagramData" Target="../diagrams/data2.xml" /><Relationship Id="rId5" Type="http://schemas.openxmlformats.org/officeDocument/2006/relationships/diagramLayout" Target="../diagrams/layout2.xml" /><Relationship Id="rId6" Type="http://schemas.openxmlformats.org/officeDocument/2006/relationships/diagramQuickStyle" Target="../diagrams/quickStyle2.xml" /><Relationship Id="rId7" Type="http://schemas.openxmlformats.org/officeDocument/2006/relationships/diagramColors" Target="../diagrams/colors2.xml" /><Relationship Id="rId8" Type="http://schemas.microsoft.com/office/2007/relationships/diagramDrawing" Target="../diagrams/drawing3.xml" /><Relationship Id="rId9" Type="http://schemas.openxmlformats.org/officeDocument/2006/relationships/diagramData" Target="../diagrams/data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73480" y="236338"/>
            <a:ext cx="15193122" cy="164352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b-NO" sz="5600"/>
              <a:t>Overflytting - utlokalisering: </a:t>
            </a:r>
            <a:br>
              <a:rPr lang="nb-NO" sz="5600"/>
            </a:br>
            <a:r>
              <a:rPr lang="nb-NO" sz="5600"/>
              <a:t>Grunnlaget, og de tre fasene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73481" y="2174905"/>
            <a:ext cx="11044755" cy="6578851"/>
          </a:xfrm>
        </p:spPr>
        <p:txBody>
          <a:bodyPr>
            <a:normAutofit fontScale="77500" lnSpcReduction="20000"/>
          </a:bodyPr>
          <a:lstStyle/>
          <a:p>
            <a:pPr marL="751205" indent="-751205">
              <a:spcBef>
                <a:spcPts val="2520"/>
              </a:spcBef>
              <a:buNone/>
            </a:pPr>
            <a:r>
              <a:rPr lang="nb-NO"/>
              <a:t>Grunnlaget som alltid gjelder: </a:t>
            </a:r>
            <a:r>
              <a:rPr lang="nb-NO" i="1"/>
              <a:t>Trygg overflytting (lenke)</a:t>
            </a:r>
          </a:p>
          <a:p>
            <a:pPr marL="1506855" indent="-1506855" defTabSz="1377950">
              <a:spcBef>
                <a:spcPts val="2520"/>
              </a:spcBef>
              <a:buNone/>
            </a:pPr>
            <a:r>
              <a:rPr lang="nb-NO"/>
              <a:t>Fase 1:	Planleggingsfasen - Egen enhet</a:t>
            </a:r>
          </a:p>
          <a:p>
            <a:pPr marL="1506855" lvl="1">
              <a:spcBef>
                <a:spcPts val="840"/>
              </a:spcBef>
            </a:pPr>
            <a:r>
              <a:rPr lang="nb-NO" sz="3640"/>
              <a:t>Se fremover: Er det fare for overbelegg det neste døgnet?</a:t>
            </a:r>
          </a:p>
          <a:p>
            <a:pPr marL="1506855" lvl="1">
              <a:spcBef>
                <a:spcPts val="840"/>
              </a:spcBef>
            </a:pPr>
            <a:r>
              <a:rPr lang="nb-NO" sz="3640"/>
              <a:t>Flyttelisten: Hvilke pasienter kan overflyttes elle utlokaliseres?</a:t>
            </a:r>
          </a:p>
          <a:p>
            <a:pPr marL="1506855" indent="-1506855">
              <a:spcBef>
                <a:spcPts val="2520"/>
              </a:spcBef>
              <a:buNone/>
            </a:pPr>
            <a:r>
              <a:rPr lang="nb-NO"/>
              <a:t>Fase 2:	Avtalefasen – Mellom enhetene</a:t>
            </a:r>
          </a:p>
          <a:p>
            <a:pPr marL="1506855" lvl="1">
              <a:spcBef>
                <a:spcPts val="840"/>
              </a:spcBef>
            </a:pPr>
            <a:r>
              <a:rPr lang="nb-NO" sz="3640"/>
              <a:t>Hvilken annen enhet kan ta imot pasienten?</a:t>
            </a:r>
          </a:p>
          <a:p>
            <a:pPr marL="1506855" lvl="1">
              <a:spcBef>
                <a:spcPts val="840"/>
              </a:spcBef>
            </a:pPr>
            <a:r>
              <a:rPr lang="nb-NO" sz="3640"/>
              <a:t>Hvilket tiltaksnivå trengs for </a:t>
            </a:r>
            <a:r>
              <a:rPr lang="nb-NO" sz="3640" i="1"/>
              <a:t>denne</a:t>
            </a:r>
            <a:r>
              <a:rPr lang="nb-NO" sz="3640"/>
              <a:t> pasienten ved </a:t>
            </a:r>
            <a:r>
              <a:rPr lang="nb-NO" sz="3640" i="1"/>
              <a:t>den</a:t>
            </a:r>
            <a:r>
              <a:rPr lang="nb-NO" sz="3640"/>
              <a:t> enheten?</a:t>
            </a:r>
          </a:p>
          <a:p>
            <a:pPr marL="1506855" lvl="1">
              <a:spcBef>
                <a:spcPts val="840"/>
              </a:spcBef>
            </a:pPr>
            <a:r>
              <a:rPr lang="nb-NO" sz="3640"/>
              <a:t>Hvilken informasjon skal gis til pasienten/pårørende?</a:t>
            </a:r>
          </a:p>
          <a:p>
            <a:pPr marL="1506855" lvl="1">
              <a:spcBef>
                <a:spcPts val="840"/>
              </a:spcBef>
            </a:pPr>
            <a:r>
              <a:rPr lang="nb-NO" sz="3640"/>
              <a:t>ULP-notat: Informasjon om og til pasienten</a:t>
            </a:r>
          </a:p>
          <a:p>
            <a:pPr marL="1506855" indent="-1506855">
              <a:spcBef>
                <a:spcPts val="2520"/>
              </a:spcBef>
              <a:buNone/>
            </a:pPr>
            <a:r>
              <a:rPr lang="nb-NO"/>
              <a:t>Fase 3:	Samarbeidsfasen - Om pasienten</a:t>
            </a:r>
          </a:p>
          <a:p>
            <a:pPr marL="1506855" lvl="1">
              <a:spcBef>
                <a:spcPts val="840"/>
              </a:spcBef>
            </a:pPr>
            <a:r>
              <a:rPr lang="nb-NO" sz="3640"/>
              <a:t>Samarbeid om behandlingsplanen</a:t>
            </a:r>
          </a:p>
          <a:p>
            <a:pPr marL="1506855" lvl="1">
              <a:spcBef>
                <a:spcPts val="840"/>
              </a:spcBef>
            </a:pPr>
            <a:r>
              <a:rPr lang="nb-NO" sz="3640"/>
              <a:t>Bistand mellom enhetene etter behov</a:t>
            </a:r>
          </a:p>
          <a:p>
            <a:pPr marL="1506855" lvl="1">
              <a:spcBef>
                <a:spcPts val="840"/>
              </a:spcBef>
            </a:pPr>
            <a:r>
              <a:rPr lang="nb-NO" sz="3640"/>
              <a:t>Tilsyn fra avgivende enhet etter avtale</a:t>
            </a:r>
          </a:p>
          <a:p>
            <a:pPr marL="0" indent="0">
              <a:buNone/>
            </a:pPr>
            <a:endParaRPr lang="nb-NO"/>
          </a:p>
        </p:txBody>
      </p:sp>
      <p:sp>
        <p:nvSpPr>
          <p:cNvPr id="4" name="Plassholder for innhold 2"/>
          <p:cNvSpPr txBox="1"/>
          <p:nvPr/>
        </p:nvSpPr>
        <p:spPr>
          <a:xfrm>
            <a:off x="12426008" y="2174905"/>
            <a:ext cx="3940595" cy="65788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28016" tIns="64008" rIns="128016" bIns="6400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80160">
              <a:lnSpc>
                <a:spcPct val="100000"/>
              </a:lnSpc>
              <a:spcBef>
                <a:spcPts val="2520"/>
              </a:spcBef>
              <a:buNone/>
            </a:pPr>
            <a:r>
              <a:rPr lang="nb-NO" sz="3360" i="1">
                <a:solidFill>
                  <a:prstClr val="black"/>
                </a:solidFill>
                <a:latin typeface="Calibri" panose="020f0502020204030204"/>
              </a:rPr>
              <a:t>ULP-faser:</a:t>
            </a:r>
          </a:p>
          <a:p>
            <a:pPr marL="0" indent="0" defTabSz="1280160">
              <a:spcBef>
                <a:spcPts val="2520"/>
              </a:spcBef>
              <a:buNone/>
            </a:pPr>
            <a:endParaRPr lang="nb-NO" sz="3360" i="1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54612421"/>
              </p:ext>
            </p:extLst>
          </p:nvPr>
        </p:nvGraphicFramePr>
        <p:xfrm>
          <a:off x="12426008" y="3200238"/>
          <a:ext cx="3940594" cy="5266482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  <p:graphicFrame>
        <p:nvGraphicFramePr>
          <p:cNvPr id="25" name="Plassholder for innhold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91300"/>
              </p:ext>
            </p:extLst>
          </p:nvPr>
        </p:nvGraphicFramePr>
        <p:xfrm>
          <a:off x="1173480" y="8705075"/>
          <a:ext cx="12193354" cy="731520"/>
        </p:xfrm>
        <a:graphic>
          <a:graphicData uri="http://schemas.openxmlformats.org/drawingml/2006/table">
            <a:tbl>
              <a:tblPr firstRow="1" bandRow="1"/>
              <a:tblGrid>
                <a:gridCol w="2208245">
                  <a:extLst>
                    <a:ext uri="{9D8B030D-6E8A-4147-A177-3AD203B41FA5}">
                      <a16:colId xmlns:a16="http://schemas.microsoft.com/office/drawing/2014/main" val="3378096089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63909938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4162518786"/>
                    </a:ext>
                  </a:extLst>
                </a:gridCol>
                <a:gridCol w="4992555">
                  <a:extLst>
                    <a:ext uri="{9D8B030D-6E8A-4147-A177-3AD203B41FA5}">
                      <a16:colId xmlns:a16="http://schemas.microsoft.com/office/drawing/2014/main" val="336999867"/>
                    </a:ext>
                  </a:extLst>
                </a:gridCol>
              </a:tblGrid>
              <a:tr h="365760">
                <a:tc gridSpan="3">
                  <a:txBody>
                    <a:bodyPr vert="horz" wrap="square"/>
                    <a:lstStyle>
                      <a:lvl1pPr marL="0" algn="l" defTabSz="1280160" rtl="0" eaLnBrk="1" latinLnBrk="0" hangingPunct="1">
                        <a:defRPr sz="25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40080" algn="l" defTabSz="1280160" rtl="0" eaLnBrk="1" latinLnBrk="0" hangingPunct="1">
                        <a:defRPr sz="25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80160" algn="l" defTabSz="1280160" rtl="0" eaLnBrk="1" latinLnBrk="0" hangingPunct="1">
                        <a:defRPr sz="25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920240" algn="l" defTabSz="1280160" rtl="0" eaLnBrk="1" latinLnBrk="0" hangingPunct="1">
                        <a:defRPr sz="25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560320" algn="l" defTabSz="1280160" rtl="0" eaLnBrk="1" latinLnBrk="0" hangingPunct="1">
                        <a:defRPr sz="25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200400" algn="l" defTabSz="1280160" rtl="0" eaLnBrk="1" latinLnBrk="0" hangingPunct="1">
                        <a:defRPr sz="25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840480" algn="l" defTabSz="1280160" rtl="0" eaLnBrk="1" latinLnBrk="0" hangingPunct="1">
                        <a:defRPr sz="25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480560" algn="l" defTabSz="1280160" rtl="0" eaLnBrk="1" latinLnBrk="0" hangingPunct="1">
                        <a:defRPr sz="25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5120640" algn="l" defTabSz="1280160" rtl="0" eaLnBrk="1" latinLnBrk="0" hangingPunct="1">
                        <a:defRPr sz="25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b-NO" sz="1600" b="0" smtClean="0">
                          <a:solidFill>
                            <a:schemeClr val="tx1"/>
                          </a:solidFill>
                        </a:rPr>
                        <a:t>Gyldig fra / til</a:t>
                      </a:r>
                      <a:r>
                        <a:rPr lang="nb-NO" sz="1600" b="0" smtClean="0">
                          <a:solidFill>
                            <a:sysClr val="windowText" lastClr="000000"/>
                          </a:solidFill>
                        </a:rPr>
                        <a:t>:                            / </a:t>
                      </a:r>
                      <a:endParaRPr lang="nb-NO" sz="1600" b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>
                      <a:lvl1pPr marL="0" algn="l" defTabSz="1280160" rtl="0" eaLnBrk="1" latinLnBrk="0" hangingPunct="1">
                        <a:defRPr sz="25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40080" algn="l" defTabSz="1280160" rtl="0" eaLnBrk="1" latinLnBrk="0" hangingPunct="1">
                        <a:defRPr sz="25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80160" algn="l" defTabSz="1280160" rtl="0" eaLnBrk="1" latinLnBrk="0" hangingPunct="1">
                        <a:defRPr sz="25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920240" algn="l" defTabSz="1280160" rtl="0" eaLnBrk="1" latinLnBrk="0" hangingPunct="1">
                        <a:defRPr sz="25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560320" algn="l" defTabSz="1280160" rtl="0" eaLnBrk="1" latinLnBrk="0" hangingPunct="1">
                        <a:defRPr sz="25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200400" algn="l" defTabSz="1280160" rtl="0" eaLnBrk="1" latinLnBrk="0" hangingPunct="1">
                        <a:defRPr sz="25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840480" algn="l" defTabSz="1280160" rtl="0" eaLnBrk="1" latinLnBrk="0" hangingPunct="1">
                        <a:defRPr sz="25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480560" algn="l" defTabSz="1280160" rtl="0" eaLnBrk="1" latinLnBrk="0" hangingPunct="1">
                        <a:defRPr sz="25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5120640" algn="l" defTabSz="1280160" rtl="0" eaLnBrk="1" latinLnBrk="0" hangingPunct="1">
                        <a:defRPr sz="252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b-NO" sz="1600" b="0" smtClean="0">
                          <a:solidFill>
                            <a:schemeClr val="tx1"/>
                          </a:solidFill>
                        </a:rPr>
                        <a:t>EK-ansvarlig: </a:t>
                      </a:r>
                      <a:endParaRPr lang="nb-NO" sz="1600" b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443863"/>
                  </a:ext>
                </a:extLst>
              </a:tr>
              <a:tr h="365760">
                <a:tc>
                  <a:txBody>
                    <a:bodyPr vert="horz" wrap="square"/>
                    <a:lstStyle>
                      <a:lvl1pPr marL="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4008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8016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92024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56032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20040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84048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48056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12064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b-NO" sz="1600" smtClean="0"/>
                        <a:t>Dok.id:                                            </a:t>
                      </a:r>
                      <a:endParaRPr lang="nb-NO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marL="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4008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8016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92024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56032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20040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84048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48056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12064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b-NO" sz="1600" smtClean="0"/>
                        <a:t>Ref.nr: </a:t>
                      </a:r>
                      <a:endParaRPr lang="nb-NO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marL="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4008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8016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92024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56032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20040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84048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48056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12064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b-NO" sz="1600" smtClean="0"/>
                        <a:t>Versjon: </a:t>
                      </a:r>
                      <a:endParaRPr lang="nb-NO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marL="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4008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8016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92024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56032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20040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84048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48056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5120640" algn="l" defTabSz="1280160" rtl="0" eaLnBrk="1" latinLnBrk="0" hangingPunct="1">
                        <a:defRPr sz="252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b-NO" sz="1600" b="0" smtClean="0">
                          <a:solidFill>
                            <a:schemeClr val="tx1"/>
                          </a:solidFill>
                        </a:rPr>
                        <a:t>Godkjenner: </a:t>
                      </a:r>
                      <a:endParaRPr lang="nb-NO" sz="1600" b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986602"/>
                  </a:ext>
                </a:extLst>
              </a:tr>
            </a:tbl>
          </a:graphicData>
        </a:graphic>
      </p:graphicFrame>
      <p:sp>
        <p:nvSpPr>
          <p:cNvPr id="26" name="EK_GjelderFra?5"/>
          <p:cNvSpPr txBox="1"/>
          <p:nvPr/>
        </p:nvSpPr>
        <p:spPr>
          <a:xfrm>
            <a:off x="2742515" y="8752735"/>
            <a:ext cx="1037704" cy="31816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1467" b="0" i="0" u="none" strike="noStrike" kern="0" cap="none" spc="0" normalizeH="0" baseline="0" noProof="0" smtClean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</a:rPr>
              <a:t>16.05.2024</a:t>
            </a:r>
          </a:p>
        </p:txBody>
      </p:sp>
      <p:sp>
        <p:nvSpPr>
          <p:cNvPr id="27" name="EK_GjelderTil?6"/>
          <p:cNvSpPr txBox="1"/>
          <p:nvPr/>
        </p:nvSpPr>
        <p:spPr>
          <a:xfrm>
            <a:off x="4182675" y="8752735"/>
            <a:ext cx="1037704" cy="31816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1467" b="0" i="0" u="none" strike="noStrike" kern="0" cap="none" spc="0" normalizeH="0" baseline="0" noProof="0" smtClean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</a:rPr>
              <a:t>16.05.2025</a:t>
            </a:r>
          </a:p>
        </p:txBody>
      </p:sp>
      <p:sp>
        <p:nvSpPr>
          <p:cNvPr id="28" name="EK_DokumentID?7"/>
          <p:cNvSpPr txBox="1"/>
          <p:nvPr/>
        </p:nvSpPr>
        <p:spPr>
          <a:xfrm>
            <a:off x="2070441" y="9118495"/>
            <a:ext cx="773147" cy="31816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1467" b="0" i="0" u="none" strike="noStrike" kern="0" cap="none" spc="0" normalizeH="0" baseline="0" noProof="0" smtClean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</a:rPr>
              <a:t>D66925</a:t>
            </a:r>
          </a:p>
        </p:txBody>
      </p:sp>
      <p:sp>
        <p:nvSpPr>
          <p:cNvPr id="29" name="EK_Signatur?8"/>
          <p:cNvSpPr txBox="1"/>
          <p:nvPr/>
        </p:nvSpPr>
        <p:spPr>
          <a:xfrm>
            <a:off x="9651670" y="9100430"/>
            <a:ext cx="1648590" cy="31816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1467" b="0" i="0" u="none" strike="noStrike" kern="0" cap="none" spc="0" normalizeH="0" baseline="0" noProof="0" smtClean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</a:rPr>
              <a:t>Clara Gram Gjesdal</a:t>
            </a:r>
          </a:p>
        </p:txBody>
      </p:sp>
      <p:sp>
        <p:nvSpPr>
          <p:cNvPr id="30" name="EK_Ansvarlig?9"/>
          <p:cNvSpPr txBox="1"/>
          <p:nvPr/>
        </p:nvSpPr>
        <p:spPr>
          <a:xfrm>
            <a:off x="9658611" y="8752735"/>
            <a:ext cx="1119476" cy="31816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1467" b="0" i="0" u="none" strike="noStrike" kern="0" cap="none" spc="0" normalizeH="0" baseline="0" noProof="0" smtClean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</a:rPr>
              <a:t>Farsund, Pål</a:t>
            </a:r>
          </a:p>
        </p:txBody>
      </p:sp>
      <p:sp>
        <p:nvSpPr>
          <p:cNvPr id="31" name="EK_RefNr?10"/>
          <p:cNvSpPr txBox="1"/>
          <p:nvPr/>
        </p:nvSpPr>
        <p:spPr>
          <a:xfrm>
            <a:off x="4182675" y="9120731"/>
            <a:ext cx="811628" cy="31816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1467" b="0" i="0" u="none" strike="noStrike" kern="0" cap="none" spc="0" normalizeH="0" baseline="0" noProof="0" smtClean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</a:rPr>
              <a:t>1.2.3-29</a:t>
            </a:r>
          </a:p>
        </p:txBody>
      </p:sp>
      <p:sp>
        <p:nvSpPr>
          <p:cNvPr id="32" name="EK_Utgave?11"/>
          <p:cNvSpPr txBox="1"/>
          <p:nvPr/>
        </p:nvSpPr>
        <p:spPr>
          <a:xfrm>
            <a:off x="6926038" y="9110395"/>
            <a:ext cx="516607" cy="31816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nb-NO" sz="1467" b="0" i="0" u="none" strike="noStrike" kern="0" cap="none" spc="0" normalizeH="0" baseline="0" noProof="0" smtClean="0">
                <a:ln>
                  <a:noFill/>
                </a:ln>
                <a:solidFill>
                  <a:srgbClr val="00338D"/>
                </a:solidFill>
                <a:effectLst/>
                <a:uLnTx/>
                <a:uFillTx/>
              </a:rPr>
              <a:t>1.04</a:t>
            </a:r>
          </a:p>
        </p:txBody>
      </p:sp>
    </p:spTree>
    <p:extLst>
      <p:ext uri="{BB962C8B-B14F-4D97-AF65-F5344CB8AC3E}">
        <p14:creationId xmlns:p14="http://schemas.microsoft.com/office/powerpoint/2010/main" val="2842842821"/>
      </p:ext>
    </p:extLst>
  </p:cSld>
  <p:clrMapOvr>
    <a:masterClrMapping/>
  </p:clrMapOvr>
  <mc:AlternateContent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73479" y="624136"/>
            <a:ext cx="15214209" cy="8679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b-NO" sz="5600"/>
              <a:t>Grunnlaget: </a:t>
            </a:r>
            <a:r>
              <a:rPr lang="nb-NO" sz="5600" i="1">
                <a:hlinkClick r:id="rId2"/>
              </a:rPr>
              <a:t>Trygg overflytting</a:t>
            </a:r>
            <a:endParaRPr lang="nb-NO" sz="560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73477" y="2174906"/>
            <a:ext cx="11088000" cy="6543909"/>
          </a:xfrm>
        </p:spPr>
        <p:txBody>
          <a:bodyPr>
            <a:normAutofit/>
          </a:bodyPr>
          <a:lstStyle/>
          <a:p>
            <a:pPr marL="0" indent="0">
              <a:spcBef>
                <a:spcPts val="2520"/>
              </a:spcBef>
              <a:buNone/>
            </a:pPr>
            <a:r>
              <a:rPr lang="nb-NO" sz="3360" i="1"/>
              <a:t>Trygg overflytting</a:t>
            </a:r>
            <a:r>
              <a:rPr lang="nb-NO" sz="3360"/>
              <a:t> brukes både </a:t>
            </a:r>
          </a:p>
          <a:p>
            <a:pPr marL="744538" indent="-260033">
              <a:spcBef>
                <a:spcPts val="840"/>
              </a:spcBef>
              <a:tabLst>
                <a:tab pos="631190"/>
              </a:tabLst>
            </a:pPr>
            <a:r>
              <a:rPr lang="nb-NO" sz="2660"/>
              <a:t>ved flytting av medisinske grunner </a:t>
            </a:r>
          </a:p>
          <a:p>
            <a:pPr marL="744538" indent="-260033">
              <a:spcBef>
                <a:spcPts val="840"/>
              </a:spcBef>
            </a:pPr>
            <a:r>
              <a:rPr lang="nb-NO" sz="2660"/>
              <a:t>ved  overflytting og utlokalisering av plasshensyn</a:t>
            </a:r>
            <a:endParaRPr lang="nb-NO" sz="2660" i="1"/>
          </a:p>
          <a:p>
            <a:pPr marL="502285" indent="-502285">
              <a:spcBef>
                <a:spcPts val="2520"/>
              </a:spcBef>
              <a:buFont typeface="+mj-lt"/>
              <a:buAutoNum type="arabicPeriod"/>
            </a:pPr>
            <a:r>
              <a:rPr lang="nb-NO" sz="3360"/>
              <a:t>Tilpasset informasjon til pasienten</a:t>
            </a:r>
          </a:p>
          <a:p>
            <a:pPr marL="502285" indent="-502285">
              <a:spcBef>
                <a:spcPts val="2520"/>
              </a:spcBef>
              <a:buFont typeface="+mj-lt"/>
              <a:buAutoNum type="arabicPeriod"/>
            </a:pPr>
            <a:r>
              <a:rPr lang="nb-NO" sz="3360"/>
              <a:t>Muntlig kontakt mellom:</a:t>
            </a:r>
          </a:p>
          <a:p>
            <a:pPr marL="744538" lvl="1" indent="-260033">
              <a:spcBef>
                <a:spcPts val="840"/>
              </a:spcBef>
            </a:pPr>
            <a:r>
              <a:rPr lang="nb-NO" sz="2660"/>
              <a:t>avgivende og mottakende legegrupper</a:t>
            </a:r>
          </a:p>
          <a:p>
            <a:pPr marL="744538" lvl="1" indent="-260033">
              <a:spcBef>
                <a:spcPts val="840"/>
              </a:spcBef>
            </a:pPr>
            <a:r>
              <a:rPr lang="nb-NO" sz="2660"/>
              <a:t>avgivende og mottakende sykepleiergrupper</a:t>
            </a:r>
          </a:p>
          <a:p>
            <a:pPr marL="502285" indent="-502285">
              <a:spcBef>
                <a:spcPts val="2520"/>
              </a:spcBef>
              <a:buFont typeface="+mj-lt"/>
              <a:buAutoNum type="arabicPeriod"/>
            </a:pPr>
            <a:r>
              <a:rPr lang="nb-NO" sz="3360"/>
              <a:t>Skriftlig flyttenotat som beskriver:</a:t>
            </a:r>
          </a:p>
          <a:p>
            <a:pPr marL="744538" lvl="1" indent="-260033">
              <a:spcBef>
                <a:spcPts val="840"/>
              </a:spcBef>
            </a:pPr>
            <a:r>
              <a:rPr lang="nb-NO" sz="2660"/>
              <a:t>Behandlingsplan</a:t>
            </a:r>
          </a:p>
          <a:p>
            <a:pPr marL="744538" lvl="1" indent="-260033">
              <a:spcBef>
                <a:spcPts val="840"/>
              </a:spcBef>
            </a:pPr>
            <a:r>
              <a:rPr lang="nb-NO" sz="2660"/>
              <a:t>Pleiebehov</a:t>
            </a:r>
          </a:p>
          <a:p>
            <a:pPr marL="502285" indent="-502285">
              <a:spcBef>
                <a:spcPts val="2520"/>
              </a:spcBef>
              <a:buFont typeface="+mj-lt"/>
              <a:buAutoNum type="arabicPeriod"/>
            </a:pPr>
            <a:r>
              <a:rPr lang="nb-NO" sz="3360"/>
              <a:t>Oppdatert kurve og journal</a:t>
            </a:r>
          </a:p>
        </p:txBody>
      </p:sp>
      <p:sp>
        <p:nvSpPr>
          <p:cNvPr id="4" name="Plassholder for innhold 2"/>
          <p:cNvSpPr txBox="1"/>
          <p:nvPr/>
        </p:nvSpPr>
        <p:spPr>
          <a:xfrm>
            <a:off x="12447094" y="2178112"/>
            <a:ext cx="3940595" cy="65439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28016" tIns="64008" rIns="128016" bIns="6400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80160">
              <a:lnSpc>
                <a:spcPct val="100000"/>
              </a:lnSpc>
              <a:spcBef>
                <a:spcPts val="2520"/>
              </a:spcBef>
              <a:buNone/>
            </a:pPr>
            <a:r>
              <a:rPr lang="nb-NO" sz="3360" i="1">
                <a:solidFill>
                  <a:prstClr val="black"/>
                </a:solidFill>
                <a:latin typeface="Calibri" panose="020f0502020204030204"/>
              </a:rPr>
              <a:t>Generell flytterisiko:</a:t>
            </a:r>
          </a:p>
          <a:p>
            <a:pPr marL="0" indent="0" defTabSz="1280160">
              <a:spcBef>
                <a:spcPts val="2520"/>
              </a:spcBef>
              <a:buNone/>
            </a:pPr>
            <a:r>
              <a:rPr lang="nb-NO">
                <a:solidFill>
                  <a:prstClr val="black"/>
                </a:solidFill>
                <a:latin typeface="Calibri" panose="020f0502020204030204"/>
              </a:rPr>
              <a:t>Ved alle flyttinger av pasienter er det risiko for informasjonstap og kommunikasjonssvikt.</a:t>
            </a:r>
          </a:p>
          <a:p>
            <a:pPr marL="0" indent="0" defTabSz="1280160">
              <a:spcBef>
                <a:spcPts val="2520"/>
              </a:spcBef>
              <a:buNone/>
            </a:pPr>
            <a:r>
              <a:rPr lang="nb-NO">
                <a:solidFill>
                  <a:prstClr val="black"/>
                </a:solidFill>
                <a:latin typeface="Calibri" panose="020f0502020204030204"/>
              </a:rPr>
              <a:t>Informasjon skal gis til:</a:t>
            </a:r>
          </a:p>
          <a:p>
            <a:pPr marL="252000" indent="-252000" defTabSz="1280160">
              <a:spcBef>
                <a:spcPts val="1680"/>
              </a:spcBef>
            </a:pPr>
            <a:r>
              <a:rPr lang="nb-NO">
                <a:solidFill>
                  <a:prstClr val="black"/>
                </a:solidFill>
                <a:latin typeface="Calibri" panose="020f0502020204030204"/>
              </a:rPr>
              <a:t>Pasienten</a:t>
            </a:r>
          </a:p>
          <a:p>
            <a:pPr marL="252000" indent="-252000" defTabSz="1280160">
              <a:spcBef>
                <a:spcPts val="840"/>
              </a:spcBef>
            </a:pPr>
            <a:r>
              <a:rPr lang="nb-NO">
                <a:solidFill>
                  <a:prstClr val="black"/>
                </a:solidFill>
                <a:latin typeface="Calibri" panose="020f0502020204030204"/>
              </a:rPr>
              <a:t>Mottakende personell</a:t>
            </a:r>
          </a:p>
        </p:txBody>
      </p:sp>
    </p:spTree>
    <p:extLst>
      <p:ext uri="{BB962C8B-B14F-4D97-AF65-F5344CB8AC3E}">
        <p14:creationId xmlns:p14="http://schemas.microsoft.com/office/powerpoint/2010/main" val="2816256782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73479" y="656364"/>
            <a:ext cx="15214209" cy="8879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65520" rIns="91440" bIns="45720" rtlCol="0" anchor="ctr">
            <a:spAutoFit/>
          </a:bodyPr>
          <a:lstStyle/>
          <a:p>
            <a:r>
              <a:rPr lang="nb-NO" sz="5600"/>
              <a:t>Fase 1: Planleggingsfasen – Egen enhet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73479" y="2217131"/>
            <a:ext cx="11088000" cy="6543908"/>
          </a:xfrm>
        </p:spPr>
        <p:txBody>
          <a:bodyPr>
            <a:normAutofit lnSpcReduction="10000"/>
          </a:bodyPr>
          <a:lstStyle/>
          <a:p>
            <a:pPr marL="1506855" indent="-1506855">
              <a:spcBef>
                <a:spcPts val="2520"/>
              </a:spcBef>
              <a:spcAft>
                <a:spcPts val="840"/>
              </a:spcAft>
              <a:buNone/>
            </a:pPr>
            <a:r>
              <a:rPr lang="nb-NO"/>
              <a:t>Flytteliste og medisinsk risikovurdering</a:t>
            </a:r>
          </a:p>
          <a:p>
            <a:pPr marL="502285" indent="-502285">
              <a:spcBef>
                <a:spcPts val="1680"/>
              </a:spcBef>
              <a:buFont typeface="+mj-lt"/>
              <a:buAutoNum type="arabicPeriod"/>
            </a:pPr>
            <a:r>
              <a:rPr lang="nb-NO" sz="3360"/>
              <a:t>Flyttelisten </a:t>
            </a:r>
            <a:r>
              <a:rPr lang="nb-NO" sz="3360" i="1"/>
              <a:t>etableres</a:t>
            </a:r>
            <a:r>
              <a:rPr lang="nb-NO" sz="3360"/>
              <a:t> når enheten har høyt belegg</a:t>
            </a:r>
          </a:p>
          <a:p>
            <a:pPr marL="911225" lvl="1" indent="-400050">
              <a:spcBef>
                <a:spcPts val="840"/>
              </a:spcBef>
            </a:pPr>
            <a:r>
              <a:rPr lang="nb-NO" sz="2800"/>
              <a:t>Gjennomføres under ordinær visitt av lege i samråd med sykepleier</a:t>
            </a:r>
          </a:p>
          <a:p>
            <a:pPr marL="511175" indent="-511175">
              <a:spcBef>
                <a:spcPts val="1680"/>
              </a:spcBef>
              <a:buFont typeface="+mj-lt"/>
              <a:buAutoNum type="arabicPeriod"/>
            </a:pPr>
            <a:r>
              <a:rPr lang="nb-NO" sz="3360"/>
              <a:t>Individuell medisinsk risikovurdering av aktuelle pasienter</a:t>
            </a:r>
          </a:p>
          <a:p>
            <a:pPr marL="886778" lvl="1" indent="-375603">
              <a:spcBef>
                <a:spcPts val="840"/>
              </a:spcBef>
            </a:pPr>
            <a:r>
              <a:rPr lang="nb-NO" sz="2800"/>
              <a:t>Bare aktuelt for pasienter som kan få adekvat behandling ved annen enhet</a:t>
            </a:r>
          </a:p>
          <a:p>
            <a:pPr marL="886778" lvl="1" indent="-375603">
              <a:spcBef>
                <a:spcPts val="840"/>
              </a:spcBef>
            </a:pPr>
            <a:r>
              <a:rPr lang="nb-NO" sz="2800"/>
              <a:t>Ikke aktuelt for døende, somatisk eller psykisk ustabile, eller ved mistanke om gastroenteritt</a:t>
            </a:r>
          </a:p>
          <a:p>
            <a:pPr marL="511175" indent="-511175">
              <a:spcBef>
                <a:spcPts val="1680"/>
              </a:spcBef>
              <a:buFont typeface="+mj-lt"/>
              <a:buAutoNum type="arabicPeriod"/>
            </a:pPr>
            <a:r>
              <a:rPr lang="nb-NO" sz="3360"/>
              <a:t>Flyttelisten </a:t>
            </a:r>
            <a:r>
              <a:rPr lang="nb-NO" sz="3360" i="1"/>
              <a:t>aktiveres</a:t>
            </a:r>
            <a:r>
              <a:rPr lang="nb-NO" sz="3360"/>
              <a:t> på dagtid når det er fare for overbelegg</a:t>
            </a:r>
          </a:p>
          <a:p>
            <a:pPr marL="886778" indent="-375603">
              <a:spcBef>
                <a:spcPts val="840"/>
              </a:spcBef>
            </a:pPr>
            <a:r>
              <a:rPr lang="nb-NO" sz="2800" err="1"/>
              <a:t>Postlege vurderer risikoen for overbelegg</a:t>
            </a:r>
          </a:p>
          <a:p>
            <a:pPr marL="886778" indent="-375603">
              <a:spcBef>
                <a:spcPts val="840"/>
              </a:spcBef>
            </a:pPr>
            <a:r>
              <a:rPr lang="nb-NO" sz="2800"/>
              <a:t>Kapasitetsmøtet: Kartlegging av antall pasienter på flyttelister</a:t>
            </a:r>
          </a:p>
          <a:p>
            <a:pPr marL="886778" indent="-375603">
              <a:spcBef>
                <a:spcPts val="840"/>
              </a:spcBef>
            </a:pPr>
            <a:r>
              <a:rPr lang="nb-NO" sz="2800"/>
              <a:t>Kapasitetsmøtet: Kartlegging av ledige senger</a:t>
            </a:r>
          </a:p>
        </p:txBody>
      </p:sp>
      <p:sp>
        <p:nvSpPr>
          <p:cNvPr id="4" name="Plassholder for innhold 2"/>
          <p:cNvSpPr txBox="1"/>
          <p:nvPr/>
        </p:nvSpPr>
        <p:spPr>
          <a:xfrm>
            <a:off x="12447096" y="2217131"/>
            <a:ext cx="3940595" cy="6543909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FFFF00"/>
              </a:gs>
              <a:gs pos="100000">
                <a:srgbClr val="F19B61"/>
              </a:gs>
            </a:gsLst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28016" tIns="64008" rIns="128016" bIns="6400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80160">
              <a:lnSpc>
                <a:spcPct val="100000"/>
              </a:lnSpc>
              <a:spcBef>
                <a:spcPts val="2520"/>
              </a:spcBef>
              <a:buNone/>
            </a:pPr>
            <a:r>
              <a:rPr lang="nb-NO" sz="3360" i="1">
                <a:solidFill>
                  <a:prstClr val="black"/>
                </a:solidFill>
              </a:rPr>
              <a:t>Medisinsk risikovurdering:</a:t>
            </a:r>
          </a:p>
          <a:p>
            <a:pPr marL="0" indent="0" defTabSz="1280160">
              <a:spcBef>
                <a:spcPts val="2520"/>
              </a:spcBef>
              <a:buNone/>
            </a:pPr>
            <a:r>
              <a:rPr lang="nb-NO">
                <a:solidFill>
                  <a:prstClr val="black"/>
                </a:solidFill>
              </a:rPr>
              <a:t>Generell flytterisiko og lav pasientrisiko:</a:t>
            </a:r>
          </a:p>
          <a:p>
            <a:pPr marL="252000" lvl="1" indent="0" defTabSz="1280160">
              <a:spcBef>
                <a:spcPts val="840"/>
              </a:spcBef>
              <a:buNone/>
            </a:pPr>
            <a:r>
              <a:rPr lang="nb-NO" sz="2520">
                <a:solidFill>
                  <a:prstClr val="black"/>
                </a:solidFill>
              </a:rPr>
              <a:t>Medisinske tilstander som gjerne kan ivaretas av mottakende post – </a:t>
            </a:r>
            <a:r>
              <a:rPr lang="nb-NO" sz="2520" b="1">
                <a:solidFill>
                  <a:prstClr val="black"/>
                </a:solidFill>
              </a:rPr>
              <a:t>overflytting </a:t>
            </a:r>
          </a:p>
          <a:p>
            <a:pPr marL="0" indent="0" defTabSz="1280160">
              <a:spcBef>
                <a:spcPts val="5040"/>
              </a:spcBef>
              <a:buNone/>
            </a:pPr>
            <a:r>
              <a:rPr lang="nb-NO">
                <a:solidFill>
                  <a:prstClr val="black"/>
                </a:solidFill>
              </a:rPr>
              <a:t>Høyere pasientrisiko:</a:t>
            </a:r>
          </a:p>
          <a:p>
            <a:pPr marL="252000" indent="0" defTabSz="1280160">
              <a:spcBef>
                <a:spcPts val="840"/>
              </a:spcBef>
              <a:buNone/>
            </a:pPr>
            <a:r>
              <a:rPr lang="nb-NO" sz="2520">
                <a:solidFill>
                  <a:prstClr val="black"/>
                </a:solidFill>
              </a:rPr>
              <a:t>Krevende tilstander som ikke til vanlig ivaretas av mottakende post -</a:t>
            </a:r>
            <a:r>
              <a:rPr lang="nb-NO" sz="2520" b="1">
                <a:solidFill>
                  <a:prstClr val="black"/>
                </a:solidFill>
              </a:rPr>
              <a:t>utlokalisering </a:t>
            </a:r>
          </a:p>
        </p:txBody>
      </p:sp>
    </p:spTree>
    <p:extLst>
      <p:ext uri="{BB962C8B-B14F-4D97-AF65-F5344CB8AC3E}">
        <p14:creationId xmlns:p14="http://schemas.microsoft.com/office/powerpoint/2010/main" val="1278759254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73479" y="624136"/>
            <a:ext cx="15214209" cy="8879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65520" rIns="91440" bIns="45720" rtlCol="0" anchor="ctr">
            <a:spAutoFit/>
          </a:bodyPr>
          <a:lstStyle/>
          <a:p>
            <a:r>
              <a:rPr lang="nb-NO" sz="5600"/>
              <a:t>Fase 2: Avtalefasen – Mellom enhetene</a:t>
            </a:r>
          </a:p>
        </p:txBody>
      </p:sp>
      <p:sp>
        <p:nvSpPr>
          <p:cNvPr id="7" name="Plassholder for innhold 2"/>
          <p:cNvSpPr txBox="1"/>
          <p:nvPr/>
        </p:nvSpPr>
        <p:spPr>
          <a:xfrm>
            <a:off x="12447096" y="2184903"/>
            <a:ext cx="3940595" cy="6543909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9000">
                <a:srgbClr val="FFFF00"/>
              </a:gs>
              <a:gs pos="100000">
                <a:srgbClr val="F19B61"/>
              </a:gs>
            </a:gsLst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28016" tIns="64008" rIns="128016" bIns="6400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80160">
              <a:lnSpc>
                <a:spcPct val="110000"/>
              </a:lnSpc>
              <a:spcBef>
                <a:spcPts val="2520"/>
              </a:spcBef>
              <a:buNone/>
            </a:pPr>
            <a:r>
              <a:rPr lang="nb-NO" sz="3360" i="1">
                <a:solidFill>
                  <a:prstClr val="black"/>
                </a:solidFill>
              </a:rPr>
              <a:t>Tiltaksnivå:</a:t>
            </a:r>
          </a:p>
          <a:p>
            <a:pPr marL="0" indent="0" defTabSz="1280160">
              <a:spcBef>
                <a:spcPts val="2520"/>
              </a:spcBef>
              <a:buNone/>
            </a:pPr>
            <a:r>
              <a:rPr lang="nb-NO">
                <a:solidFill>
                  <a:prstClr val="black"/>
                </a:solidFill>
              </a:rPr>
              <a:t>Grunnleggende tiltak:</a:t>
            </a:r>
          </a:p>
          <a:p>
            <a:pPr marL="252000" indent="0" defTabSz="1280160">
              <a:spcBef>
                <a:spcPts val="840"/>
              </a:spcBef>
              <a:buNone/>
            </a:pPr>
            <a:r>
              <a:rPr lang="nb-NO" sz="2520" i="1">
                <a:solidFill>
                  <a:prstClr val="black"/>
                </a:solidFill>
              </a:rPr>
              <a:t>Trygg overflytting (lenke)</a:t>
            </a:r>
            <a:endParaRPr lang="nb-NO">
              <a:solidFill>
                <a:prstClr val="black"/>
              </a:solidFill>
            </a:endParaRPr>
          </a:p>
          <a:p>
            <a:pPr marL="252000" lvl="1" indent="-252000" defTabSz="1280160">
              <a:spcBef>
                <a:spcPts val="840"/>
              </a:spcBef>
            </a:pPr>
            <a:r>
              <a:rPr lang="nb-NO" sz="2520">
                <a:solidFill>
                  <a:prstClr val="black"/>
                </a:solidFill>
              </a:rPr>
              <a:t>Overflyttingsnotat</a:t>
            </a:r>
          </a:p>
          <a:p>
            <a:pPr marL="252000" lvl="1" indent="-252000" defTabSz="1280160">
              <a:spcBef>
                <a:spcPct val="0"/>
              </a:spcBef>
            </a:pPr>
            <a:r>
              <a:rPr lang="nb-NO" sz="2520">
                <a:solidFill>
                  <a:prstClr val="black"/>
                </a:solidFill>
              </a:rPr>
              <a:t>DIPS: Avdelingsoverføring</a:t>
            </a:r>
          </a:p>
          <a:p>
            <a:pPr marL="252000" lvl="1" indent="-252000" defTabSz="1280160">
              <a:spcBef>
                <a:spcPct val="0"/>
              </a:spcBef>
            </a:pPr>
            <a:r>
              <a:rPr lang="nb-NO" sz="2520">
                <a:solidFill>
                  <a:prstClr val="black"/>
                </a:solidFill>
              </a:rPr>
              <a:t>Pasientansvaret overføres</a:t>
            </a:r>
          </a:p>
          <a:p>
            <a:pPr marL="0" indent="0" defTabSz="1280160">
              <a:spcBef>
                <a:spcPts val="5040"/>
              </a:spcBef>
              <a:buNone/>
            </a:pPr>
            <a:r>
              <a:rPr lang="nb-NO">
                <a:solidFill>
                  <a:prstClr val="black"/>
                </a:solidFill>
              </a:rPr>
              <a:t>Sterkere tiltak:</a:t>
            </a:r>
            <a:br>
              <a:rPr lang="nb-NO">
                <a:solidFill>
                  <a:prstClr val="black"/>
                </a:solidFill>
              </a:rPr>
            </a:br>
            <a:r>
              <a:rPr lang="nb-NO">
                <a:solidFill>
                  <a:prstClr val="black"/>
                </a:solidFill>
              </a:rPr>
              <a:t>Utlokalisering</a:t>
            </a:r>
          </a:p>
          <a:p>
            <a:pPr marL="252000" lvl="1" indent="-252000" defTabSz="1280160">
              <a:spcBef>
                <a:spcPts val="840"/>
              </a:spcBef>
            </a:pPr>
            <a:r>
              <a:rPr lang="nb-NO" sz="2520">
                <a:solidFill>
                  <a:prstClr val="black"/>
                </a:solidFill>
              </a:rPr>
              <a:t>Utlokaliseringsnotat</a:t>
            </a:r>
          </a:p>
          <a:p>
            <a:pPr marL="252000" lvl="1" indent="-252000" defTabSz="1280160">
              <a:spcBef>
                <a:spcPct val="0"/>
              </a:spcBef>
            </a:pPr>
            <a:r>
              <a:rPr lang="nb-NO" sz="2520">
                <a:solidFill>
                  <a:prstClr val="black"/>
                </a:solidFill>
              </a:rPr>
              <a:t>DIPS: Postoverføring</a:t>
            </a:r>
          </a:p>
          <a:p>
            <a:pPr marL="252000" lvl="1" indent="-252000" defTabSz="1280160">
              <a:spcBef>
                <a:spcPct val="0"/>
              </a:spcBef>
            </a:pPr>
            <a:r>
              <a:rPr lang="nb-NO" sz="2520">
                <a:solidFill>
                  <a:prstClr val="black"/>
                </a:solidFill>
              </a:rPr>
              <a:t>Det medisinske ansvaret beholdes hos avgivende enhet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1173480" y="2184903"/>
            <a:ext cx="11088000" cy="654390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2520"/>
              </a:spcBef>
              <a:spcAft>
                <a:spcPts val="840"/>
              </a:spcAft>
              <a:buNone/>
            </a:pPr>
            <a:r>
              <a:rPr lang="nb-NO" sz="4200"/>
              <a:t>Avtale om medisinsk ansvar og informasjonsdeling</a:t>
            </a:r>
          </a:p>
          <a:p>
            <a:pPr marL="502285" indent="-502285">
              <a:spcBef>
                <a:spcPts val="1680"/>
              </a:spcBef>
              <a:buFont typeface="+mj-lt"/>
              <a:buAutoNum type="arabicPeriod"/>
            </a:pPr>
            <a:r>
              <a:rPr lang="nb-NO" sz="3360"/>
              <a:t>Beslutningsprinsipper</a:t>
            </a:r>
          </a:p>
          <a:p>
            <a:pPr marL="911225" lvl="1" indent="-400050">
              <a:spcBef>
                <a:spcPts val="840"/>
              </a:spcBef>
            </a:pPr>
            <a:r>
              <a:rPr lang="nb-NO" sz="2800"/>
              <a:t>Avgivende enhet: Beslutter flytting ved behov for plasss</a:t>
            </a:r>
          </a:p>
          <a:p>
            <a:pPr marL="911225" lvl="1" indent="-400050">
              <a:spcBef>
                <a:spcPts val="840"/>
              </a:spcBef>
            </a:pPr>
            <a:r>
              <a:rPr lang="nb-NO" sz="2800"/>
              <a:t>Mottakende enhet: Beslutter tiltaksnivå for den aktuelle pasienten</a:t>
            </a:r>
          </a:p>
          <a:p>
            <a:pPr marL="511175" indent="-511175">
              <a:spcBef>
                <a:spcPts val="1680"/>
              </a:spcBef>
              <a:buFont typeface="+mj-lt"/>
              <a:buAutoNum type="arabicPeriod"/>
            </a:pPr>
            <a:r>
              <a:rPr lang="nb-NO" sz="3360"/>
              <a:t>Dokumentasjon i journal </a:t>
            </a:r>
            <a:br>
              <a:rPr lang="nb-NO" sz="3360"/>
            </a:br>
            <a:r>
              <a:rPr lang="nb-NO" sz="2800"/>
              <a:t>Overflyttingsnotat eller utlokaliseringsnotat (ULP-notat) </a:t>
            </a:r>
          </a:p>
          <a:p>
            <a:pPr marL="886778" lvl="1" indent="-375603">
              <a:spcBef>
                <a:spcPts val="840"/>
              </a:spcBef>
            </a:pPr>
            <a:r>
              <a:rPr lang="nb-NO" sz="2800"/>
              <a:t>Skrives på dagtid om mulig</a:t>
            </a:r>
          </a:p>
          <a:p>
            <a:pPr marL="886778" lvl="1" indent="-375603">
              <a:spcBef>
                <a:spcPts val="840"/>
              </a:spcBef>
            </a:pPr>
            <a:r>
              <a:rPr lang="nb-NO" sz="2800"/>
              <a:t>Skrives av eller på vegne av lege i samråd med sykepleier</a:t>
            </a:r>
          </a:p>
          <a:p>
            <a:pPr marL="886778" lvl="1" indent="-375603">
              <a:spcBef>
                <a:spcPts val="840"/>
              </a:spcBef>
            </a:pPr>
            <a:r>
              <a:rPr lang="nb-NO" sz="2800"/>
              <a:t>Kontaktinformasjon</a:t>
            </a:r>
          </a:p>
          <a:p>
            <a:pPr marL="886778" lvl="1" indent="-375603">
              <a:spcBef>
                <a:spcPts val="840"/>
              </a:spcBef>
            </a:pPr>
            <a:r>
              <a:rPr lang="nb-NO" sz="2800"/>
              <a:t>Informasjon om diagnoser, behandlingsplan, pleiebehov</a:t>
            </a:r>
          </a:p>
          <a:p>
            <a:pPr marL="511175" indent="-511175">
              <a:spcBef>
                <a:spcPts val="1680"/>
              </a:spcBef>
              <a:buFont typeface="+mj-lt"/>
              <a:buAutoNum type="arabicPeriod"/>
            </a:pPr>
            <a:r>
              <a:rPr lang="nb-NO" sz="3360"/>
              <a:t>DIPS-administrasjon</a:t>
            </a:r>
          </a:p>
          <a:p>
            <a:pPr marL="886778" indent="-375603">
              <a:spcBef>
                <a:spcPts val="840"/>
              </a:spcBef>
            </a:pPr>
            <a:r>
              <a:rPr lang="nb-NO" sz="2800"/>
              <a:t>Overflytting: Avdelingsoverføring</a:t>
            </a:r>
          </a:p>
          <a:p>
            <a:pPr marL="886778" indent="-375603">
              <a:spcBef>
                <a:spcPts val="840"/>
              </a:spcBef>
            </a:pPr>
            <a:r>
              <a:rPr lang="nb-NO" sz="2800"/>
              <a:t>Utlokalisering: Postoverføring</a:t>
            </a:r>
          </a:p>
        </p:txBody>
      </p:sp>
    </p:spTree>
    <p:extLst>
      <p:ext uri="{BB962C8B-B14F-4D97-AF65-F5344CB8AC3E}">
        <p14:creationId xmlns:p14="http://schemas.microsoft.com/office/powerpoint/2010/main" val="1181578534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73479" y="624136"/>
            <a:ext cx="15214209" cy="8879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65520" rIns="91440" bIns="45720" rtlCol="0" anchor="ctr">
            <a:spAutoFit/>
          </a:bodyPr>
          <a:lstStyle/>
          <a:p>
            <a:r>
              <a:rPr lang="nb-NO" sz="5600"/>
              <a:t>Fase 3: Samarbeidsfasen – Om pasienten</a:t>
            </a:r>
          </a:p>
        </p:txBody>
      </p:sp>
      <p:sp>
        <p:nvSpPr>
          <p:cNvPr id="7" name="Plassholder for innhold 2"/>
          <p:cNvSpPr txBox="1"/>
          <p:nvPr/>
        </p:nvSpPr>
        <p:spPr>
          <a:xfrm>
            <a:off x="12447096" y="2184903"/>
            <a:ext cx="3940595" cy="6543909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62000">
                <a:srgbClr val="FFFF00">
                  <a:lumMod val="100000"/>
                </a:srgbClr>
              </a:gs>
              <a:gs pos="100000">
                <a:srgbClr val="F19B61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28016" tIns="64008" rIns="128016" bIns="6400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80160">
              <a:lnSpc>
                <a:spcPct val="110000"/>
              </a:lnSpc>
              <a:spcBef>
                <a:spcPts val="2520"/>
              </a:spcBef>
              <a:buNone/>
            </a:pPr>
            <a:r>
              <a:rPr lang="nb-NO" sz="3360" i="1">
                <a:solidFill>
                  <a:prstClr val="black"/>
                </a:solidFill>
              </a:rPr>
              <a:t>Samarbeid om behandling og pleie:</a:t>
            </a:r>
          </a:p>
          <a:p>
            <a:pPr marL="0" indent="0" defTabSz="1280160">
              <a:spcBef>
                <a:spcPts val="2520"/>
              </a:spcBef>
              <a:buNone/>
            </a:pPr>
            <a:r>
              <a:rPr lang="nb-NO">
                <a:solidFill>
                  <a:prstClr val="black"/>
                </a:solidFill>
              </a:rPr>
              <a:t>Grunnleggende:</a:t>
            </a:r>
          </a:p>
          <a:p>
            <a:pPr marL="252000" indent="0" defTabSz="1280160">
              <a:spcBef>
                <a:spcPts val="840"/>
              </a:spcBef>
              <a:buNone/>
            </a:pPr>
            <a:r>
              <a:rPr lang="nb-NO" sz="2520" i="1">
                <a:solidFill>
                  <a:prstClr val="black"/>
                </a:solidFill>
              </a:rPr>
              <a:t>Trygg overflytting</a:t>
            </a:r>
          </a:p>
          <a:p>
            <a:pPr marL="0" indent="0" defTabSz="1280160">
              <a:spcBef>
                <a:spcPts val="5040"/>
              </a:spcBef>
              <a:buNone/>
            </a:pPr>
            <a:r>
              <a:rPr lang="nb-NO">
                <a:solidFill>
                  <a:prstClr val="black"/>
                </a:solidFill>
              </a:rPr>
              <a:t>Sterkere samarbeid:</a:t>
            </a:r>
          </a:p>
          <a:p>
            <a:pPr marL="252000" lvl="1" indent="-252000" defTabSz="1280160">
              <a:spcBef>
                <a:spcPct val="0"/>
              </a:spcBef>
            </a:pPr>
            <a:r>
              <a:rPr lang="nb-NO" sz="2520">
                <a:solidFill>
                  <a:prstClr val="black"/>
                </a:solidFill>
              </a:rPr>
              <a:t>Avgivende enhet beholder det medisinske ansvaret</a:t>
            </a:r>
          </a:p>
          <a:p>
            <a:pPr marL="252000" lvl="1" indent="-252000" defTabSz="1280160">
              <a:spcBef>
                <a:spcPct val="0"/>
              </a:spcBef>
            </a:pPr>
            <a:r>
              <a:rPr lang="nb-NO" sz="2520">
                <a:solidFill>
                  <a:prstClr val="black"/>
                </a:solidFill>
              </a:rPr>
              <a:t>Samarbeid etter avtale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1173480" y="2184903"/>
            <a:ext cx="11088000" cy="6543908"/>
          </a:xfrm>
        </p:spPr>
        <p:txBody>
          <a:bodyPr>
            <a:normAutofit/>
          </a:bodyPr>
          <a:lstStyle/>
          <a:p>
            <a:pPr marL="0" indent="0">
              <a:spcBef>
                <a:spcPts val="2520"/>
              </a:spcBef>
              <a:spcAft>
                <a:spcPts val="840"/>
              </a:spcAft>
              <a:buNone/>
            </a:pPr>
            <a:r>
              <a:rPr lang="nb-NO"/>
              <a:t>Fordeling av oppgaver og ansvar</a:t>
            </a:r>
          </a:p>
          <a:p>
            <a:pPr marL="502285" indent="-502285">
              <a:spcBef>
                <a:spcPts val="1680"/>
              </a:spcBef>
              <a:buFont typeface="+mj-lt"/>
              <a:buAutoNum type="arabicPeriod"/>
            </a:pPr>
            <a:r>
              <a:rPr lang="nb-NO" sz="3360"/>
              <a:t>Det sykepleiefaglige ansvaret</a:t>
            </a:r>
          </a:p>
          <a:p>
            <a:pPr marL="911225" lvl="1" indent="-400050">
              <a:spcBef>
                <a:spcPts val="840"/>
              </a:spcBef>
            </a:pPr>
            <a:r>
              <a:rPr lang="nb-NO" sz="2800"/>
              <a:t>Oppfølging av behandling og pleie i henhold til ULP-notat</a:t>
            </a:r>
          </a:p>
          <a:p>
            <a:pPr marL="911225" lvl="1" indent="-400050">
              <a:spcBef>
                <a:spcPts val="840"/>
              </a:spcBef>
            </a:pPr>
            <a:r>
              <a:rPr lang="nb-NO" sz="2800"/>
              <a:t>Mottakende sykepleiergruppe overtar alltid pleiefaglig ansvar</a:t>
            </a:r>
          </a:p>
          <a:p>
            <a:pPr marL="511175" indent="-511175">
              <a:spcBef>
                <a:spcPts val="1680"/>
              </a:spcBef>
              <a:buFont typeface="+mj-lt"/>
              <a:buAutoNum type="arabicPeriod"/>
            </a:pPr>
            <a:r>
              <a:rPr lang="nb-NO" sz="3360"/>
              <a:t>Det medisinske ansvaret</a:t>
            </a:r>
          </a:p>
          <a:p>
            <a:pPr marL="886778" lvl="1" indent="-375603">
              <a:spcBef>
                <a:spcPts val="840"/>
              </a:spcBef>
            </a:pPr>
            <a:r>
              <a:rPr lang="nb-NO" sz="2800"/>
              <a:t>Utredning, behandling, visitt og epikrise</a:t>
            </a:r>
          </a:p>
          <a:p>
            <a:pPr marL="886778" lvl="1" indent="-375603">
              <a:spcBef>
                <a:spcPts val="840"/>
              </a:spcBef>
            </a:pPr>
            <a:r>
              <a:rPr lang="nb-NO" sz="2800"/>
              <a:t>Ved lette tiltak: mottakende legegruppe overtar ansvaret</a:t>
            </a:r>
          </a:p>
          <a:p>
            <a:pPr marL="886778" lvl="1" indent="-375603">
              <a:spcBef>
                <a:spcPts val="840"/>
              </a:spcBef>
            </a:pPr>
            <a:r>
              <a:rPr lang="nb-NO" sz="2800"/>
              <a:t>Ved sterkere tiltak: Avgivende legegruppe beholder ansvaret</a:t>
            </a:r>
          </a:p>
          <a:p>
            <a:pPr marL="511175" indent="-511175">
              <a:spcBef>
                <a:spcPts val="1680"/>
              </a:spcBef>
              <a:buFont typeface="+mj-lt"/>
              <a:buAutoNum type="arabicPeriod"/>
            </a:pPr>
            <a:r>
              <a:rPr lang="nb-NO" sz="3360"/>
              <a:t>Samarbeid om bistand og tilsyn</a:t>
            </a:r>
          </a:p>
          <a:p>
            <a:pPr marL="886778" indent="-375603">
              <a:spcBef>
                <a:spcPts val="840"/>
              </a:spcBef>
            </a:pPr>
            <a:r>
              <a:rPr lang="nb-NO" sz="2800"/>
              <a:t>Avgivende legegruppe ser til pasienten som avtalt i ULP-notatet</a:t>
            </a:r>
          </a:p>
          <a:p>
            <a:pPr marL="886778" indent="-375603">
              <a:spcBef>
                <a:spcPts val="840"/>
              </a:spcBef>
            </a:pPr>
            <a:r>
              <a:rPr lang="nb-NO" sz="2800"/>
              <a:t>Mottakende sykepleiergruppe tilkaller bistand etter behov</a:t>
            </a:r>
          </a:p>
        </p:txBody>
      </p:sp>
    </p:spTree>
    <p:extLst>
      <p:ext uri="{BB962C8B-B14F-4D97-AF65-F5344CB8AC3E}">
        <p14:creationId xmlns:p14="http://schemas.microsoft.com/office/powerpoint/2010/main" val="161739669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Rektangel 26"/>
          <p:cNvSpPr/>
          <p:nvPr/>
        </p:nvSpPr>
        <p:spPr>
          <a:xfrm>
            <a:off x="2411523" y="1793714"/>
            <a:ext cx="1721010" cy="7564980"/>
          </a:xfrm>
          <a:prstGeom prst="rect">
            <a:avLst/>
          </a:prstGeom>
          <a:solidFill>
            <a:srgbClr val="A3BB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1280160">
              <a:spcAft>
                <a:spcPts val="840"/>
              </a:spcAft>
            </a:pPr>
            <a:r>
              <a:rPr lang="nb-NO" sz="2240">
                <a:solidFill>
                  <a:prstClr val="black"/>
                </a:solidFill>
                <a:latin typeface="Calibri" panose="020f0502020204030204"/>
              </a:rPr>
              <a:t>Ved all flytting</a:t>
            </a:r>
          </a:p>
          <a:p>
            <a:pPr algn="ctr" defTabSz="1280160">
              <a:spcAft>
                <a:spcPts val="840"/>
              </a:spcAft>
            </a:pPr>
            <a:endParaRPr lang="nb-NO" sz="2240">
              <a:solidFill>
                <a:prstClr val="black"/>
              </a:solidFill>
              <a:latin typeface="Calibri" panose="020f0502020204030204"/>
            </a:endParaRPr>
          </a:p>
          <a:p>
            <a:pPr algn="ctr" defTabSz="1280160">
              <a:spcAft>
                <a:spcPts val="840"/>
              </a:spcAft>
            </a:pPr>
            <a:endParaRPr lang="nb-NO" sz="1680">
              <a:solidFill>
                <a:prstClr val="black"/>
              </a:solidFill>
              <a:latin typeface="Calibri" panose="020f0502020204030204"/>
            </a:endParaRPr>
          </a:p>
          <a:p>
            <a:pPr algn="ctr" defTabSz="1280160">
              <a:spcAft>
                <a:spcPts val="840"/>
              </a:spcAft>
            </a:pPr>
            <a:r>
              <a:rPr lang="nb-NO" sz="1680">
                <a:solidFill>
                  <a:prstClr val="black"/>
                </a:solidFill>
                <a:latin typeface="Calibri" panose="020f0502020204030204"/>
              </a:rPr>
              <a:t>(1) </a:t>
            </a:r>
            <a:r>
              <a:rPr lang="nb-NO" sz="1680" smtClean="0">
                <a:solidFill>
                  <a:prstClr val="black"/>
                </a:solidFill>
                <a:latin typeface="Calibri" panose="020f0502020204030204"/>
              </a:rPr>
              <a:t>Informasjon </a:t>
            </a:r>
            <a:r>
              <a:rPr lang="nb-NO" sz="1680">
                <a:solidFill>
                  <a:prstClr val="black"/>
                </a:solidFill>
                <a:latin typeface="Calibri" panose="020f0502020204030204"/>
              </a:rPr>
              <a:t>til </a:t>
            </a:r>
            <a:r>
              <a:rPr lang="nb-NO" sz="1680" smtClean="0">
                <a:solidFill>
                  <a:prstClr val="black"/>
                </a:solidFill>
                <a:latin typeface="Calibri" panose="020f0502020204030204"/>
              </a:rPr>
              <a:t>pasient</a:t>
            </a:r>
            <a:endParaRPr lang="nb-NO" sz="1680">
              <a:solidFill>
                <a:prstClr val="black"/>
              </a:solidFill>
              <a:latin typeface="Calibri" panose="020f0502020204030204"/>
            </a:endParaRPr>
          </a:p>
          <a:p>
            <a:pPr algn="ctr" defTabSz="1280160">
              <a:spcAft>
                <a:spcPts val="840"/>
              </a:spcAft>
            </a:pPr>
            <a:r>
              <a:rPr lang="nb-NO" sz="1680">
                <a:solidFill>
                  <a:prstClr val="black"/>
                </a:solidFill>
                <a:latin typeface="Calibri" panose="020f0502020204030204"/>
              </a:rPr>
              <a:t>(2) Kontakt: </a:t>
            </a:r>
            <a:br>
              <a:rPr lang="nb-NO" sz="1680" smtClean="0">
                <a:solidFill>
                  <a:prstClr val="black"/>
                </a:solidFill>
                <a:latin typeface="Calibri" panose="020f0502020204030204"/>
              </a:rPr>
            </a:br>
            <a:r>
              <a:rPr lang="nb-NO" sz="1680" smtClean="0">
                <a:solidFill>
                  <a:prstClr val="black"/>
                </a:solidFill>
                <a:latin typeface="Calibri" panose="020f0502020204030204"/>
              </a:rPr>
              <a:t>lege-lege</a:t>
            </a:r>
            <a:br>
              <a:rPr lang="nb-NO" sz="1680">
                <a:solidFill>
                  <a:prstClr val="black"/>
                </a:solidFill>
                <a:latin typeface="Calibri" panose="020f0502020204030204"/>
              </a:rPr>
            </a:br>
            <a:r>
              <a:rPr lang="nb-NO" sz="1680">
                <a:solidFill>
                  <a:prstClr val="black"/>
                </a:solidFill>
                <a:latin typeface="Calibri" panose="020f0502020204030204"/>
              </a:rPr>
              <a:t>spl-spl</a:t>
            </a:r>
          </a:p>
          <a:p>
            <a:pPr algn="ctr" defTabSz="1280160">
              <a:spcAft>
                <a:spcPts val="840"/>
              </a:spcAft>
            </a:pPr>
            <a:r>
              <a:rPr lang="nb-NO" sz="1680" smtClean="0">
                <a:solidFill>
                  <a:prstClr val="black"/>
                </a:solidFill>
                <a:latin typeface="Calibri" panose="020f0502020204030204"/>
              </a:rPr>
              <a:t>(3)</a:t>
            </a:r>
            <a:r>
              <a:rPr lang="nb-NO" sz="168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nb-NO" sz="1680" smtClean="0">
                <a:solidFill>
                  <a:prstClr val="black"/>
                </a:solidFill>
                <a:latin typeface="Calibri" panose="020f0502020204030204"/>
              </a:rPr>
              <a:t>Skriftlig </a:t>
            </a:r>
            <a:r>
              <a:rPr lang="nb-NO" sz="1680">
                <a:solidFill>
                  <a:prstClr val="black"/>
                </a:solidFill>
                <a:latin typeface="Calibri" panose="020f0502020204030204"/>
              </a:rPr>
              <a:t>flyttenotat</a:t>
            </a:r>
          </a:p>
          <a:p>
            <a:pPr algn="ctr" defTabSz="1280160">
              <a:spcAft>
                <a:spcPts val="840"/>
              </a:spcAft>
            </a:pPr>
            <a:r>
              <a:rPr lang="nb-NO" sz="1680">
                <a:solidFill>
                  <a:prstClr val="black"/>
                </a:solidFill>
                <a:latin typeface="Calibri" panose="020f0502020204030204"/>
              </a:rPr>
              <a:t>(4) Oppdatert kurve og journal</a:t>
            </a:r>
          </a:p>
        </p:txBody>
      </p:sp>
      <p:sp>
        <p:nvSpPr>
          <p:cNvPr id="28" name="Rektangel 27"/>
          <p:cNvSpPr/>
          <p:nvPr/>
        </p:nvSpPr>
        <p:spPr>
          <a:xfrm>
            <a:off x="14569629" y="1823455"/>
            <a:ext cx="1260000" cy="23901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80160"/>
            <a:r>
              <a:rPr lang="nb-NO" sz="2520">
                <a:solidFill>
                  <a:prstClr val="black"/>
                </a:solidFill>
                <a:latin typeface="Calibri" panose="020f0502020204030204"/>
              </a:rPr>
              <a:t>Avd. B</a:t>
            </a:r>
          </a:p>
        </p:txBody>
      </p:sp>
      <p:sp>
        <p:nvSpPr>
          <p:cNvPr id="30" name="Rektangel 29"/>
          <p:cNvSpPr/>
          <p:nvPr/>
        </p:nvSpPr>
        <p:spPr>
          <a:xfrm>
            <a:off x="14569629" y="6672808"/>
            <a:ext cx="1260000" cy="27147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80160"/>
            <a:r>
              <a:rPr lang="nb-NO" sz="2520">
                <a:solidFill>
                  <a:prstClr val="black"/>
                </a:solidFill>
                <a:latin typeface="Calibri" panose="020f0502020204030204"/>
              </a:rPr>
              <a:t>Avd. B</a:t>
            </a:r>
            <a:endParaRPr lang="nb-NO" sz="196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5" name="Pil høyre 34"/>
          <p:cNvSpPr/>
          <p:nvPr/>
        </p:nvSpPr>
        <p:spPr>
          <a:xfrm>
            <a:off x="6870340" y="3457598"/>
            <a:ext cx="7394109" cy="756000"/>
          </a:xfrm>
          <a:prstGeom prst="rightArrow">
            <a:avLst>
              <a:gd name="adj1" fmla="val 50000"/>
              <a:gd name="adj2" fmla="val 4751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80160"/>
            <a:r>
              <a:rPr lang="nb-NO" sz="2240">
                <a:solidFill>
                  <a:prstClr val="black"/>
                </a:solidFill>
                <a:latin typeface="Calibri" panose="020f0502020204030204"/>
              </a:rPr>
              <a:t>Medisinsk og sykepleiefaglig ansvar overføres</a:t>
            </a:r>
          </a:p>
        </p:txBody>
      </p:sp>
      <p:sp>
        <p:nvSpPr>
          <p:cNvPr id="36" name="Rektangel 35"/>
          <p:cNvSpPr/>
          <p:nvPr/>
        </p:nvSpPr>
        <p:spPr>
          <a:xfrm>
            <a:off x="387241" y="1823458"/>
            <a:ext cx="1810455" cy="75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5520" rtlCol="0" anchor="t"/>
          <a:lstStyle/>
          <a:p>
            <a:pPr algn="ctr" defTabSz="1280160">
              <a:spcAft>
                <a:spcPts val="840"/>
              </a:spcAft>
            </a:pPr>
            <a:r>
              <a:rPr lang="nb-NO" sz="1960" b="1">
                <a:solidFill>
                  <a:prstClr val="black"/>
                </a:solidFill>
                <a:latin typeface="Calibri" panose="020f0502020204030204"/>
              </a:rPr>
              <a:t>Overflytting</a:t>
            </a:r>
          </a:p>
          <a:p>
            <a:pPr algn="ctr" defTabSz="1280160">
              <a:spcAft>
                <a:spcPts val="840"/>
              </a:spcAft>
            </a:pPr>
            <a:r>
              <a:rPr lang="nb-NO" sz="1680" b="1">
                <a:solidFill>
                  <a:prstClr val="black"/>
                </a:solidFill>
                <a:latin typeface="Calibri" panose="020f0502020204030204"/>
              </a:rPr>
              <a:t>med generell flytterisiko:</a:t>
            </a:r>
          </a:p>
          <a:p>
            <a:pPr algn="ctr" defTabSz="1280160"/>
            <a:r>
              <a:rPr lang="nb-NO" sz="1680">
                <a:solidFill>
                  <a:prstClr val="black"/>
                </a:solidFill>
                <a:latin typeface="Calibri" panose="020f0502020204030204"/>
              </a:rPr>
              <a:t>Interne overflyttinger innen og mellom nærliggende avdelinger/poster</a:t>
            </a:r>
          </a:p>
          <a:p>
            <a:pPr algn="ctr" defTabSz="1280160"/>
            <a:r>
              <a:rPr lang="nb-NO" sz="1680" i="1">
                <a:solidFill>
                  <a:prstClr val="black"/>
                </a:solidFill>
                <a:latin typeface="Calibri" panose="020f0502020204030204"/>
              </a:rPr>
              <a:t>(lenke til trygg overflytting)</a:t>
            </a:r>
          </a:p>
        </p:txBody>
      </p:sp>
      <p:sp>
        <p:nvSpPr>
          <p:cNvPr id="37" name="Rektangel 36"/>
          <p:cNvSpPr/>
          <p:nvPr/>
        </p:nvSpPr>
        <p:spPr>
          <a:xfrm>
            <a:off x="502467" y="4944616"/>
            <a:ext cx="1623221" cy="4122085"/>
          </a:xfrm>
          <a:prstGeom prst="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1280160">
              <a:spcAft>
                <a:spcPts val="840"/>
              </a:spcAft>
            </a:pPr>
            <a:r>
              <a:rPr lang="nb-NO" sz="1960" b="1">
                <a:solidFill>
                  <a:prstClr val="black"/>
                </a:solidFill>
                <a:latin typeface="Calibri" panose="020f0502020204030204"/>
              </a:rPr>
              <a:t>Utlokalisering</a:t>
            </a:r>
          </a:p>
          <a:p>
            <a:pPr algn="ctr" defTabSz="1280160">
              <a:spcAft>
                <a:spcPts val="840"/>
              </a:spcAft>
            </a:pPr>
            <a:r>
              <a:rPr lang="nb-NO" sz="1680" b="1">
                <a:solidFill>
                  <a:prstClr val="black"/>
                </a:solidFill>
                <a:latin typeface="Calibri" panose="020f0502020204030204"/>
              </a:rPr>
              <a:t>med generell flytterisiko og høyere pasientrisiko:</a:t>
            </a:r>
            <a:endParaRPr lang="nb-NO" sz="1960" b="1">
              <a:solidFill>
                <a:prstClr val="black"/>
              </a:solidFill>
              <a:latin typeface="Calibri" panose="020f0502020204030204"/>
            </a:endParaRPr>
          </a:p>
          <a:p>
            <a:pPr algn="ctr" defTabSz="1280160">
              <a:spcAft>
                <a:spcPts val="840"/>
              </a:spcAft>
            </a:pPr>
            <a:r>
              <a:rPr lang="nb-NO" sz="1680">
                <a:solidFill>
                  <a:prstClr val="black"/>
                </a:solidFill>
                <a:latin typeface="Calibri" panose="020f0502020204030204"/>
              </a:rPr>
              <a:t>Krevende tilstander som </a:t>
            </a:r>
            <a:r>
              <a:rPr lang="nb-NO" sz="1680" i="1">
                <a:solidFill>
                  <a:prstClr val="black"/>
                </a:solidFill>
                <a:latin typeface="Calibri" panose="020f0502020204030204"/>
              </a:rPr>
              <a:t>ikke til vanlig </a:t>
            </a:r>
            <a:r>
              <a:rPr lang="nb-NO" sz="1680">
                <a:solidFill>
                  <a:prstClr val="black"/>
                </a:solidFill>
                <a:latin typeface="Calibri" panose="020f0502020204030204"/>
              </a:rPr>
              <a:t>ivaretas av mottakende post</a:t>
            </a:r>
          </a:p>
        </p:txBody>
      </p:sp>
      <p:sp>
        <p:nvSpPr>
          <p:cNvPr id="38" name="Pil høyre 37"/>
          <p:cNvSpPr/>
          <p:nvPr/>
        </p:nvSpPr>
        <p:spPr>
          <a:xfrm>
            <a:off x="10223227" y="8482834"/>
            <a:ext cx="4181839" cy="756000"/>
          </a:xfrm>
          <a:prstGeom prst="rightArrow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80160"/>
            <a:r>
              <a:rPr lang="nb-NO" sz="2240">
                <a:solidFill>
                  <a:prstClr val="black"/>
                </a:solidFill>
                <a:latin typeface="Calibri" panose="020f0502020204030204"/>
              </a:rPr>
              <a:t>Sykepleiefaglig ansvar overføres</a:t>
            </a:r>
          </a:p>
        </p:txBody>
      </p:sp>
      <p:graphicFrame>
        <p:nvGraphicFramePr>
          <p:cNvPr id="39" name="Diagram 38"/>
          <p:cNvGraphicFramePr/>
          <p:nvPr>
            <p:extLst>
              <p:ext uri="{D42A27DB-BD31-4B8C-83A1-F6EECF244321}">
                <p14:modId xmlns:p14="http://schemas.microsoft.com/office/powerpoint/2010/main" val="1048464750"/>
              </p:ext>
            </p:extLst>
          </p:nvPr>
        </p:nvGraphicFramePr>
        <p:xfrm>
          <a:off x="6914214" y="6984148"/>
          <a:ext cx="7557575" cy="1555084"/>
        </p:xfrm>
        <a:graphic>
          <a:graphicData uri="http://schemas.openxmlformats.org/drawingml/2006/diagram">
            <dgm:relIds xmlns:dgm="http://schemas.openxmlformats.org/drawingml/2006/diagram" r:dm="rId4" r:lo="rId5" r:qs="rId6" r:cs="rId7"/>
          </a:graphicData>
        </a:graphic>
      </p:graphicFrame>
      <p:sp>
        <p:nvSpPr>
          <p:cNvPr id="40" name="Pil venstre 39"/>
          <p:cNvSpPr/>
          <p:nvPr/>
        </p:nvSpPr>
        <p:spPr>
          <a:xfrm>
            <a:off x="6598984" y="8482834"/>
            <a:ext cx="3541961" cy="756000"/>
          </a:xfrm>
          <a:prstGeom prst="leftArrow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80160"/>
            <a:r>
              <a:rPr lang="nb-NO" sz="2240">
                <a:solidFill>
                  <a:prstClr val="black"/>
                </a:solidFill>
                <a:latin typeface="Calibri" panose="020f0502020204030204"/>
              </a:rPr>
              <a:t>Medisinsk ansvar beholdes</a:t>
            </a:r>
          </a:p>
        </p:txBody>
      </p:sp>
      <p:graphicFrame>
        <p:nvGraphicFramePr>
          <p:cNvPr id="41" name="Diagram 40"/>
          <p:cNvGraphicFramePr/>
          <p:nvPr>
            <p:extLst>
              <p:ext uri="{D42A27DB-BD31-4B8C-83A1-F6EECF244321}">
                <p14:modId xmlns:p14="http://schemas.microsoft.com/office/powerpoint/2010/main" val="3995945236"/>
              </p:ext>
            </p:extLst>
          </p:nvPr>
        </p:nvGraphicFramePr>
        <p:xfrm>
          <a:off x="6914214" y="4455186"/>
          <a:ext cx="7557575" cy="1555084"/>
        </p:xfrm>
        <a:graphic>
          <a:graphicData uri="http://schemas.openxmlformats.org/drawingml/2006/diagram">
            <dgm:relIds xmlns:dgm="http://schemas.openxmlformats.org/drawingml/2006/diagram" r:dm="rId9" r:lo="rId10" r:qs="rId11" r:cs="rId12"/>
          </a:graphicData>
        </a:graphic>
      </p:graphicFrame>
      <p:graphicFrame>
        <p:nvGraphicFramePr>
          <p:cNvPr id="42" name="Diagram 41"/>
          <p:cNvGraphicFramePr/>
          <p:nvPr>
            <p:extLst>
              <p:ext uri="{D42A27DB-BD31-4B8C-83A1-F6EECF244321}">
                <p14:modId xmlns:p14="http://schemas.microsoft.com/office/powerpoint/2010/main" val="2619437749"/>
              </p:ext>
            </p:extLst>
          </p:nvPr>
        </p:nvGraphicFramePr>
        <p:xfrm>
          <a:off x="7325694" y="1944125"/>
          <a:ext cx="7557575" cy="1555084"/>
        </p:xfrm>
        <a:graphic>
          <a:graphicData uri="http://schemas.openxmlformats.org/drawingml/2006/diagram">
            <dgm:relIds xmlns:dgm="http://schemas.openxmlformats.org/drawingml/2006/diagram" r:dm="rId14" r:lo="rId15" r:qs="rId16" r:cs="rId17"/>
          </a:graphicData>
        </a:graphic>
      </p:graphicFrame>
      <p:sp>
        <p:nvSpPr>
          <p:cNvPr id="43" name="TekstSylinder 42"/>
          <p:cNvSpPr txBox="1"/>
          <p:nvPr/>
        </p:nvSpPr>
        <p:spPr>
          <a:xfrm>
            <a:off x="387241" y="749291"/>
            <a:ext cx="15442388" cy="6955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280160"/>
            <a:r>
              <a:rPr lang="nb-NO" sz="392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/>
              </a:rPr>
              <a:t>Modell for overflytting og utlokalisering av pasienter</a:t>
            </a:r>
          </a:p>
        </p:txBody>
      </p:sp>
      <p:sp>
        <p:nvSpPr>
          <p:cNvPr id="44" name="Pil høyre 43"/>
          <p:cNvSpPr/>
          <p:nvPr/>
        </p:nvSpPr>
        <p:spPr>
          <a:xfrm>
            <a:off x="6926291" y="7068887"/>
            <a:ext cx="1633922" cy="1385605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80160"/>
            <a:r>
              <a:rPr lang="nb-NO" sz="1470" b="1">
                <a:solidFill>
                  <a:prstClr val="black"/>
                </a:solidFill>
                <a:latin typeface="Calibri" panose="020f0502020204030204"/>
              </a:rPr>
              <a:t>Sterkere tiltak</a:t>
            </a:r>
          </a:p>
        </p:txBody>
      </p:sp>
      <p:sp>
        <p:nvSpPr>
          <p:cNvPr id="45" name="Pil høyre 44"/>
          <p:cNvSpPr/>
          <p:nvPr/>
        </p:nvSpPr>
        <p:spPr>
          <a:xfrm>
            <a:off x="6870340" y="2028864"/>
            <a:ext cx="1633922" cy="1385605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80160"/>
            <a:r>
              <a:rPr lang="nb-NO" sz="1470" b="1">
                <a:solidFill>
                  <a:prstClr val="black"/>
                </a:solidFill>
                <a:latin typeface="Calibri" panose="020f0502020204030204"/>
              </a:rPr>
              <a:t>Grunn-leggende tiltak</a:t>
            </a:r>
          </a:p>
        </p:txBody>
      </p:sp>
      <p:sp>
        <p:nvSpPr>
          <p:cNvPr id="46" name="Rektangel 45"/>
          <p:cNvSpPr/>
          <p:nvPr/>
        </p:nvSpPr>
        <p:spPr>
          <a:xfrm>
            <a:off x="4346360" y="1793714"/>
            <a:ext cx="2032974" cy="75897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1280160"/>
            <a:r>
              <a:rPr lang="nb-NO" sz="2520" smtClean="0">
                <a:solidFill>
                  <a:prstClr val="black"/>
                </a:solidFill>
                <a:latin typeface="Calibri" panose="020f0502020204030204"/>
              </a:rPr>
              <a:t>Avd</a:t>
            </a:r>
            <a:r>
              <a:rPr lang="nb-NO" sz="252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nb-NO" sz="2520" smtClean="0">
                <a:solidFill>
                  <a:prstClr val="black"/>
                </a:solidFill>
                <a:latin typeface="Calibri" panose="020f0502020204030204"/>
              </a:rPr>
              <a:t>A</a:t>
            </a:r>
          </a:p>
          <a:p>
            <a:pPr algn="ctr" defTabSz="1280160"/>
            <a:r>
              <a:rPr lang="nb-NO" sz="1800" smtClean="0">
                <a:solidFill>
                  <a:prstClr val="black"/>
                </a:solidFill>
                <a:latin typeface="Calibri" panose="020f0502020204030204"/>
              </a:rPr>
              <a:t>Holder på å bli full</a:t>
            </a:r>
          </a:p>
          <a:p>
            <a:pPr algn="ctr" defTabSz="1280160"/>
            <a:endParaRPr lang="nb-NO" sz="1800" smtClean="0">
              <a:solidFill>
                <a:prstClr val="black"/>
              </a:solidFill>
              <a:latin typeface="Calibri" panose="020f0502020204030204"/>
            </a:endParaRPr>
          </a:p>
          <a:p>
            <a:pPr algn="ctr" defTabSz="1280160"/>
            <a:r>
              <a:rPr lang="nb-NO" sz="1800" smtClean="0">
                <a:solidFill>
                  <a:prstClr val="black"/>
                </a:solidFill>
                <a:latin typeface="Calibri" panose="020f0502020204030204"/>
              </a:rPr>
              <a:t>Lager flytteliste</a:t>
            </a:r>
          </a:p>
          <a:p>
            <a:pPr marL="342900" indent="-342900" defTabSz="1280160">
              <a:buAutoNum type="arabicPeriod"/>
            </a:pPr>
            <a:r>
              <a:rPr lang="nb-NO" sz="1800" smtClean="0">
                <a:solidFill>
                  <a:prstClr val="black"/>
                </a:solidFill>
                <a:latin typeface="Calibri" panose="020f0502020204030204"/>
              </a:rPr>
              <a:t>Medisinsk årsak</a:t>
            </a:r>
          </a:p>
          <a:p>
            <a:pPr marL="342900" indent="-342900" defTabSz="1280160">
              <a:buAutoNum type="arabicPeriod"/>
            </a:pPr>
            <a:r>
              <a:rPr lang="nb-NO" sz="1800" smtClean="0">
                <a:solidFill>
                  <a:prstClr val="black"/>
                </a:solidFill>
                <a:latin typeface="Calibri" panose="020f0502020204030204"/>
              </a:rPr>
              <a:t>Ferdig-behandlete</a:t>
            </a:r>
            <a:endParaRPr lang="nb-NO" sz="1800">
              <a:solidFill>
                <a:prstClr val="black"/>
              </a:solidFill>
              <a:latin typeface="Calibri" panose="020f0502020204030204"/>
            </a:endParaRPr>
          </a:p>
          <a:p>
            <a:pPr marL="342900" indent="-342900" defTabSz="1280160">
              <a:buAutoNum type="arabicPeriod"/>
            </a:pPr>
            <a:r>
              <a:rPr lang="nb-NO" sz="1800" smtClean="0">
                <a:solidFill>
                  <a:prstClr val="black"/>
                </a:solidFill>
                <a:latin typeface="Calibri" panose="020f0502020204030204"/>
              </a:rPr>
              <a:t>Lav risiko</a:t>
            </a:r>
            <a:br>
              <a:rPr lang="nb-NO" sz="1800" smtClean="0">
                <a:solidFill>
                  <a:prstClr val="black"/>
                </a:solidFill>
                <a:latin typeface="Calibri" panose="020f0502020204030204"/>
              </a:rPr>
            </a:br>
            <a:r>
              <a:rPr lang="nb-NO" sz="1800" smtClean="0">
                <a:solidFill>
                  <a:prstClr val="black"/>
                </a:solidFill>
                <a:latin typeface="Calibri" panose="020f0502020204030204"/>
              </a:rPr>
              <a:t>overflytting</a:t>
            </a:r>
          </a:p>
          <a:p>
            <a:pPr marL="342900" indent="-342900" defTabSz="1280160">
              <a:buAutoNum type="arabicPeriod"/>
            </a:pPr>
            <a:r>
              <a:rPr lang="nb-NO" sz="1800" smtClean="0">
                <a:solidFill>
                  <a:prstClr val="black"/>
                </a:solidFill>
                <a:latin typeface="Calibri" panose="020f0502020204030204"/>
              </a:rPr>
              <a:t>Høyere risiko utlokalisering</a:t>
            </a:r>
            <a:endParaRPr lang="nb-NO" sz="18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4566986" y="6794172"/>
            <a:ext cx="1591721" cy="24720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1280160">
              <a:spcAft>
                <a:spcPts val="840"/>
              </a:spcAft>
            </a:pPr>
            <a:r>
              <a:rPr lang="nb-NO" sz="1960">
                <a:solidFill>
                  <a:prstClr val="black"/>
                </a:solidFill>
                <a:latin typeface="Calibri" panose="020f0502020204030204"/>
                <a:hlinkClick r:id="rId18"/>
              </a:rPr>
              <a:t>Flytte-liste</a:t>
            </a:r>
            <a:r>
              <a:rPr lang="nb-NO" sz="1960">
                <a:solidFill>
                  <a:prstClr val="black"/>
                </a:solidFill>
                <a:latin typeface="Calibri" panose="020f0502020204030204"/>
              </a:rPr>
              <a:t>:</a:t>
            </a:r>
          </a:p>
          <a:p>
            <a:pPr algn="ctr" defTabSz="1280160"/>
            <a:r>
              <a:rPr lang="nb-NO" sz="1960" err="1">
                <a:solidFill>
                  <a:prstClr val="black"/>
                </a:solidFill>
                <a:latin typeface="Calibri" panose="020f0502020204030204"/>
              </a:rPr>
              <a:t>Indivi-duell risiko-vurde-ring</a:t>
            </a:r>
          </a:p>
        </p:txBody>
      </p:sp>
    </p:spTree>
    <p:extLst>
      <p:ext uri="{BB962C8B-B14F-4D97-AF65-F5344CB8AC3E}">
        <p14:creationId xmlns:p14="http://schemas.microsoft.com/office/powerpoint/2010/main" val="2397028431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dur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dur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dur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0" grpId="0"/>
      <p:bldP spid="35" grpId="0"/>
      <p:bldP spid="36" grpId="0"/>
      <p:bldP spid="37" grpId="0"/>
      <p:bldP spid="38" grpId="0"/>
      <p:bldP spid="40" grpId="0"/>
      <p:bldP spid="44" grpId="0"/>
      <p:bldP spid="45" grpId="0"/>
      <p:bldP spid="46" grpId="0"/>
      <p:bldP spid="47" grpId="0"/>
      <p:bldGraphic spid="39" grpId="0">
        <p:bldAsOne/>
      </p:bldGraphic>
      <p:bldGraphic spid="41" grpId="0">
        <p:bldAsOne/>
      </p:bldGraphic>
      <p:bldGraphic spid="42" grpId="0">
        <p:bldAsOne/>
      </p:bldGraphic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Template>Tema</Template>
  <Company>Helse Vest</Company>
  <PresentationFormat>Egendefinert</PresentationFormat>
  <Paragraphs>134</Paragraphs>
  <Slides>6</Slides>
  <Notes>1</Notes>
  <TotalTime>1905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10">
      <vt:lpstr>Arial</vt:lpstr>
      <vt:lpstr>Calibri Light</vt:lpstr>
      <vt:lpstr>Calibri</vt:lpstr>
      <vt:lpstr>Office-tema</vt:lpstr>
      <vt:lpstr>Overflytting - utlokalisering: Grunnlaget, og de tre fasene</vt:lpstr>
      <vt:lpstr>Grunnlaget: Trygg overflytting</vt:lpstr>
      <vt:lpstr>Fase 1: Planleggingsfasen – Egen enhet</vt:lpstr>
      <vt:lpstr>Fase 2: Avtalefasen – Mellom enhetene</vt:lpstr>
      <vt:lpstr>Fase 3: Samarbeidsfasen – Om pasienten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description>EK_Avdeling¤2#4¤2# ¤3#EK_Avsnitt¤2#4¤2# ¤3#EK_Bedriftsnavn¤2#1¤2#Helse Bergen¤3#EK_GjelderFra¤2#0¤2#03.05.2022¤3#EK_KlGjelderFra¤2#0¤2#¤3#EK_Opprettet¤2#0¤2#26.11.2020¤3#EK_Utgitt¤2#0¤2#26.11.2020¤3#EK_IBrukDato¤2#0¤2#03.05.2022¤3#EK_DokumentID¤2#0¤2#D66925¤3#EK_DokTittel¤2#0¤2#Utlokaliserte pasienter: Faser¤3#EK_DokType¤2#0¤2#Informasjon¤3#EK_DocLvlShort¤2#0¤2# ¤3#EK_DocLevel¤2#0¤2# ¤3#EK_EksRef¤2#2¤2# 0	¤3#EK_Erstatter¤2#0¤2#1.01¤3#EK_ErstatterD¤2#0¤2#28.10.2021¤3#EK_Signatur¤2#0¤2#Clara Gram Gjesdal¤3#EK_Verifisert¤2#0¤2# ¤3#EK_Hørt¤2#0¤2# ¤3#EK_AuditReview¤2#2¤2# ¤3#EK_AuditApprove¤2#2¤2# ¤3#EK_Gradering¤2#0¤2#Åpen¤3#EK_Gradnr¤2#4¤2#0¤3#EK_Kapittel¤2#4¤2# ¤3#EK_Referanse¤2#2¤2# 0	¤3#EK_RefNr¤2#0¤2#02.1.2.3-26¤3#EK_Revisjon¤2#0¤2#1.02¤3#EK_Ansvarlig¤2#0¤2#Farsund, Pål¤3#EK_SkrevetAv¤2#0¤2# ¤3#EK_UText1¤2#0¤2# ¤3#EK_UText2¤2#0¤2# ¤3#EK_UText3¤2#0¤2# ¤3#EK_UText4¤2#0¤2# ¤3#EK_Status¤2#0¤2#I bruk¤3#EK_Stikkord¤2#0¤2#¤3#EK_SuperStikkord¤2#0¤2#¤3#EK_Rapport¤2#3¤2#¤3#EK_EKPrintMerke¤2#0¤2#Uoffisiell utskrift er kun gyldig på utskriftsdato¤3#EK_Watermark¤2#0¤2#¤3#EK_Utgave¤2#0¤2#1.02¤3#EK_Merknad¤2#7¤2#Forlenget gyldighet til 03.05.2023¤3#EK_VerLogg¤2#2¤2#Ver. 1.02 - 03.05.2022|Forlenget gyldighet til 03.05.2023¤1#Ver. 1.01 - 28.10.2021|Forlenget gyldighet til 28.10.2022 uten endringer i dokumentet.¤1#Ver. 1.00 - 26.11.2020|¤3#EK_RF1¤2#4¤2#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¤3#EK_DL¤2#0¤2#26¤3#EK_GjelderTil¤2#0¤2#03.05.2023¤3#EK_Vedlegg¤2#2¤2# 0	¤3#EK_AvdelingOver¤2#4¤2# ¤3#EK_HRefNr¤2#0¤2# ¤3#EK_HbNavn¤2#0¤2# ¤3#EK_DokRefnr¤2#4¤2#000302010203¤3#EK_Dokendrdato¤2#4¤2#29.04.2022 13:53:26¤3#EK_HbType¤2#4¤2# ¤3#EK_Offisiell¤2#4¤2# ¤3#EK_VedleggRef¤2#4¤2#02.1.2.3-26¤3#EK_Strukt00¤2#5¤2#¤5#¤5#HVRHF¤5#1¤5#-1¤4#¤5#02¤5#Helse Bergen HF¤5#1¤5#0¤4#.¤5#1¤5#Fellesdokumenter¤5#1¤5#0¤4#.¤5#2¤5#Pasientbehandling¤5#1¤5#0¤4#.¤5#3¤5#Mottaksmodellen¤5#0¤5#0¤4# - ¤3#EK_Strukt01¤2#5¤2#¤5#¤5#Kategorier HB (ikke dokumenter på dette nivået trykk dere videre ned +)¤5#0¤5#0¤4#¤5#¤5#Pasientbehandling (ikke dokumenter på dette nivået trykk dere videre ned +)¤5#0¤5#0¤4#¤5#¤5#Pasientadminiastrasjon¤5#3¤5#0¤4# - 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¤3#EKR_Strukt00¤2#5¤2#¤5#¤5#HVRHF¤5#1¤5#-1¤4#¤5#02¤5#Helse Bergen HF¤5#1¤5#0¤4#.¤5#1¤5#Fellesdokumenter¤5#1¤5#0¤4#.¤5#2¤5#Pasientbehandling¤5#1¤5#0¤4#.¤5#3¤5#Mottaksmodellen¤5#0¤5#0¤4# - ¤3#</dc:description>
  <cp:keywords>&lt;dok66925.pptx&gt;&lt;n&gt;ek_type&lt;/n&gt;&lt;v&gt;DOK&lt;/v&gt;&lt;n&gt;khb&lt;/n&gt;&lt;v&gt;UB&lt;/v&gt;&lt;n&gt;beskyttet&lt;/n&gt;&lt;v&gt;nei&lt;/v&gt;&lt;/dok66925.pptx&gt;&lt;mal00675.pptx&gt;&lt;n&gt;ek_type&lt;/n&gt;&lt;v&gt;MAL&lt;/v&gt;&lt;n&gt;khb&lt;/n&gt;&lt;v&gt;UB&lt;/v&gt;&lt;n&gt;beskyttet&lt;/n&gt;&lt;v&gt;nei&lt;/v&gt;&lt;/mal00675.pptx&gt;&lt;mal00580.pptx&gt;&lt;n&gt;ek_type&lt;/n&gt;&lt;v&gt;MAL&lt;/v&gt;&lt;n&gt;khb&lt;/n&gt;&lt;v&gt;UB&lt;/v&gt;&lt;n&gt;beskyttet&lt;/n&gt;&lt;v&gt;nei&lt;/v&gt;&lt;/mal00580.pptx&gt;</cp:keywords>
  <cp:lastModifiedBy>Pedersen, Brit</cp:lastModifiedBy>
  <cp:revision>158</cp:revision>
  <cp:lastPrinted>2016-10-31T10:23:29.000</cp:lastPrinted>
  <dcterms:created xsi:type="dcterms:W3CDTF">2014-09-17T14:21:59Z</dcterms:created>
  <dcterms:modified xsi:type="dcterms:W3CDTF">2024-05-16T06:36:02Z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  <property fmtid="{D5CDD505-2E9C-101B-9397-08002B2CF9AE}" pid="4" name="shape_Counter">
    <vt:i4>11</vt:i4>
  </property>
</Properties>
</file>