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saveSubsetFonts="1">
  <p:sldMasterIdLst>
    <p:sldMasterId id="2147483648" r:id="rId2"/>
  </p:sldMasterIdLst>
  <p:sldIdLst>
    <p:sldId id="256" r:id="rId3"/>
    <p:sldId id="266" r:id="rId4"/>
    <p:sldId id="284" r:id="rId5"/>
    <p:sldId id="289" r:id="rId6"/>
    <p:sldId id="271" r:id="rId7"/>
    <p:sldId id="267" r:id="rId8"/>
    <p:sldId id="272" r:id="rId9"/>
    <p:sldId id="273" r:id="rId10"/>
    <p:sldId id="260" r:id="rId11"/>
    <p:sldId id="290" r:id="rId12"/>
    <p:sldId id="261" r:id="rId13"/>
    <p:sldId id="287" r:id="rId14"/>
    <p:sldId id="288" r:id="rId15"/>
    <p:sldId id="292" r:id="rId16"/>
    <p:sldId id="262" r:id="rId17"/>
    <p:sldId id="291" r:id="rId18"/>
    <p:sldId id="281" r:id="rId19"/>
    <p:sldId id="280" r:id="rId20"/>
  </p:sldIdLst>
  <p:sldSz cx="12192000" cy="6858000"/>
  <p:notesSz cx="6858000" cy="9144000"/>
  <p:custDataLst>
    <p:tags r:id="rId21"/>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p="http://schemas.openxmlformats.org/presentationml/2006/main">
  <p:cmAuthor id="0" name="Merete Eide" initials="ME" lastIdx="0" clrIdx="0"/>
  <p:cmAuthor id="1" name="Gjesdal, Clara Beate Gram" initials="GCBG" lastIdx="0" clrIdx="1">
    <p:extLst/>
  </p:cmAuthor>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4660"/>
  </p:normalViewPr>
  <p:slideViewPr>
    <p:cSldViewPr snapToGrid="0">
      <p:cViewPr varScale="1">
        <p:scale>
          <a:sx n="69" d="100"/>
          <a:sy n="69" d="100"/>
        </p:scale>
        <p:origin x="488" y="4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1.xml" /><Relationship Id="rId20" Type="http://schemas.openxmlformats.org/officeDocument/2006/relationships/slide" Target="slides/slide18.xml" /><Relationship Id="rId21" Type="http://schemas.openxmlformats.org/officeDocument/2006/relationships/tags" Target="tags/tag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dgm="http://schemas.openxmlformats.org/drawingml/2006/diagram">
  <dgm:ptLst>
    <dgm:pt modelId="{168B8A1F-7061-4C3A-878F-E2F7E72787F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nb-NO"/>
        </a:p>
      </dgm:t>
    </dgm:pt>
    <dgm:pt modelId="{80D66983-1B84-471A-A829-4D126DCDE39B}" type="parTrans" cxnId="{394305BC-3DE6-47CB-9071-FAE5ACD9E7E4}">
      <dgm:prSet custT="1"/>
      <dgm:spPr/>
      <dgm:t>
        <a:bodyPr/>
        <a:lstStyle/>
        <a:p>
          <a:endParaRPr lang="nb-NO" sz="900"/>
        </a:p>
      </dgm:t>
    </dgm:pt>
    <dgm:pt modelId="{0BB6607E-E5F8-47C2-80B5-F091E9234E78}">
      <dgm:prSet phldrT="[Tekst]" custT="1"/>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t>
        <a:bodyPr/>
        <a:lstStyle/>
        <a:p>
          <a:r>
            <a:rPr lang="nb-NO" sz="900" b="1" smtClean="0"/>
            <a:t>Primære UMO/KTP/akuttpost  pasienter</a:t>
          </a:r>
          <a:endParaRPr lang="nb-NO" sz="900" b="1"/>
        </a:p>
      </dgm:t>
    </dgm:pt>
    <dgm:pt modelId="{82247260-1F17-4795-93CF-AF7F03967039}" type="parTrans" cxnId="{DD0B0200-849C-4A38-94E6-6971BEA40A53}">
      <dgm:prSet custT="1"/>
      <dgm:spPr/>
      <dgm:t>
        <a:bodyPr/>
        <a:lstStyle/>
        <a:p>
          <a:endParaRPr lang="nb-NO" sz="900"/>
        </a:p>
      </dgm:t>
    </dgm:pt>
    <dgm:pt modelId="{9F6F4A57-826E-412F-85CE-82CA432A7EFE}">
      <dgm:prSet phldrT="[Tekst]" cust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dgm:spPr>
      <dgm:t>
        <a:bodyPr/>
        <a:lstStyle/>
        <a:p>
          <a:r>
            <a:rPr lang="nb-NO" sz="1100" smtClean="0"/>
            <a:t>Kategori</a:t>
          </a:r>
        </a:p>
        <a:p>
          <a:r>
            <a:rPr lang="nb-NO" sz="1100" b="1" smtClean="0"/>
            <a:t>A</a:t>
          </a:r>
          <a:endParaRPr lang="nb-NO" sz="1100" b="1"/>
        </a:p>
      </dgm:t>
    </dgm:pt>
    <dgm:pt modelId="{354931A3-3441-47F0-BCF6-38BE061EB394}" type="sibTrans" cxnId="{DD0B0200-849C-4A38-94E6-6971BEA40A53}">
      <dgm:prSet custT="1"/>
      <dgm:spPr/>
      <dgm:t>
        <a:bodyPr/>
        <a:lstStyle/>
        <a:p>
          <a:endParaRPr lang="nb-NO" sz="900"/>
        </a:p>
      </dgm:t>
    </dgm:pt>
    <dgm:pt modelId="{3C4BE364-D3E5-42E3-B2FA-F29267AF3676}" type="parTrans" cxnId="{0C4CBFC4-21BE-4E70-B243-8EC3DAD860C7}">
      <dgm:prSet custT="1"/>
      <dgm:spPr/>
      <dgm:t>
        <a:bodyPr/>
        <a:lstStyle/>
        <a:p>
          <a:endParaRPr lang="nb-NO" sz="900"/>
        </a:p>
      </dgm:t>
    </dgm:pt>
    <dgm:pt modelId="{E690B32D-F072-416E-B53C-10F55857D080}">
      <dgm:prSet phldrT="[Tekst]" cust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dgm:spPr>
      <dgm:t>
        <a:bodyPr/>
        <a:lstStyle/>
        <a:p>
          <a:r>
            <a:rPr lang="nb-NO" sz="900" smtClean="0"/>
            <a:t>Primærplassering på UMO/KTP/akuttpost</a:t>
          </a:r>
          <a:endParaRPr lang="nb-NO" sz="900"/>
        </a:p>
      </dgm:t>
    </dgm:pt>
    <dgm:pt modelId="{90E55CBA-F813-48A6-9BBC-AE478708DD95}" type="sibTrans" cxnId="{0C4CBFC4-21BE-4E70-B243-8EC3DAD860C7}">
      <dgm:prSet custT="1"/>
      <dgm:spPr/>
      <dgm:t>
        <a:bodyPr/>
        <a:lstStyle/>
        <a:p>
          <a:endParaRPr lang="nb-NO" sz="900"/>
        </a:p>
      </dgm:t>
    </dgm:pt>
    <dgm:pt modelId="{9AB3ECB6-6693-4A33-920F-758E5C915D33}" type="sibTrans" cxnId="{394305BC-3DE6-47CB-9071-FAE5ACD9E7E4}">
      <dgm:prSet custT="1"/>
      <dgm:spPr/>
      <dgm:t>
        <a:bodyPr/>
        <a:lstStyle/>
        <a:p>
          <a:endParaRPr lang="nb-NO" sz="900"/>
        </a:p>
      </dgm:t>
    </dgm:pt>
    <dgm:pt modelId="{77269D36-0540-42A0-9051-4CB707BDCB6D}" type="parTrans" cxnId="{70B32934-B646-48FC-9F20-AC385A0C7115}">
      <dgm:prSet custT="1"/>
      <dgm:spPr/>
      <dgm:t>
        <a:bodyPr/>
        <a:lstStyle/>
        <a:p>
          <a:endParaRPr lang="nb-NO" sz="900"/>
        </a:p>
      </dgm:t>
    </dgm:pt>
    <dgm:pt modelId="{A84A2742-340C-4DCE-ADA2-42F185C7C1DB}">
      <dgm:prSet phldrT="[Tekst]" custT="1"/>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t>
        <a:bodyPr/>
        <a:lstStyle/>
        <a:p>
          <a:pPr>
            <a:lnSpc>
              <a:spcPct val="100000"/>
            </a:lnSpc>
            <a:spcAft>
              <a:spcPct val="0"/>
            </a:spcAft>
          </a:pPr>
          <a:r>
            <a:rPr lang="nb-NO" sz="900" b="1" smtClean="0"/>
            <a:t>Pasienter som får god diagnostikk/</a:t>
          </a:r>
        </a:p>
        <a:p>
          <a:pPr>
            <a:lnSpc>
              <a:spcPct val="100000"/>
            </a:lnSpc>
            <a:spcAft>
              <a:spcPct val="0"/>
            </a:spcAft>
          </a:pPr>
          <a:r>
            <a:rPr lang="nb-NO" sz="900" b="1" smtClean="0"/>
            <a:t>behandling i UMO/KTP og  i fagspesifikk avdeling</a:t>
          </a:r>
          <a:endParaRPr lang="nb-NO" sz="900" b="1"/>
        </a:p>
      </dgm:t>
    </dgm:pt>
    <dgm:pt modelId="{5798AEC3-4A4D-43F2-9361-D0B816AF9628}" type="parTrans" cxnId="{6901D3FF-52EC-4D58-91F8-D9F8BBAD7045}">
      <dgm:prSet custT="1"/>
      <dgm:spPr/>
      <dgm:t>
        <a:bodyPr/>
        <a:lstStyle/>
        <a:p>
          <a:endParaRPr lang="nb-NO" sz="900"/>
        </a:p>
      </dgm:t>
    </dgm:pt>
    <dgm:pt modelId="{BCB2BE6E-A251-48F2-822C-756D1393F950}">
      <dgm:prSet phldrT="[Tekst]" cust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dgm:spPr>
      <dgm:t>
        <a:bodyPr/>
        <a:lstStyle/>
        <a:p>
          <a:r>
            <a:rPr lang="nb-NO" sz="1100" smtClean="0"/>
            <a:t>Kategori</a:t>
          </a:r>
        </a:p>
        <a:p>
          <a:r>
            <a:rPr lang="nb-NO" sz="1100" b="1" smtClean="0"/>
            <a:t>B</a:t>
          </a:r>
          <a:r>
            <a:rPr lang="nb-NO" sz="1100" smtClean="0"/>
            <a:t> </a:t>
          </a:r>
          <a:endParaRPr lang="nb-NO" sz="1100"/>
        </a:p>
      </dgm:t>
    </dgm:pt>
    <dgm:pt modelId="{B941DD9B-3A0D-4901-8BDD-3DBD510994C3}" type="sibTrans" cxnId="{6901D3FF-52EC-4D58-91F8-D9F8BBAD7045}">
      <dgm:prSet custT="1"/>
      <dgm:spPr/>
      <dgm:t>
        <a:bodyPr/>
        <a:lstStyle/>
        <a:p>
          <a:endParaRPr lang="nb-NO" sz="900"/>
        </a:p>
      </dgm:t>
    </dgm:pt>
    <dgm:pt modelId="{EDEFA276-5668-404C-A726-9AF646FA7FEA}" type="parTrans" cxnId="{729107CB-0847-42C6-95CF-628ADE50D126}">
      <dgm:prSet custT="1"/>
      <dgm:spPr/>
      <dgm:t>
        <a:bodyPr/>
        <a:lstStyle/>
        <a:p>
          <a:endParaRPr lang="nb-NO" sz="900"/>
        </a:p>
      </dgm:t>
    </dgm:pt>
    <dgm:pt modelId="{75C61A38-D9E1-4941-9A98-07A9650A1D6D}">
      <dgm:prSet phldrT="[Tekst]" custT="1"/>
      <dgm:spPr>
        <a:solidFill>
          <a:schemeClr val="accent1">
            <a:alpha val="90000"/>
            <a:tint val="40000"/>
            <a:hueOff val="0"/>
            <a:satOff val="0"/>
            <a:lumOff val="0"/>
            <a:alphaOff val="0"/>
          </a:schemeClr>
        </a:solidFill>
        <a:ln w="38100">
          <a:solidFill>
            <a:schemeClr val="accent1">
              <a:lumMod val="50000"/>
              <a:alpha val="90000"/>
            </a:schemeClr>
          </a:solidFill>
        </a:ln>
      </dgm:spPr>
      <dgm:t>
        <a:bodyPr/>
        <a:lstStyle/>
        <a:p>
          <a:pPr>
            <a:lnSpc>
              <a:spcPct val="100000"/>
            </a:lnSpc>
            <a:spcAft>
              <a:spcPct val="0"/>
            </a:spcAft>
          </a:pPr>
          <a:r>
            <a:rPr lang="nb-NO" sz="900" smtClean="0"/>
            <a:t>Plassering på UMO/KTP/ Fagspesifikk avd avhengig av kapasitet </a:t>
          </a:r>
          <a:endParaRPr lang="nb-NO" sz="900"/>
        </a:p>
      </dgm:t>
    </dgm:pt>
    <dgm:pt modelId="{5B41656E-CFD6-4FF3-91E3-2BAEE8231044}" type="sibTrans" cxnId="{729107CB-0847-42C6-95CF-628ADE50D126}">
      <dgm:prSet custT="1"/>
      <dgm:spPr/>
      <dgm:t>
        <a:bodyPr/>
        <a:lstStyle/>
        <a:p>
          <a:endParaRPr lang="nb-NO" sz="900"/>
        </a:p>
      </dgm:t>
    </dgm:pt>
    <dgm:pt modelId="{E141BE2C-D720-4486-B8C2-CF22012EE099}" type="sibTrans" cxnId="{70B32934-B646-48FC-9F20-AC385A0C7115}">
      <dgm:prSet custT="1"/>
      <dgm:spPr/>
      <dgm:t>
        <a:bodyPr/>
        <a:lstStyle/>
        <a:p>
          <a:endParaRPr lang="nb-NO" sz="900"/>
        </a:p>
      </dgm:t>
    </dgm:pt>
    <dgm:pt modelId="{D6597EC2-B7CC-41D1-B406-D950F2FFA5D0}" type="parTrans" cxnId="{F4956942-EA44-428C-B4F0-E70A027ED5C7}">
      <dgm:prSet custT="1"/>
      <dgm:spPr/>
      <dgm:t>
        <a:bodyPr/>
        <a:lstStyle/>
        <a:p>
          <a:endParaRPr lang="nb-NO" sz="900"/>
        </a:p>
      </dgm:t>
    </dgm:pt>
    <dgm:pt modelId="{60E1AC80-CF01-4E46-9597-34CAE42E59E1}">
      <dgm:prSet phldrT="[Tekst]" custT="1"/>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t>
        <a:bodyPr/>
        <a:lstStyle/>
        <a:p>
          <a:r>
            <a:rPr lang="nb-NO" sz="900" b="1" smtClean="0"/>
            <a:t>Pasienter som skal til spesialavdeling (kun unntaksvis til UMO/KTP)</a:t>
          </a:r>
          <a:endParaRPr lang="nb-NO" sz="900" b="1"/>
        </a:p>
      </dgm:t>
    </dgm:pt>
    <dgm:pt modelId="{7B9BB912-905D-45F2-AAEC-F3468AE79346}" type="parTrans" cxnId="{D1A4E585-7542-40DB-8A64-08980AE9EBEB}">
      <dgm:prSet custT="1"/>
      <dgm:spPr/>
      <dgm:t>
        <a:bodyPr/>
        <a:lstStyle/>
        <a:p>
          <a:endParaRPr lang="nb-NO" sz="900"/>
        </a:p>
      </dgm:t>
    </dgm:pt>
    <dgm:pt modelId="{296D1DA3-5C5F-477C-ACBA-7CE21F16F181}">
      <dgm:prSet phldrT="[Tekst]" cust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dgm:spPr>
      <dgm:t>
        <a:bodyPr/>
        <a:lstStyle/>
        <a:p>
          <a:r>
            <a:rPr lang="nb-NO" sz="1100" smtClean="0"/>
            <a:t>Kategori </a:t>
          </a:r>
        </a:p>
        <a:p>
          <a:r>
            <a:rPr lang="nb-NO" sz="1100" b="1" smtClean="0"/>
            <a:t>C</a:t>
          </a:r>
          <a:endParaRPr lang="nb-NO" sz="1100" b="1"/>
        </a:p>
      </dgm:t>
    </dgm:pt>
    <dgm:pt modelId="{E205F029-DA0E-486B-A336-07D468B9B9B8}" type="sibTrans" cxnId="{D1A4E585-7542-40DB-8A64-08980AE9EBEB}">
      <dgm:prSet custT="1"/>
      <dgm:spPr/>
      <dgm:t>
        <a:bodyPr/>
        <a:lstStyle/>
        <a:p>
          <a:endParaRPr lang="nb-NO" sz="900"/>
        </a:p>
      </dgm:t>
    </dgm:pt>
    <dgm:pt modelId="{50E17567-D545-419D-9D58-6DF4C7E36EB7}" type="parTrans" cxnId="{36E76B16-85CF-4746-B036-A36FE8534E33}">
      <dgm:prSet custT="1"/>
      <dgm:spPr/>
      <dgm:t>
        <a:bodyPr/>
        <a:lstStyle/>
        <a:p>
          <a:endParaRPr lang="nb-NO" sz="900"/>
        </a:p>
      </dgm:t>
    </dgm:pt>
    <dgm:pt modelId="{C46CADDF-6BA9-476E-9D9F-8620A708C61D}">
      <dgm:prSet phldrT="[Tekst]" custT="1"/>
      <dgm:spPr>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dgm:spPr>
      <dgm:t>
        <a:bodyPr/>
        <a:lstStyle/>
        <a:p>
          <a:r>
            <a:rPr lang="nb-NO" sz="900" smtClean="0"/>
            <a:t>Primærplassering i fagspesifikk avdeling</a:t>
          </a:r>
          <a:endParaRPr lang="nb-NO" sz="900"/>
        </a:p>
      </dgm:t>
    </dgm:pt>
    <dgm:pt modelId="{7346C6A4-C179-4659-9E3E-8E929E20AC0F}" type="sibTrans" cxnId="{36E76B16-85CF-4746-B036-A36FE8534E33}">
      <dgm:prSet custT="1"/>
      <dgm:spPr/>
      <dgm:t>
        <a:bodyPr/>
        <a:lstStyle/>
        <a:p>
          <a:endParaRPr lang="nb-NO" sz="900"/>
        </a:p>
      </dgm:t>
    </dgm:pt>
    <dgm:pt modelId="{5C5788E2-9137-4A8D-A907-9CA87FFBE5F3}" type="sibTrans" cxnId="{F4956942-EA44-428C-B4F0-E70A027ED5C7}">
      <dgm:prSet custT="1"/>
      <dgm:spPr/>
      <dgm:t>
        <a:bodyPr/>
        <a:lstStyle/>
        <a:p>
          <a:endParaRPr lang="nb-NO" sz="900"/>
        </a:p>
      </dgm:t>
    </dgm:pt>
    <dgm:pt modelId="{D2B1222A-6104-40BB-991F-19956A4B951F}" type="pres">
      <dgm:prSet presAssocID="{168B8A1F-7061-4C3A-878F-E2F7E72787FA}" presName="Name0">
        <dgm:presLayoutVars>
          <dgm:chPref val="3"/>
          <dgm:dir/>
          <dgm:animLvl val="lvl"/>
          <dgm:resizeHandles/>
        </dgm:presLayoutVars>
      </dgm:prSet>
      <dgm:spPr/>
      <dgm:t>
        <a:bodyPr/>
        <a:lstStyle/>
        <a:p>
          <a:endParaRPr lang="nb-NO"/>
        </a:p>
      </dgm:t>
    </dgm:pt>
    <dgm:pt modelId="{6EC211E8-470D-48F3-8B04-2FA911E4D758}" type="pres">
      <dgm:prSet presAssocID="{0BB6607E-E5F8-47C2-80B5-F091E9234E78}" presName="horFlow"/>
      <dgm:spPr/>
      <dgm:t>
        <a:bodyPr/>
        <a:lstStyle/>
        <a:p>
          <a:endParaRPr/>
        </a:p>
      </dgm:t>
    </dgm:pt>
    <dgm:pt modelId="{0E351EFF-1F0B-4687-845D-3F3964B6C67B}" type="pres">
      <dgm:prSet presAssocID="{0BB6607E-E5F8-47C2-80B5-F091E9234E78}" presName="bigChev" presStyleLbl="node1" presStyleCnt="3"/>
      <dgm:spPr/>
      <dgm:t>
        <a:bodyPr/>
        <a:lstStyle/>
        <a:p>
          <a:endParaRPr lang="nb-NO"/>
        </a:p>
      </dgm:t>
    </dgm:pt>
    <dgm:pt modelId="{9D72DFE1-2BE7-46CC-8CBC-C2A5F91960B1}" type="pres">
      <dgm:prSet presAssocID="{82247260-1F17-4795-93CF-AF7F03967039}" presName="parTrans"/>
      <dgm:spPr/>
      <dgm:t>
        <a:bodyPr/>
        <a:lstStyle/>
        <a:p>
          <a:endParaRPr/>
        </a:p>
      </dgm:t>
    </dgm:pt>
    <dgm:pt modelId="{444D9A70-8F8D-4FF9-A69B-A79B545119B5}" type="pres">
      <dgm:prSet presAssocID="{9F6F4A57-826E-412F-85CE-82CA432A7EFE}" presName="node" presStyleLbl="alignAccFollowNode1" presStyleCnt="6">
        <dgm:presLayoutVars>
          <dgm:bulletEnabled val="1"/>
        </dgm:presLayoutVars>
      </dgm:prSet>
      <dgm:spPr/>
      <dgm:t>
        <a:bodyPr/>
        <a:lstStyle/>
        <a:p>
          <a:endParaRPr lang="nb-NO"/>
        </a:p>
      </dgm:t>
    </dgm:pt>
    <dgm:pt modelId="{63F83838-B724-40B5-94C2-DAB37328D1CE}" type="pres">
      <dgm:prSet presAssocID="{354931A3-3441-47F0-BCF6-38BE061EB394}" presName="sibTrans"/>
      <dgm:spPr/>
      <dgm:t>
        <a:bodyPr/>
        <a:lstStyle/>
        <a:p>
          <a:endParaRPr/>
        </a:p>
      </dgm:t>
    </dgm:pt>
    <dgm:pt modelId="{AD25869D-C0E5-4DD2-8F5F-A5BDC081D93D}" type="pres">
      <dgm:prSet presAssocID="{E690B32D-F072-416E-B53C-10F55857D080}" presName="node" presStyleLbl="alignAccFollowNode1" presStyleIdx="1" presStyleCnt="6">
        <dgm:presLayoutVars>
          <dgm:bulletEnabled val="1"/>
        </dgm:presLayoutVars>
      </dgm:prSet>
      <dgm:spPr/>
      <dgm:t>
        <a:bodyPr/>
        <a:lstStyle/>
        <a:p>
          <a:endParaRPr lang="nb-NO"/>
        </a:p>
      </dgm:t>
    </dgm:pt>
    <dgm:pt modelId="{93ECD0F5-3D55-4577-BD45-04EA695BD3C7}" type="pres">
      <dgm:prSet presAssocID="{0BB6607E-E5F8-47C2-80B5-F091E9234E78}" presName="vSp"/>
      <dgm:spPr/>
      <dgm:t>
        <a:bodyPr/>
        <a:lstStyle/>
        <a:p>
          <a:endParaRPr/>
        </a:p>
      </dgm:t>
    </dgm:pt>
    <dgm:pt modelId="{2D3E0417-4B84-4F1C-9A7C-857557202575}" type="pres">
      <dgm:prSet presAssocID="{A84A2742-340C-4DCE-ADA2-42F185C7C1DB}" presName="horFlow"/>
      <dgm:spPr/>
      <dgm:t>
        <a:bodyPr/>
        <a:lstStyle/>
        <a:p>
          <a:endParaRPr/>
        </a:p>
      </dgm:t>
    </dgm:pt>
    <dgm:pt modelId="{01CE47C5-1DBE-4EB9-BB4D-287F2F6A881A}" type="pres">
      <dgm:prSet presAssocID="{A84A2742-340C-4DCE-ADA2-42F185C7C1DB}" presName="bigChev" presStyleLbl="node1" presStyleIdx="1" presStyleCnt="3" custLinFactNeighborX="-409"/>
      <dgm:spPr/>
      <dgm:t>
        <a:bodyPr/>
        <a:lstStyle/>
        <a:p>
          <a:endParaRPr lang="nb-NO"/>
        </a:p>
      </dgm:t>
    </dgm:pt>
    <dgm:pt modelId="{3FCA6B3F-2DE4-4629-9E19-9F6DE1163183}" type="pres">
      <dgm:prSet presAssocID="{5798AEC3-4A4D-43F2-9361-D0B816AF9628}" presName="parTrans"/>
      <dgm:spPr/>
      <dgm:t>
        <a:bodyPr/>
        <a:lstStyle/>
        <a:p>
          <a:endParaRPr/>
        </a:p>
      </dgm:t>
    </dgm:pt>
    <dgm:pt modelId="{F74CF613-E7F0-498B-BF45-872D2FED090E}" type="pres">
      <dgm:prSet presAssocID="{BCB2BE6E-A251-48F2-822C-756D1393F950}" presName="node" presStyleLbl="alignAccFollowNode1" presStyleIdx="2" presStyleCnt="6">
        <dgm:presLayoutVars>
          <dgm:bulletEnabled val="1"/>
        </dgm:presLayoutVars>
      </dgm:prSet>
      <dgm:spPr/>
      <dgm:t>
        <a:bodyPr/>
        <a:lstStyle/>
        <a:p>
          <a:endParaRPr lang="nb-NO"/>
        </a:p>
      </dgm:t>
    </dgm:pt>
    <dgm:pt modelId="{ABD6C578-4FFC-4292-B14D-E5F9D5F28C85}" type="pres">
      <dgm:prSet presAssocID="{B941DD9B-3A0D-4901-8BDD-3DBD510994C3}" presName="sibTrans"/>
      <dgm:spPr/>
      <dgm:t>
        <a:bodyPr/>
        <a:lstStyle/>
        <a:p>
          <a:endParaRPr/>
        </a:p>
      </dgm:t>
    </dgm:pt>
    <dgm:pt modelId="{11A6D3C8-BD16-4C9D-AD2E-F3F9A0F8D252}" type="pres">
      <dgm:prSet presAssocID="{75C61A38-D9E1-4941-9A98-07A9650A1D6D}" presName="node" presStyleLbl="alignAccFollowNode1" presStyleIdx="3" presStyleCnt="6" custScaleX="106195">
        <dgm:presLayoutVars>
          <dgm:bulletEnabled val="1"/>
        </dgm:presLayoutVars>
      </dgm:prSet>
      <dgm:spPr/>
      <dgm:t>
        <a:bodyPr/>
        <a:lstStyle/>
        <a:p>
          <a:endParaRPr lang="nb-NO"/>
        </a:p>
      </dgm:t>
    </dgm:pt>
    <dgm:pt modelId="{38BF75D4-7D3F-44E1-90D4-6318588F5054}" type="pres">
      <dgm:prSet presAssocID="{A84A2742-340C-4DCE-ADA2-42F185C7C1DB}" presName="vSp"/>
      <dgm:spPr/>
      <dgm:t>
        <a:bodyPr/>
        <a:lstStyle/>
        <a:p>
          <a:endParaRPr/>
        </a:p>
      </dgm:t>
    </dgm:pt>
    <dgm:pt modelId="{0E3A92A7-FC7F-4354-A600-115ED465A984}" type="pres">
      <dgm:prSet presAssocID="{60E1AC80-CF01-4E46-9597-34CAE42E59E1}" presName="horFlow"/>
      <dgm:spPr/>
      <dgm:t>
        <a:bodyPr/>
        <a:lstStyle/>
        <a:p>
          <a:endParaRPr/>
        </a:p>
      </dgm:t>
    </dgm:pt>
    <dgm:pt modelId="{E580146E-DF4B-4FDE-B1B5-BA886A886D63}" type="pres">
      <dgm:prSet presAssocID="{60E1AC80-CF01-4E46-9597-34CAE42E59E1}" presName="bigChev" presStyleLbl="node1" presStyleIdx="2" presStyleCnt="3"/>
      <dgm:spPr/>
      <dgm:t>
        <a:bodyPr/>
        <a:lstStyle/>
        <a:p>
          <a:endParaRPr lang="nb-NO"/>
        </a:p>
      </dgm:t>
    </dgm:pt>
    <dgm:pt modelId="{4F77E49F-8444-47BA-9ACA-AA662E167F2E}" type="pres">
      <dgm:prSet presAssocID="{7B9BB912-905D-45F2-AAEC-F3468AE79346}" presName="parTrans"/>
      <dgm:spPr/>
      <dgm:t>
        <a:bodyPr/>
        <a:lstStyle/>
        <a:p>
          <a:endParaRPr/>
        </a:p>
      </dgm:t>
    </dgm:pt>
    <dgm:pt modelId="{A1C45A59-1A78-4230-B37D-625338C9A498}" type="pres">
      <dgm:prSet presAssocID="{296D1DA3-5C5F-477C-ACBA-7CE21F16F181}" presName="node" presStyleLbl="alignAccFollowNode1" presStyleIdx="4" presStyleCnt="6" custLinFactNeighborX="-8510" custLinFactNeighborY="1065">
        <dgm:presLayoutVars>
          <dgm:bulletEnabled val="1"/>
        </dgm:presLayoutVars>
      </dgm:prSet>
      <dgm:spPr/>
      <dgm:t>
        <a:bodyPr/>
        <a:lstStyle/>
        <a:p>
          <a:endParaRPr lang="nb-NO"/>
        </a:p>
      </dgm:t>
    </dgm:pt>
    <dgm:pt modelId="{BB03D68E-FC9D-49D3-8BFE-854C2C33F31D}" type="pres">
      <dgm:prSet presAssocID="{E205F029-DA0E-486B-A336-07D468B9B9B8}" presName="sibTrans"/>
      <dgm:spPr/>
      <dgm:t>
        <a:bodyPr/>
        <a:lstStyle/>
        <a:p>
          <a:endParaRPr/>
        </a:p>
      </dgm:t>
    </dgm:pt>
    <dgm:pt modelId="{1ED9A9AE-064C-4788-8B8A-533D4E378EA6}" type="pres">
      <dgm:prSet presAssocID="{C46CADDF-6BA9-476E-9D9F-8620A708C61D}" presName="node" presStyleLbl="alignAccFollowNode1" presStyleIdx="5" presStyleCnt="6">
        <dgm:presLayoutVars>
          <dgm:bulletEnabled val="1"/>
        </dgm:presLayoutVars>
      </dgm:prSet>
      <dgm:spPr/>
      <dgm:t>
        <a:bodyPr/>
        <a:lstStyle/>
        <a:p>
          <a:endParaRPr lang="nb-NO"/>
        </a:p>
      </dgm:t>
    </dgm:pt>
  </dgm:ptLst>
  <dgm:cxnLst>
    <dgm:cxn modelId="{394305BC-3DE6-47CB-9071-FAE5ACD9E7E4}" srcId="{168B8A1F-7061-4C3A-878F-E2F7E72787FA}" destId="{0BB6607E-E5F8-47C2-80B5-F091E9234E78}" srcOrd="0" destOrd="0" parTransId="{80D66983-1B84-471A-A829-4D126DCDE39B}" sibTransId="{9AB3ECB6-6693-4A33-920F-758E5C915D33}"/>
    <dgm:cxn modelId="{DD0B0200-849C-4A38-94E6-6971BEA40A53}" srcId="{0BB6607E-E5F8-47C2-80B5-F091E9234E78}" destId="{9F6F4A57-826E-412F-85CE-82CA432A7EFE}" srcOrd="0" destOrd="0" parTransId="{82247260-1F17-4795-93CF-AF7F03967039}" sibTransId="{354931A3-3441-47F0-BCF6-38BE061EB394}"/>
    <dgm:cxn modelId="{0C4CBFC4-21BE-4E70-B243-8EC3DAD860C7}" srcId="{0BB6607E-E5F8-47C2-80B5-F091E9234E78}" destId="{E690B32D-F072-416E-B53C-10F55857D080}" srcOrd="1" destOrd="0" parTransId="{3C4BE364-D3E5-42E3-B2FA-F29267AF3676}" sibTransId="{90E55CBA-F813-48A6-9BBC-AE478708DD95}"/>
    <dgm:cxn modelId="{70B32934-B646-48FC-9F20-AC385A0C7115}" srcId="{168B8A1F-7061-4C3A-878F-E2F7E72787FA}" destId="{A84A2742-340C-4DCE-ADA2-42F185C7C1DB}" srcOrd="1" destOrd="0" parTransId="{77269D36-0540-42A0-9051-4CB707BDCB6D}" sibTransId="{E141BE2C-D720-4486-B8C2-CF22012EE099}"/>
    <dgm:cxn modelId="{6901D3FF-52EC-4D58-91F8-D9F8BBAD7045}" srcId="{A84A2742-340C-4DCE-ADA2-42F185C7C1DB}" destId="{BCB2BE6E-A251-48F2-822C-756D1393F950}" srcOrd="0" destOrd="0" parTransId="{5798AEC3-4A4D-43F2-9361-D0B816AF9628}" sibTransId="{B941DD9B-3A0D-4901-8BDD-3DBD510994C3}"/>
    <dgm:cxn modelId="{729107CB-0847-42C6-95CF-628ADE50D126}" srcId="{A84A2742-340C-4DCE-ADA2-42F185C7C1DB}" destId="{75C61A38-D9E1-4941-9A98-07A9650A1D6D}" srcOrd="1" destOrd="0" parTransId="{EDEFA276-5668-404C-A726-9AF646FA7FEA}" sibTransId="{5B41656E-CFD6-4FF3-91E3-2BAEE8231044}"/>
    <dgm:cxn modelId="{F4956942-EA44-428C-B4F0-E70A027ED5C7}" srcId="{168B8A1F-7061-4C3A-878F-E2F7E72787FA}" destId="{60E1AC80-CF01-4E46-9597-34CAE42E59E1}" srcOrd="2" destOrd="0" parTransId="{D6597EC2-B7CC-41D1-B406-D950F2FFA5D0}" sibTransId="{5C5788E2-9137-4A8D-A907-9CA87FFBE5F3}"/>
    <dgm:cxn modelId="{D1A4E585-7542-40DB-8A64-08980AE9EBEB}" srcId="{60E1AC80-CF01-4E46-9597-34CAE42E59E1}" destId="{296D1DA3-5C5F-477C-ACBA-7CE21F16F181}" srcOrd="0" destOrd="0" parTransId="{7B9BB912-905D-45F2-AAEC-F3468AE79346}" sibTransId="{E205F029-DA0E-486B-A336-07D468B9B9B8}"/>
    <dgm:cxn modelId="{36E76B16-85CF-4746-B036-A36FE8534E33}" srcId="{60E1AC80-CF01-4E46-9597-34CAE42E59E1}" destId="{C46CADDF-6BA9-476E-9D9F-8620A708C61D}" srcOrd="1" destOrd="0" parTransId="{50E17567-D545-419D-9D58-6DF4C7E36EB7}" sibTransId="{7346C6A4-C179-4659-9E3E-8E929E20AC0F}"/>
    <dgm:cxn modelId="{2765C2B4-DAB3-4E58-A78A-0052665ABE02}" type="presOf" srcId="{168B8A1F-7061-4C3A-878F-E2F7E72787FA}" destId="{D2B1222A-6104-40BB-991F-19956A4B951F}" srcOrd="0" destOrd="0" presId="urn:microsoft.com/office/officeart/2005/8/layout/lProcess3"/>
    <dgm:cxn modelId="{95CF3A68-4132-47AE-A9DC-7F302AE0570B}" type="presParOf" srcId="{D2B1222A-6104-40BB-991F-19956A4B951F}" destId="{6EC211E8-470D-48F3-8B04-2FA911E4D758}" srcOrd="0" destOrd="0" presId="urn:microsoft.com/office/officeart/2005/8/layout/lProcess3"/>
    <dgm:cxn modelId="{4B09B5FD-85C4-45F3-8544-29925DB4E399}" type="presParOf" srcId="{6EC211E8-470D-48F3-8B04-2FA911E4D758}" destId="{0E351EFF-1F0B-4687-845D-3F3964B6C67B}" srcOrd="0" destOrd="0" presId="urn:microsoft.com/office/officeart/2005/8/layout/lProcess3"/>
    <dgm:cxn modelId="{02CCB31B-2F0E-4640-8D56-33EBC7DCB7F1}" type="presOf" srcId="{0BB6607E-E5F8-47C2-80B5-F091E9234E78}" destId="{0E351EFF-1F0B-4687-845D-3F3964B6C67B}" srcOrd="0" destOrd="0" presId="urn:microsoft.com/office/officeart/2005/8/layout/lProcess3"/>
    <dgm:cxn modelId="{54355B74-1F6B-4295-87E4-AD5AD4340591}" type="presParOf" srcId="{6EC211E8-470D-48F3-8B04-2FA911E4D758}" destId="{9D72DFE1-2BE7-46CC-8CBC-C2A5F91960B1}" srcOrd="1" destOrd="0" presId="urn:microsoft.com/office/officeart/2005/8/layout/lProcess3"/>
    <dgm:cxn modelId="{9E4E67F1-55B2-4E7E-BF58-5B9EE08E175F}" type="presParOf" srcId="{6EC211E8-470D-48F3-8B04-2FA911E4D758}" destId="{444D9A70-8F8D-4FF9-A69B-A79B545119B5}" srcOrd="2" destOrd="0" presId="urn:microsoft.com/office/officeart/2005/8/layout/lProcess3"/>
    <dgm:cxn modelId="{67517F90-1677-4715-B7CD-AE9A390855AA}" type="presOf" srcId="{9F6F4A57-826E-412F-85CE-82CA432A7EFE}" destId="{444D9A70-8F8D-4FF9-A69B-A79B545119B5}" srcOrd="0" destOrd="0" presId="urn:microsoft.com/office/officeart/2005/8/layout/lProcess3"/>
    <dgm:cxn modelId="{46BE6E5F-B5B5-4B28-A730-94CB5D96C17E}" type="presParOf" srcId="{6EC211E8-470D-48F3-8B04-2FA911E4D758}" destId="{63F83838-B724-40B5-94C2-DAB37328D1CE}" srcOrd="3" destOrd="0" presId="urn:microsoft.com/office/officeart/2005/8/layout/lProcess3"/>
    <dgm:cxn modelId="{BE7ACE5C-1659-4E79-9F45-838C15A53810}" type="presParOf" srcId="{6EC211E8-470D-48F3-8B04-2FA911E4D758}" destId="{AD25869D-C0E5-4DD2-8F5F-A5BDC081D93D}" srcOrd="4" destOrd="0" presId="urn:microsoft.com/office/officeart/2005/8/layout/lProcess3"/>
    <dgm:cxn modelId="{42DBB707-153D-4F74-823E-CCE8A1254445}" type="presOf" srcId="{E690B32D-F072-416E-B53C-10F55857D080}" destId="{AD25869D-C0E5-4DD2-8F5F-A5BDC081D93D}" srcOrd="0" destOrd="0" presId="urn:microsoft.com/office/officeart/2005/8/layout/lProcess3"/>
    <dgm:cxn modelId="{28E8A468-7E04-4650-866A-9B1D7BF5978F}" type="presParOf" srcId="{D2B1222A-6104-40BB-991F-19956A4B951F}" destId="{93ECD0F5-3D55-4577-BD45-04EA695BD3C7}" srcOrd="1" destOrd="0" presId="urn:microsoft.com/office/officeart/2005/8/layout/lProcess3"/>
    <dgm:cxn modelId="{D3FD7CC4-D1E8-4E0E-B665-E36FC91BC71C}" type="presParOf" srcId="{D2B1222A-6104-40BB-991F-19956A4B951F}" destId="{2D3E0417-4B84-4F1C-9A7C-857557202575}" srcOrd="2" destOrd="0" presId="urn:microsoft.com/office/officeart/2005/8/layout/lProcess3"/>
    <dgm:cxn modelId="{24B1135B-0174-42A2-A6E1-528FCDFC02A6}" type="presParOf" srcId="{2D3E0417-4B84-4F1C-9A7C-857557202575}" destId="{01CE47C5-1DBE-4EB9-BB4D-287F2F6A881A}" srcOrd="0" destOrd="0" presId="urn:microsoft.com/office/officeart/2005/8/layout/lProcess3"/>
    <dgm:cxn modelId="{C839168A-90EE-4196-84A3-8CEFC1AE7438}" type="presOf" srcId="{A84A2742-340C-4DCE-ADA2-42F185C7C1DB}" destId="{01CE47C5-1DBE-4EB9-BB4D-287F2F6A881A}" srcOrd="0" destOrd="0" presId="urn:microsoft.com/office/officeart/2005/8/layout/lProcess3"/>
    <dgm:cxn modelId="{A9DBFE85-92C0-418A-A514-5ED1274AD01A}" type="presParOf" srcId="{2D3E0417-4B84-4F1C-9A7C-857557202575}" destId="{3FCA6B3F-2DE4-4629-9E19-9F6DE1163183}" srcOrd="1" destOrd="0" presId="urn:microsoft.com/office/officeart/2005/8/layout/lProcess3"/>
    <dgm:cxn modelId="{A361EBA2-B16A-4609-9950-FFDF3B5BAF55}" type="presParOf" srcId="{2D3E0417-4B84-4F1C-9A7C-857557202575}" destId="{F74CF613-E7F0-498B-BF45-872D2FED090E}" srcOrd="2" destOrd="0" presId="urn:microsoft.com/office/officeart/2005/8/layout/lProcess3"/>
    <dgm:cxn modelId="{12A45028-4F5E-4686-8771-0A7B7D3BED1D}" type="presOf" srcId="{BCB2BE6E-A251-48F2-822C-756D1393F950}" destId="{F74CF613-E7F0-498B-BF45-872D2FED090E}" srcOrd="0" destOrd="0" presId="urn:microsoft.com/office/officeart/2005/8/layout/lProcess3"/>
    <dgm:cxn modelId="{69029881-1D3D-46EB-8C91-1A4F5FB6C742}" type="presParOf" srcId="{2D3E0417-4B84-4F1C-9A7C-857557202575}" destId="{ABD6C578-4FFC-4292-B14D-E5F9D5F28C85}" srcOrd="3" destOrd="0" presId="urn:microsoft.com/office/officeart/2005/8/layout/lProcess3"/>
    <dgm:cxn modelId="{E1719717-2A38-4682-817F-B722E7E10425}" type="presParOf" srcId="{2D3E0417-4B84-4F1C-9A7C-857557202575}" destId="{11A6D3C8-BD16-4C9D-AD2E-F3F9A0F8D252}" srcOrd="4" destOrd="0" presId="urn:microsoft.com/office/officeart/2005/8/layout/lProcess3"/>
    <dgm:cxn modelId="{66861199-FF63-4217-A01A-AED138FF4158}" type="presOf" srcId="{75C61A38-D9E1-4941-9A98-07A9650A1D6D}" destId="{11A6D3C8-BD16-4C9D-AD2E-F3F9A0F8D252}" srcOrd="0" destOrd="0" presId="urn:microsoft.com/office/officeart/2005/8/layout/lProcess3"/>
    <dgm:cxn modelId="{252182F8-3374-41A1-B4A3-D39BEC0A0CBD}" type="presParOf" srcId="{D2B1222A-6104-40BB-991F-19956A4B951F}" destId="{38BF75D4-7D3F-44E1-90D4-6318588F5054}" srcOrd="3" destOrd="0" presId="urn:microsoft.com/office/officeart/2005/8/layout/lProcess3"/>
    <dgm:cxn modelId="{2AB66298-38AD-4380-BC7C-1C6BB180A071}" type="presParOf" srcId="{D2B1222A-6104-40BB-991F-19956A4B951F}" destId="{0E3A92A7-FC7F-4354-A600-115ED465A984}" srcOrd="4" destOrd="0" presId="urn:microsoft.com/office/officeart/2005/8/layout/lProcess3"/>
    <dgm:cxn modelId="{D231AAE9-B7C2-4B0C-BF6B-1D07BFC7EC00}" type="presParOf" srcId="{0E3A92A7-FC7F-4354-A600-115ED465A984}" destId="{E580146E-DF4B-4FDE-B1B5-BA886A886D63}" srcOrd="0" destOrd="0" presId="urn:microsoft.com/office/officeart/2005/8/layout/lProcess3"/>
    <dgm:cxn modelId="{5D15C6DC-CDAC-4182-A0F2-2073BAC36DA6}" type="presOf" srcId="{60E1AC80-CF01-4E46-9597-34CAE42E59E1}" destId="{E580146E-DF4B-4FDE-B1B5-BA886A886D63}" srcOrd="0" destOrd="0" presId="urn:microsoft.com/office/officeart/2005/8/layout/lProcess3"/>
    <dgm:cxn modelId="{75808813-8843-4201-975D-BCD5D4C4A1B4}" type="presParOf" srcId="{0E3A92A7-FC7F-4354-A600-115ED465A984}" destId="{4F77E49F-8444-47BA-9ACA-AA662E167F2E}" srcOrd="1" destOrd="0" presId="urn:microsoft.com/office/officeart/2005/8/layout/lProcess3"/>
    <dgm:cxn modelId="{23B4EF29-D3CA-4B9A-BC79-68FCB806B8EE}" type="presParOf" srcId="{0E3A92A7-FC7F-4354-A600-115ED465A984}" destId="{A1C45A59-1A78-4230-B37D-625338C9A498}" srcOrd="2" destOrd="0" presId="urn:microsoft.com/office/officeart/2005/8/layout/lProcess3"/>
    <dgm:cxn modelId="{C3800FB1-A420-46CD-9AFC-45C8349D9843}" type="presOf" srcId="{296D1DA3-5C5F-477C-ACBA-7CE21F16F181}" destId="{A1C45A59-1A78-4230-B37D-625338C9A498}" srcOrd="0" destOrd="0" presId="urn:microsoft.com/office/officeart/2005/8/layout/lProcess3"/>
    <dgm:cxn modelId="{9B871194-991F-493F-9926-DF4108A6D5C7}" type="presParOf" srcId="{0E3A92A7-FC7F-4354-A600-115ED465A984}" destId="{BB03D68E-FC9D-49D3-8BFE-854C2C33F31D}" srcOrd="3" destOrd="0" presId="urn:microsoft.com/office/officeart/2005/8/layout/lProcess3"/>
    <dgm:cxn modelId="{BCE25A14-F675-4538-85F4-931CA3A7F38E}" type="presParOf" srcId="{0E3A92A7-FC7F-4354-A600-115ED465A984}" destId="{1ED9A9AE-064C-4788-8B8A-533D4E378EA6}" srcOrd="4" destOrd="0" presId="urn:microsoft.com/office/officeart/2005/8/layout/lProcess3"/>
    <dgm:cxn modelId="{E96907E3-6EDE-47B9-999D-ACB39AEDFB6E}" type="presOf" srcId="{C46CADDF-6BA9-476E-9D9F-8620A708C61D}" destId="{1ED9A9AE-064C-4788-8B8A-533D4E378EA6}"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http://schemas.openxmlformats.org/presentationml/2006/main" xmlns:p14="http://schemas.microsoft.com/office/powerpoint/2010/main" xmlns:dsp="http://schemas.microsoft.com/office/drawing/2008/diagram">
  <dsp:spTree>
    <dsp:nvGrpSpPr>
      <dsp:cNvPr id="13" name=""/>
      <dsp:cNvGrpSpPr/>
    </dsp:nvGrpSpPr>
    <dsp:grpSpPr/>
    <dsp:sp modelId="{0E351EFF-1F0B-4687-845D-3F3964B6C67B}">
      <dsp:nvSpPr>
        <dsp:cNvPr id="14" name=""/>
        <dsp:cNvSpPr/>
      </dsp:nvSpPr>
      <dsp:spPr>
        <a:xfrm>
          <a:off x="220211" y="1329"/>
          <a:ext cx="2149190" cy="85967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nb-NO" sz="1080" b="1" kern="1200" smtClean="0"/>
            <a:t>Primære UMO/KTP/akuttpost  pasienter</a:t>
          </a:r>
          <a:endParaRPr lang="nb-NO" sz="900" b="1" kern="1200"/>
        </a:p>
      </dsp:txBody>
      <dsp:txXfrm>
        <a:off x="650049" y="1329"/>
        <a:ext cx="1289514" cy="859676"/>
      </dsp:txXfrm>
    </dsp:sp>
    <dsp:sp modelId="{444D9A70-8F8D-4FF9-A69B-A79B545119B5}">
      <dsp:nvSpPr>
        <dsp:cNvPr id="15" name=""/>
        <dsp:cNvSpPr/>
      </dsp:nvSpPr>
      <dsp:spPr>
        <a:xfrm>
          <a:off x="2090006" y="74401"/>
          <a:ext cx="1783827" cy="713531"/>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nb-NO" sz="1200" kern="1200" smtClean="0"/>
            <a:t>Kategori</a:t>
          </a:r>
        </a:p>
        <a:p>
          <a:pPr lvl="0" algn="ctr" defTabSz="488950">
            <a:lnSpc>
              <a:spcPct val="90000"/>
            </a:lnSpc>
            <a:spcBef>
              <a:spcPct val="0"/>
            </a:spcBef>
            <a:spcAft>
              <a:spcPct val="35000"/>
            </a:spcAft>
          </a:pPr>
          <a:r>
            <a:rPr lang="nb-NO" sz="1200" b="1" kern="1200" smtClean="0"/>
            <a:t>A</a:t>
          </a:r>
          <a:endParaRPr lang="nb-NO" sz="1100" b="1" kern="1200"/>
        </a:p>
      </dsp:txBody>
      <dsp:txXfrm>
        <a:off x="2446772" y="74401"/>
        <a:ext cx="1070296" cy="713531"/>
      </dsp:txXfrm>
    </dsp:sp>
    <dsp:sp modelId="{AD25869D-C0E5-4DD2-8F5F-A5BDC081D93D}">
      <dsp:nvSpPr>
        <dsp:cNvPr id="16" name=""/>
        <dsp:cNvSpPr/>
      </dsp:nvSpPr>
      <dsp:spPr>
        <a:xfrm>
          <a:off x="3624098" y="74401"/>
          <a:ext cx="1783827" cy="713531"/>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nb-NO" sz="1080" kern="1200" smtClean="0"/>
            <a:t>Primærplassering på UMO/KTP/akuttpost</a:t>
          </a:r>
          <a:endParaRPr lang="nb-NO" sz="900" kern="1200"/>
        </a:p>
      </dsp:txBody>
      <dsp:txXfrm>
        <a:off x="3980864" y="74401"/>
        <a:ext cx="1070296" cy="713531"/>
      </dsp:txXfrm>
    </dsp:sp>
    <dsp:sp modelId="{01CE47C5-1DBE-4EB9-BB4D-287F2F6A881A}">
      <dsp:nvSpPr>
        <dsp:cNvPr id="17" name=""/>
        <dsp:cNvSpPr/>
      </dsp:nvSpPr>
      <dsp:spPr>
        <a:xfrm>
          <a:off x="219068" y="981359"/>
          <a:ext cx="2149190" cy="85967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lvl="0" algn="ctr" defTabSz="400050">
            <a:lnSpc>
              <a:spcPct val="100000"/>
            </a:lnSpc>
            <a:spcBef>
              <a:spcPct val="0"/>
            </a:spcBef>
            <a:spcAft>
              <a:spcPct val="0"/>
            </a:spcAft>
          </a:pPr>
          <a:r>
            <a:rPr lang="nb-NO" sz="1080" b="1" kern="1200" smtClean="0"/>
            <a:t>Pasienter som får god diagnostikk/</a:t>
          </a:r>
        </a:p>
        <a:p>
          <a:pPr lvl="0" algn="ctr" defTabSz="400050">
            <a:lnSpc>
              <a:spcPct val="100000"/>
            </a:lnSpc>
            <a:spcBef>
              <a:spcPct val="0"/>
            </a:spcBef>
            <a:spcAft>
              <a:spcPct val="0"/>
            </a:spcAft>
          </a:pPr>
          <a:r>
            <a:rPr lang="nb-NO" sz="1080" b="1" kern="1200" smtClean="0"/>
            <a:t>behandling i UMO/KTP og  i fagspesifikk avdeling</a:t>
          </a:r>
          <a:endParaRPr lang="nb-NO" sz="900" b="1" kern="1200"/>
        </a:p>
      </dsp:txBody>
      <dsp:txXfrm>
        <a:off x="648906" y="981359"/>
        <a:ext cx="1289514" cy="859676"/>
      </dsp:txXfrm>
    </dsp:sp>
    <dsp:sp modelId="{F74CF613-E7F0-498B-BF45-872D2FED090E}">
      <dsp:nvSpPr>
        <dsp:cNvPr id="18" name=""/>
        <dsp:cNvSpPr/>
      </dsp:nvSpPr>
      <dsp:spPr>
        <a:xfrm>
          <a:off x="2090006" y="1054432"/>
          <a:ext cx="1783827" cy="713531"/>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nb-NO" sz="1200" kern="1200" smtClean="0"/>
            <a:t>Kategori</a:t>
          </a:r>
        </a:p>
        <a:p>
          <a:pPr lvl="0" algn="ctr" defTabSz="488950">
            <a:lnSpc>
              <a:spcPct val="90000"/>
            </a:lnSpc>
            <a:spcBef>
              <a:spcPct val="0"/>
            </a:spcBef>
            <a:spcAft>
              <a:spcPct val="35000"/>
            </a:spcAft>
          </a:pPr>
          <a:r>
            <a:rPr lang="nb-NO" sz="1200" b="1" kern="1200" smtClean="0"/>
            <a:t>B</a:t>
          </a:r>
          <a:r>
            <a:rPr lang="nb-NO" sz="1200" kern="1200" smtClean="0"/>
            <a:t> </a:t>
          </a:r>
          <a:endParaRPr lang="nb-NO" sz="1100" kern="1200"/>
        </a:p>
      </dsp:txBody>
      <dsp:txXfrm>
        <a:off x="2446772" y="1054432"/>
        <a:ext cx="1070296" cy="713531"/>
      </dsp:txXfrm>
    </dsp:sp>
    <dsp:sp modelId="{11A6D3C8-BD16-4C9D-AD2E-F3F9A0F8D252}">
      <dsp:nvSpPr>
        <dsp:cNvPr id="19" name=""/>
        <dsp:cNvSpPr/>
      </dsp:nvSpPr>
      <dsp:spPr>
        <a:xfrm>
          <a:off x="3624098" y="1054432"/>
          <a:ext cx="1894335" cy="713531"/>
        </a:xfrm>
        <a:prstGeom prst="chevron">
          <a:avLst/>
        </a:prstGeom>
        <a:solidFill>
          <a:schemeClr val="accent1">
            <a:alpha val="90000"/>
            <a:tint val="40000"/>
            <a:hueOff val="0"/>
            <a:satOff val="0"/>
            <a:lumOff val="0"/>
            <a:alphaOff val="0"/>
          </a:schemeClr>
        </a:solidFill>
        <a:ln w="38100" cap="flat" cmpd="sng" algn="ctr">
          <a:solidFill>
            <a:schemeClr val="accent1">
              <a:lumMod val="5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a:lnSpc>
              <a:spcPct val="100000"/>
            </a:lnSpc>
            <a:spcBef>
              <a:spcPct val="0"/>
            </a:spcBef>
            <a:spcAft>
              <a:spcPct val="0"/>
            </a:spcAft>
          </a:pPr>
          <a:r>
            <a:rPr lang="nb-NO" sz="1080" kern="1200" smtClean="0"/>
            <a:t>Plassering på UMO/KTP/ Fagspesifikk avd avhengig av kapasitet </a:t>
          </a:r>
          <a:endParaRPr lang="nb-NO" sz="900" kern="1200"/>
        </a:p>
      </dsp:txBody>
      <dsp:txXfrm>
        <a:off x="3980864" y="1054432"/>
        <a:ext cx="1180804" cy="713531"/>
      </dsp:txXfrm>
    </dsp:sp>
    <dsp:sp modelId="{E580146E-DF4B-4FDE-B1B5-BA886A886D63}">
      <dsp:nvSpPr>
        <dsp:cNvPr id="20" name=""/>
        <dsp:cNvSpPr/>
      </dsp:nvSpPr>
      <dsp:spPr>
        <a:xfrm>
          <a:off x="220211" y="1961390"/>
          <a:ext cx="2149190" cy="85967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nb-NO" sz="1080" b="1" kern="1200" smtClean="0"/>
            <a:t>Pasienter som skal til spesialavdeling (kun unntaksvis til UMO/KTP)</a:t>
          </a:r>
          <a:endParaRPr lang="nb-NO" sz="900" b="1" kern="1200"/>
        </a:p>
      </dsp:txBody>
      <dsp:txXfrm>
        <a:off x="650049" y="1961390"/>
        <a:ext cx="1289514" cy="859676"/>
      </dsp:txXfrm>
    </dsp:sp>
    <dsp:sp modelId="{A1C45A59-1A78-4230-B37D-625338C9A498}">
      <dsp:nvSpPr>
        <dsp:cNvPr id="21" name=""/>
        <dsp:cNvSpPr/>
      </dsp:nvSpPr>
      <dsp:spPr>
        <a:xfrm>
          <a:off x="2068754" y="2042062"/>
          <a:ext cx="1783827" cy="713531"/>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nb-NO" sz="1200" kern="1200" smtClean="0"/>
            <a:t>Kategori </a:t>
          </a:r>
        </a:p>
        <a:p>
          <a:pPr lvl="0" algn="ctr" defTabSz="488950">
            <a:lnSpc>
              <a:spcPct val="90000"/>
            </a:lnSpc>
            <a:spcBef>
              <a:spcPct val="0"/>
            </a:spcBef>
            <a:spcAft>
              <a:spcPct val="35000"/>
            </a:spcAft>
          </a:pPr>
          <a:r>
            <a:rPr lang="nb-NO" sz="1200" b="1" kern="1200" smtClean="0"/>
            <a:t>C</a:t>
          </a:r>
          <a:endParaRPr lang="nb-NO" sz="1100" b="1" kern="1200"/>
        </a:p>
      </dsp:txBody>
      <dsp:txXfrm>
        <a:off x="2425520" y="2042062"/>
        <a:ext cx="1070296" cy="713531"/>
      </dsp:txXfrm>
    </dsp:sp>
    <dsp:sp modelId="{1ED9A9AE-064C-4788-8B8A-533D4E378EA6}">
      <dsp:nvSpPr>
        <dsp:cNvPr id="22" name=""/>
        <dsp:cNvSpPr/>
      </dsp:nvSpPr>
      <dsp:spPr>
        <a:xfrm>
          <a:off x="3624098" y="2034463"/>
          <a:ext cx="1783827" cy="713531"/>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r>
            <a:rPr lang="nb-NO" sz="1080" kern="1200" smtClean="0"/>
            <a:t>Primærplassering i fagspesifikk avdeling</a:t>
          </a:r>
          <a:endParaRPr lang="nb-NO" sz="900" kern="1200"/>
        </a:p>
      </dsp:txBody>
      <dsp:txXfrm>
        <a:off x="3980864" y="2034463"/>
        <a:ext cx="1070296" cy="713531"/>
      </dsp:txXfrm>
    </dsp:sp>
  </dsp:spTree>
</dsp:drawing>
</file>

<file path=ppt/diagrams/layout1.xml><?xml version="1.0" encoding="utf-8"?>
<dgm:layoutDef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dgm="http://schemas.openxmlformats.org/drawingml/2006/diagram"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r:blip="">
          <dgm:adjLst/>
        </dgm:shape>
        <dgm:presOf/>
        <dgm:constrLst/>
        <dgm:ruleLst/>
        <dgm:layoutNode name="bigChev" styleLbl="node1">
          <dgm:alg type="tx"/>
          <dgm:choose name="Name8">
            <dgm:if name="Name9" func="var" arg="dir" op="equ" val="norm">
              <dgm:shape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dgm:ruleLst>
        </dgm:layoutNode>
        <dgm:forEach name="parTransForEach" axis="ch" ptType="parTrans" cnt="1">
          <dgm:layoutNode name="parTrans">
            <dgm:alg type="sp"/>
            <dgm:shape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dgm:ruleLst>
          </dgm:layoutNode>
          <dgm:forEach name="sibTransForEach" axis="followSib" ptType="sibTrans" cnt="1">
            <dgm:layoutNode name="sibTrans">
              <dgm:alg type="sp"/>
              <dgm:shape r:blip="">
                <dgm:adjLst/>
              </dgm:shape>
              <dgm:presOf/>
              <dgm:constrLst/>
              <dgm:ruleLst/>
            </dgm:layoutNode>
          </dgm:forEach>
        </dgm:forEach>
      </dgm:layoutNode>
      <dgm:choose name="Name15">
        <dgm:if name="Name16" axis="self" ptType="node" func="revPos" op="gte" val="2">
          <dgm:layoutNode name="vSp">
            <dgm:alg type="sp"/>
            <dgm:shape r:blip="">
              <dgm:adjLst/>
            </dgm:shape>
            <dgm:presOf/>
            <dgm:constrLst/>
            <dgm:ruleLst/>
          </dgm:layoutNode>
        </dgm:if>
        <dgm:else name="Name17"/>
      </dgm:choose>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tellysbilde">
    <p:spTree>
      <p:nvGrpSpPr>
        <p:cNvPr id="1" name=""/>
        <p:cNvGrpSpPr/>
        <p:nvPr/>
      </p:nvGrpSpPr>
      <p:grpSpPr>
        <a:xfrm>
          <a:off x="0" y="0"/>
          <a: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85CA8FFE-1A31-4DAE-9FC6-7617C7BEDAA7}" type="datetimeFigureOut">
              <a:rPr lang="nb-NO" smtClean="0"/>
              <a:t>24.11.2022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48310404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Loddrett tekst">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5CA8FFE-1A31-4DAE-9FC6-7617C7BEDAA7}" type="datetimeFigureOut">
              <a:rPr lang="nb-NO" smtClean="0"/>
              <a:t>24.11.2022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281112923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Loddrett tittel og tekst">
    <p:spTree>
      <p:nvGrpSpPr>
        <p:cNvPr id="1" name=""/>
        <p:cNvGrpSpPr/>
        <p:nvPr/>
      </p:nvGrpSpPr>
      <p:grpSpPr>
        <a:xfrm>
          <a:off x="0" y="0"/>
          <a: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5CA8FFE-1A31-4DAE-9FC6-7617C7BEDAA7}" type="datetimeFigureOut">
              <a:rPr lang="nb-NO" smtClean="0"/>
              <a:t>24.11.2022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40930416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tel og innhold">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85CA8FFE-1A31-4DAE-9FC6-7617C7BEDAA7}" type="datetimeFigureOut">
              <a:rPr lang="nb-NO" smtClean="0"/>
              <a:t>24.11.2022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269629884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Deloverskrift">
    <p:spTree>
      <p:nvGrpSpPr>
        <p:cNvPr id="1" name=""/>
        <p:cNvGrpSpPr/>
        <p:nvPr/>
      </p:nvGrpSpPr>
      <p:grpSpPr>
        <a:xfrm>
          <a:off x="0" y="0"/>
          <a: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85CA8FFE-1A31-4DAE-9FC6-7617C7BEDAA7}" type="datetimeFigureOut">
              <a:rPr lang="nb-NO" smtClean="0"/>
              <a:t>24.11.2022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160089472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o innholdsdeler">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85CA8FFE-1A31-4DAE-9FC6-7617C7BEDAA7}" type="datetimeFigureOut">
              <a:rPr lang="nb-NO" smtClean="0"/>
              <a:t>24.11.2022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274148457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Sammenligning">
    <p:spTree>
      <p:nvGrpSpPr>
        <p:cNvPr id="1" name=""/>
        <p:cNvGrpSpPr/>
        <p:nvPr/>
      </p:nvGrpSpPr>
      <p:grpSpPr>
        <a:xfrm>
          <a:off x="0" y="0"/>
          <a: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85CA8FFE-1A31-4DAE-9FC6-7617C7BEDAA7}" type="datetimeFigureOut">
              <a:rPr lang="nb-NO" smtClean="0"/>
              <a:t>24.11.2022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122207181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Bare tittel">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85CA8FFE-1A31-4DAE-9FC6-7617C7BEDAA7}" type="datetimeFigureOut">
              <a:rPr lang="nb-NO" smtClean="0"/>
              <a:t>24.11.2022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177559279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Tomt">
    <p:spTree>
      <p:nvGrpSpPr>
        <p:cNvPr id="1" name=""/>
        <p:cNvGrpSpPr/>
        <p:nvPr/>
      </p:nvGrpSpPr>
      <p:grpSpPr>
        <a:xfrm>
          <a:off x="0" y="0"/>
          <a:ext cx="0" cy="0"/>
        </a:xfrm>
      </p:grpSpPr>
      <p:sp>
        <p:nvSpPr>
          <p:cNvPr id="2" name="Plassholder for dato 1"/>
          <p:cNvSpPr>
            <a:spLocks noGrp="1"/>
          </p:cNvSpPr>
          <p:nvPr>
            <p:ph type="dt" sz="half" idx="10"/>
          </p:nvPr>
        </p:nvSpPr>
        <p:spPr/>
        <p:txBody>
          <a:bodyPr/>
          <a:lstStyle/>
          <a:p>
            <a:fld id="{85CA8FFE-1A31-4DAE-9FC6-7617C7BEDAA7}" type="datetimeFigureOut">
              <a:rPr lang="nb-NO" smtClean="0"/>
              <a:t>24.11.2022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54672219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Innhold med tekst">
    <p:spTree>
      <p:nvGrpSpPr>
        <p:cNvPr id="1" name=""/>
        <p:cNvGrpSpPr/>
        <p:nvPr/>
      </p:nvGrpSpPr>
      <p:grpSpPr>
        <a:xfrm>
          <a:off x="0" y="0"/>
          <a: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85CA8FFE-1A31-4DAE-9FC6-7617C7BEDAA7}" type="datetimeFigureOut">
              <a:rPr lang="nb-NO" smtClean="0"/>
              <a:t>24.11.2022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4239713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Bilde med tekst">
    <p:spTree>
      <p:nvGrpSpPr>
        <p:cNvPr id="1" name=""/>
        <p:cNvGrpSpPr/>
        <p:nvPr/>
      </p:nvGrpSpPr>
      <p:grpSpPr>
        <a:xfrm>
          <a:off x="0" y="0"/>
          <a: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85CA8FFE-1A31-4DAE-9FC6-7617C7BEDAA7}" type="datetimeFigureOut">
              <a:rPr lang="nb-NO" smtClean="0"/>
              <a:t>24.11.2022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0B12B19-8EDB-4A24-91B2-F9D5927245EF}" type="slidenum">
              <a:rPr lang="nb-NO" smtClean="0"/>
              <a:t>‹#›</a:t>
            </a:fld>
            <a:endParaRPr lang="nb-NO"/>
          </a:p>
        </p:txBody>
      </p:sp>
    </p:spTree>
    <p:extLst>
      <p:ext uri="{BB962C8B-B14F-4D97-AF65-F5344CB8AC3E}">
        <p14:creationId xmlns:p14="http://schemas.microsoft.com/office/powerpoint/2010/main" val="75428691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A8FFE-1A31-4DAE-9FC6-7617C7BEDAA7}" type="datetimeFigureOut">
              <a:rPr lang="nb-NO" smtClean="0"/>
              <a:t>24.11.2022</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12B19-8EDB-4A24-91B2-F9D5927245EF}" type="slidenum">
              <a:rPr lang="nb-NO" smtClean="0"/>
              <a:t>‹#›</a:t>
            </a:fld>
            <a:endParaRPr lang="nb-NO"/>
          </a:p>
        </p:txBody>
      </p:sp>
    </p:spTree>
    <p:extLst>
      <p:ext uri="{BB962C8B-B14F-4D97-AF65-F5344CB8AC3E}">
        <p14:creationId xmlns:p14="http://schemas.microsoft.com/office/powerpoint/2010/main" val="340110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andbok.helse-bergen.no/eknet/GetDoc.aspx?id=61778" TargetMode="External" /><Relationship Id="rId3" Type="http://schemas.openxmlformats.org/officeDocument/2006/relationships/hyperlink" Target="https://handbok.helse-bergen.no/eknet/docs/pub/dok59807.htm" TargetMode="Ex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png" /><Relationship Id="rId3" Type="http://schemas.openxmlformats.org/officeDocument/2006/relationships/image" Target="../media/image10.png" /><Relationship Id="rId4" Type="http://schemas.openxmlformats.org/officeDocument/2006/relationships/image" Target="../media/image11.png" /><Relationship Id="rId5" Type="http://schemas.openxmlformats.org/officeDocument/2006/relationships/image" Target="../media/image12.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3.png" /><Relationship Id="rId3" Type="http://schemas.openxmlformats.org/officeDocument/2006/relationships/image" Target="../media/image14.png" /><Relationship Id="rId4" Type="http://schemas.openxmlformats.org/officeDocument/2006/relationships/image" Target="../media/image15.png" /><Relationship Id="rId5" Type="http://schemas.openxmlformats.org/officeDocument/2006/relationships/image" Target="../media/image16.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7.png" /><Relationship Id="rId3" Type="http://schemas.openxmlformats.org/officeDocument/2006/relationships/image" Target="../media/image18.png" /><Relationship Id="rId4" Type="http://schemas.openxmlformats.org/officeDocument/2006/relationships/image" Target="../media/image19.png" /><Relationship Id="rId5" Type="http://schemas.openxmlformats.org/officeDocument/2006/relationships/image" Target="../media/image8.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hyperlink" Target="https://handbok.helse-bergen.no/docs/pub/dok73247.htm" TargetMode="External" /><Relationship Id="rId3" Type="http://schemas.openxmlformats.org/officeDocument/2006/relationships/image" Target="../media/image20.png" /><Relationship Id="rId4" Type="http://schemas.openxmlformats.org/officeDocument/2006/relationships/image" Target="../media/image21.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2.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diagramColors" Target="../diagrams/colors1.xml" /><Relationship Id="rId2" Type="http://schemas.openxmlformats.org/officeDocument/2006/relationships/hyperlink" Target="https://handbok.helse-bergen.no/eknet/docs/pub/dok63004.htm" TargetMode="External" /><Relationship Id="rId3" Type="http://schemas.openxmlformats.org/officeDocument/2006/relationships/hyperlink" Target="http://innsiden.helse-bergen.no/prosjekter/prosjektarkiv/Forbedring_pasienthaandtering_Akuttmottak/_layouts/WopiFrame2.aspx?sourcedoc=/prosjekter/prosjektarkiv/Forbedring_pasienthaandtering_Akuttmottak/Documents/Mottaksmodellen_2020%20Felles%20presentasjon_15012019.pptx&amp;action=default&amp;DefaultItemOpen=1" TargetMode="External" /><Relationship Id="rId4" Type="http://schemas.openxmlformats.org/officeDocument/2006/relationships/hyperlink" Target="https://handbok.helse-bergen.no/eknet/docs/pub/dok63008.htm" TargetMode="External" /><Relationship Id="rId5" Type="http://schemas.openxmlformats.org/officeDocument/2006/relationships/hyperlink" Target="https://handbok.helse-bergen.no/eknet/docs/pub/dok61778.htm" TargetMode="External" /><Relationship Id="rId6" Type="http://schemas.microsoft.com/office/2007/relationships/diagramDrawing" Target="../diagrams/drawing1.xml" /><Relationship Id="rId7" Type="http://schemas.openxmlformats.org/officeDocument/2006/relationships/diagramData" Target="../diagrams/data1.xml" /><Relationship Id="rId8" Type="http://schemas.openxmlformats.org/officeDocument/2006/relationships/diagramLayout" Target="../diagrams/layout1.xml" /><Relationship Id="rId9" Type="http://schemas.openxmlformats.org/officeDocument/2006/relationships/diagramQuickStyle" Target="../diagrams/quickStyle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andbok.helse-bergen.no/eknet/docs/pub/dok66637.htm" TargetMode="External" /><Relationship Id="rId3" Type="http://schemas.openxmlformats.org/officeDocument/2006/relationships/hyperlink" Target="https://handbok.helse-bergen.no/eknet/docs/pub/dok66644.htm" TargetMode="Ex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 Id="rId3" Type="http://schemas.openxmlformats.org/officeDocument/2006/relationships/image" Target="../media/image2.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hyperlink" Target="https://handbok.helse-bergen.no/eknet/docs/pub/dok23519.htm" TargetMode="External" /><Relationship Id="rId4" Type="http://schemas.openxmlformats.org/officeDocument/2006/relationships/hyperlink" Target="https://handbok.helse-bergen.no/eknet/docs/pub/dok23517.htm" TargetMode="External" /><Relationship Id="rId5" Type="http://schemas.openxmlformats.org/officeDocument/2006/relationships/hyperlink" Target="https://handbok.helse-bergen.no/eknet/docs/pub/dok48836.htm" TargetMode="External" /><Relationship Id="rId6" Type="http://schemas.openxmlformats.org/officeDocument/2006/relationships/hyperlink" Target="https://handbok.helse-bergen.no/eknet/GetDoc.aspx?id=52885" TargetMode="External" /><Relationship Id="rId7" Type="http://schemas.openxmlformats.org/officeDocument/2006/relationships/hyperlink" Target="https://handbok.helse-bergen.no/eknet/docs/pub/dok58077.pdf" TargetMode="External" /><Relationship Id="rId8" Type="http://schemas.openxmlformats.org/officeDocument/2006/relationships/image" Target="../media/image3.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7.png" /><Relationship Id="rId6" Type="http://schemas.openxmlformats.org/officeDocument/2006/relationships/image" Target="../media/image1.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else-bergen.no/avdelinger/mottaksklinikken/sats-norge" TargetMode="External" /><Relationship Id="rId3" Type="http://schemas.openxmlformats.org/officeDocument/2006/relationships/hyperlink" Target="https://handbok.helse-bergen.no/eknet/docs/pub/dok52886.htm" TargetMode="External" /><Relationship Id="rId4" Type="http://schemas.openxmlformats.org/officeDocument/2006/relationships/hyperlink" Target="https://handbok.helse-bergen.no/eknet/GetDoc.aspx?id=61779" TargetMode="External" /><Relationship Id="rId5" Type="http://schemas.openxmlformats.org/officeDocument/2006/relationships/image" Target="../media/image1.png" /><Relationship Id="rId6" Type="http://schemas.openxmlformats.org/officeDocument/2006/relationships/image" Target="../media/image2.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ctrTitle"/>
          </p:nvPr>
        </p:nvSpPr>
        <p:spPr>
          <a:xfrm>
            <a:off x="1524000" y="1122362"/>
            <a:ext cx="9144000" cy="2415967"/>
          </a:xfrm>
        </p:spPr>
        <p:txBody>
          <a:bodyPr>
            <a:normAutofit/>
          </a:bodyPr>
          <a:lstStyle/>
          <a:p>
            <a:r>
              <a:rPr lang="nb-NO" b="1" smtClean="0"/>
              <a:t>Informasjon til deg som skal på vakt i Akuttmottak</a:t>
            </a:r>
            <a:br>
              <a:rPr lang="nb-NO" b="1" smtClean="0"/>
            </a:br>
            <a:r>
              <a:rPr lang="nb-NO" sz="4400" b="1" smtClean="0"/>
              <a:t>10.08.21</a:t>
            </a:r>
            <a:endParaRPr lang="nb-NO" sz="4400" b="1"/>
          </a:p>
        </p:txBody>
      </p:sp>
      <p:sp>
        <p:nvSpPr>
          <p:cNvPr id="3" name="TekstSylinder 2"/>
          <p:cNvSpPr txBox="1"/>
          <p:nvPr/>
        </p:nvSpPr>
        <p:spPr>
          <a:xfrm>
            <a:off x="749147" y="5640636"/>
            <a:ext cx="10983817" cy="923330"/>
          </a:xfrm>
          <a:prstGeom prst="rect">
            <a:avLst/>
          </a:prstGeom>
          <a:noFill/>
        </p:spPr>
        <p:txBody>
          <a:bodyPr wrap="square" rtlCol="0">
            <a:spAutoFit/>
          </a:bodyPr>
          <a:lstStyle/>
          <a:p>
            <a:pPr algn="ctr"/>
            <a:r>
              <a:rPr lang="nb-NO" smtClean="0"/>
              <a:t>Utarbeidet i prosjekt </a:t>
            </a:r>
            <a:r>
              <a:rPr lang="nb-NO"/>
              <a:t>med </a:t>
            </a:r>
            <a:r>
              <a:rPr lang="nb-NO" smtClean="0"/>
              <a:t>«Forbedring </a:t>
            </a:r>
            <a:r>
              <a:rPr lang="nb-NO"/>
              <a:t>av pasienthåndteringen i </a:t>
            </a:r>
            <a:r>
              <a:rPr lang="nb-NO" smtClean="0"/>
              <a:t>Akuttmottak»</a:t>
            </a:r>
          </a:p>
          <a:p>
            <a:pPr algn="ctr"/>
            <a:r>
              <a:rPr lang="nb-NO" smtClean="0"/>
              <a:t>Gjeldende fra 01.03.19</a:t>
            </a:r>
          </a:p>
          <a:p>
            <a:pPr algn="ctr"/>
            <a:r>
              <a:rPr lang="nb-NO" smtClean="0"/>
              <a:t>Dokumenteier Viseadm. Dir  Clara Gram Gjesdal</a:t>
            </a:r>
          </a:p>
        </p:txBody>
      </p:sp>
    </p:spTree>
    <p:extLst>
      <p:ext uri="{BB962C8B-B14F-4D97-AF65-F5344CB8AC3E}">
        <p14:creationId xmlns:p14="http://schemas.microsoft.com/office/powerpoint/2010/main" val="2013504098"/>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r>
              <a:rPr lang="nb-NO" b="1" smtClean="0"/>
              <a:t>Hvem kan bruke observasjonsplassene og Korttidsposten?</a:t>
            </a:r>
            <a:endParaRPr lang="nb-NO" b="1"/>
          </a:p>
        </p:txBody>
      </p:sp>
      <p:sp>
        <p:nvSpPr>
          <p:cNvPr id="3" name="Plassholder for innhold 2"/>
          <p:cNvSpPr>
            <a:spLocks noGrp="1"/>
          </p:cNvSpPr>
          <p:nvPr>
            <p:ph idx="1"/>
          </p:nvPr>
        </p:nvSpPr>
        <p:spPr>
          <a:xfrm>
            <a:off x="838200" y="1572322"/>
            <a:ext cx="10515600" cy="4837104"/>
          </a:xfrm>
        </p:spPr>
        <p:txBody>
          <a:bodyPr>
            <a:normAutofit fontScale="92500" lnSpcReduction="10000"/>
          </a:bodyPr>
          <a:lstStyle/>
          <a:p>
            <a:pPr marL="0" indent="0">
              <a:buNone/>
            </a:pPr>
            <a:r>
              <a:rPr lang="nb-NO" sz="2000" b="1" smtClean="0">
                <a:hlinkClick r:id="rId2"/>
              </a:rPr>
              <a:t>Korttidsposten</a:t>
            </a:r>
            <a:r>
              <a:rPr lang="nb-NO" sz="2000" b="1" smtClean="0"/>
              <a:t>: </a:t>
            </a:r>
          </a:p>
          <a:p>
            <a:r>
              <a:rPr lang="nb-NO" sz="2000" smtClean="0"/>
              <a:t>Alle avdelinger kan bruke Korttidsposten til pasienter som har </a:t>
            </a:r>
            <a:r>
              <a:rPr lang="nb-NO" sz="2000"/>
              <a:t>é</a:t>
            </a:r>
            <a:r>
              <a:rPr lang="nb-NO" sz="2000" smtClean="0"/>
              <a:t>n enkelt problemstilling eller er diagnostisk avklart, og har en forventet liggetid på inntil 24 timer.</a:t>
            </a:r>
            <a:br>
              <a:rPr lang="nb-NO" sz="2000" smtClean="0"/>
            </a:br>
            <a:endParaRPr lang="nb-NO" sz="2000" smtClean="0"/>
          </a:p>
          <a:p>
            <a:r>
              <a:rPr lang="nb-NO" sz="2000" smtClean="0"/>
              <a:t>Innleggelse på Korttidsposten styres av lege i Mottaksklinikken etter dialog med involverte vaktleger.</a:t>
            </a:r>
          </a:p>
          <a:p>
            <a:pPr marL="0" indent="0">
              <a:buNone/>
            </a:pPr>
            <a:endParaRPr lang="nb-NO" sz="2000" b="1" smtClean="0"/>
          </a:p>
          <a:p>
            <a:pPr marL="0" indent="0">
              <a:buNone/>
            </a:pPr>
            <a:r>
              <a:rPr lang="nb-NO" sz="2000" b="1" smtClean="0">
                <a:hlinkClick r:id="rId3"/>
              </a:rPr>
              <a:t>Observasjonsplassene</a:t>
            </a:r>
            <a:r>
              <a:rPr lang="nb-NO" sz="2000" b="1"/>
              <a:t>:</a:t>
            </a:r>
            <a:endParaRPr lang="nb-NO" sz="2000"/>
          </a:p>
          <a:p>
            <a:r>
              <a:rPr lang="nb-NO" sz="2000"/>
              <a:t>Alle avdelinger kan bruke </a:t>
            </a:r>
            <a:r>
              <a:rPr lang="nb-NO" sz="2000" smtClean="0"/>
              <a:t>observasjonsplassene </a:t>
            </a:r>
            <a:r>
              <a:rPr lang="nb-NO" sz="2000"/>
              <a:t>i Akuttmottaket til pasienter som har behov for observasjon/kortvarig behandling. </a:t>
            </a:r>
            <a:r>
              <a:rPr lang="nb-NO" sz="2000" smtClean="0"/>
              <a:t>Maks. </a:t>
            </a:r>
            <a:r>
              <a:rPr lang="nb-NO" sz="2000"/>
              <a:t>observasjonstid er 8 timer før endelig avgjørelse om </a:t>
            </a:r>
            <a:r>
              <a:rPr lang="nb-NO" sz="2000" smtClean="0"/>
              <a:t>overføring eller utreise. </a:t>
            </a:r>
            <a:br>
              <a:rPr lang="nb-NO" sz="2000" smtClean="0"/>
            </a:br>
            <a:endParaRPr lang="nb-NO" sz="2000" smtClean="0"/>
          </a:p>
          <a:p>
            <a:r>
              <a:rPr lang="nb-NO" sz="2000" smtClean="0"/>
              <a:t>Det </a:t>
            </a:r>
            <a:r>
              <a:rPr lang="nb-NO" sz="2000"/>
              <a:t>er ansvarlig lege som vurderer om pasienten trenger innleggelse eller kan benytte </a:t>
            </a:r>
            <a:r>
              <a:rPr lang="nb-NO" sz="2000" smtClean="0"/>
              <a:t>observasjonsplass. </a:t>
            </a:r>
            <a:r>
              <a:rPr lang="nb-NO" sz="2000"/>
              <a:t>Dette må skje i dialog med lege i Mottaksklinikken.</a:t>
            </a:r>
            <a:br>
              <a:rPr lang="nb-NO" sz="2000"/>
            </a:br>
            <a:endParaRPr lang="nb-NO" sz="2000" smtClean="0"/>
          </a:p>
          <a:p>
            <a:r>
              <a:rPr lang="nb-NO" sz="2000" smtClean="0"/>
              <a:t>Ansvarlig </a:t>
            </a:r>
            <a:r>
              <a:rPr lang="nb-NO" sz="2000"/>
              <a:t>lege har ansvar for journalskrivning, innleggelse, oppfølging og utskrivning av sine pasienter fra </a:t>
            </a:r>
            <a:r>
              <a:rPr lang="nb-NO" sz="2000" smtClean="0"/>
              <a:t>observasjonsplass.</a:t>
            </a:r>
            <a:endParaRPr lang="nb-NO" sz="2000"/>
          </a:p>
        </p:txBody>
      </p:sp>
    </p:spTree>
    <p:extLst>
      <p:ext uri="{BB962C8B-B14F-4D97-AF65-F5344CB8AC3E}">
        <p14:creationId xmlns:p14="http://schemas.microsoft.com/office/powerpoint/2010/main" val="546304046"/>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r>
              <a:rPr lang="nb-NO" b="1" smtClean="0"/>
              <a:t>Endring av avdelingstilhørighet</a:t>
            </a:r>
            <a:endParaRPr lang="nb-NO" b="1"/>
          </a:p>
        </p:txBody>
      </p:sp>
      <p:sp>
        <p:nvSpPr>
          <p:cNvPr id="3" name="Plassholder for innhold 2"/>
          <p:cNvSpPr>
            <a:spLocks noGrp="1"/>
          </p:cNvSpPr>
          <p:nvPr>
            <p:ph idx="1"/>
          </p:nvPr>
        </p:nvSpPr>
        <p:spPr>
          <a:xfrm>
            <a:off x="838200" y="1690688"/>
            <a:ext cx="10515600" cy="4486275"/>
          </a:xfrm>
        </p:spPr>
        <p:txBody>
          <a:bodyPr>
            <a:normAutofit/>
          </a:bodyPr>
          <a:lstStyle/>
          <a:p>
            <a:r>
              <a:rPr lang="nb-NO" sz="2000" smtClean="0"/>
              <a:t>Dersom </a:t>
            </a:r>
            <a:r>
              <a:rPr lang="nb-NO" sz="2000"/>
              <a:t>en vaktlege </a:t>
            </a:r>
            <a:r>
              <a:rPr lang="nb-NO" sz="2000" smtClean="0"/>
              <a:t>vurderer </a:t>
            </a:r>
            <a:r>
              <a:rPr lang="nb-NO" sz="2000"/>
              <a:t>at en pasient </a:t>
            </a:r>
            <a:r>
              <a:rPr lang="nb-NO" sz="2000" smtClean="0"/>
              <a:t> </a:t>
            </a:r>
            <a:r>
              <a:rPr lang="nb-NO" sz="2000"/>
              <a:t>i </a:t>
            </a:r>
            <a:r>
              <a:rPr lang="nb-NO" sz="2000" smtClean="0"/>
              <a:t>Akuttmottaket </a:t>
            </a:r>
            <a:r>
              <a:rPr lang="nb-NO" sz="2000"/>
              <a:t>bør overføres til en annen avdeling</a:t>
            </a:r>
            <a:r>
              <a:rPr lang="nb-NO" sz="2000" smtClean="0"/>
              <a:t>/ klinikk</a:t>
            </a:r>
            <a:r>
              <a:rPr lang="nb-NO" sz="2000"/>
              <a:t>, skal dette avtales direkte mellom de ansvarlige leger. </a:t>
            </a:r>
            <a:br>
              <a:rPr lang="nb-NO" sz="1800"/>
            </a:br>
            <a:endParaRPr lang="nb-NO" sz="1800" smtClean="0"/>
          </a:p>
          <a:p>
            <a:r>
              <a:rPr lang="nb-NO" sz="2000" smtClean="0"/>
              <a:t>Når </a:t>
            </a:r>
            <a:r>
              <a:rPr lang="nb-NO" sz="2000"/>
              <a:t>begge parter er enige om en evt. ansvarsoverføring, markeres dette ved at</a:t>
            </a:r>
            <a:r>
              <a:rPr lang="nb-NO" sz="2000" u="sng"/>
              <a:t> avgivende </a:t>
            </a:r>
            <a:r>
              <a:rPr lang="nb-NO" sz="2000"/>
              <a:t>vaktlege bytter </a:t>
            </a:r>
            <a:r>
              <a:rPr lang="nb-NO" sz="2000" smtClean="0"/>
              <a:t>avdelingstilhørighet/akuttgruppe </a:t>
            </a:r>
            <a:r>
              <a:rPr lang="nb-NO" sz="2000"/>
              <a:t>i Meona og noterer tidspunkt og årsak i kommentarfeltet i Meona</a:t>
            </a:r>
            <a:r>
              <a:rPr lang="nb-NO" sz="2000" smtClean="0"/>
              <a:t>.</a:t>
            </a:r>
            <a:br>
              <a:rPr lang="nb-NO" sz="1800" smtClean="0"/>
            </a:br>
            <a:endParaRPr lang="nb-NO" sz="1800" smtClean="0"/>
          </a:p>
          <a:p>
            <a:br>
              <a:rPr lang="nb-NO" sz="1800" smtClean="0"/>
            </a:br>
            <a:br>
              <a:rPr lang="nb-NO" sz="1800" smtClean="0"/>
            </a:br>
            <a:br>
              <a:rPr lang="nb-NO" sz="1800" smtClean="0"/>
            </a:br>
            <a:br>
              <a:rPr lang="nb-NO" sz="1800" smtClean="0"/>
            </a:br>
            <a:endParaRPr lang="nb-NO" sz="1800"/>
          </a:p>
          <a:p>
            <a:r>
              <a:rPr lang="nb-NO" sz="2000" smtClean="0"/>
              <a:t>I </a:t>
            </a:r>
            <a:r>
              <a:rPr lang="nb-NO" sz="2000"/>
              <a:t>nødstilfeller kan evt. ansvarlig lege be pasientansvarlig sykepleier orientere annen vaktlege om ansvarsoverføring og sørge for bytte av a</a:t>
            </a:r>
            <a:r>
              <a:rPr lang="nb-NO" sz="2000" smtClean="0"/>
              <a:t>vdelingstilhørighet.</a:t>
            </a:r>
            <a:br>
              <a:rPr lang="nb-NO" sz="1800"/>
            </a:br>
            <a:endParaRPr lang="nb-NO" sz="1800" smtClean="0"/>
          </a:p>
          <a:p>
            <a:pPr marL="0" indent="0">
              <a:buNone/>
            </a:pPr>
            <a:endParaRPr lang="nb-NO" sz="1800"/>
          </a:p>
          <a:p>
            <a:pPr marL="0" indent="0">
              <a:buNone/>
            </a:pPr>
            <a:endParaRPr lang="nb-NO"/>
          </a:p>
        </p:txBody>
      </p:sp>
      <p:pic>
        <p:nvPicPr>
          <p:cNvPr id="4" name="Bilde 3"/>
          <p:cNvPicPr>
            <a:picLocks noChangeAspect="1"/>
          </p:cNvPicPr>
          <p:nvPr/>
        </p:nvPicPr>
        <p:blipFill>
          <a:blip r:embed="rId2"/>
          <a:stretch>
            <a:fillRect/>
          </a:stretch>
        </p:blipFill>
        <p:spPr>
          <a:xfrm>
            <a:off x="475900" y="3707852"/>
            <a:ext cx="3373452" cy="880031"/>
          </a:xfrm>
          <a:prstGeom prst="rect">
            <a:avLst/>
          </a:prstGeom>
        </p:spPr>
      </p:pic>
      <p:pic>
        <p:nvPicPr>
          <p:cNvPr id="5" name="Bilde 4"/>
          <p:cNvPicPr>
            <a:picLocks noChangeAspect="1"/>
          </p:cNvPicPr>
          <p:nvPr/>
        </p:nvPicPr>
        <p:blipFill>
          <a:blip r:embed="rId3"/>
          <a:stretch>
            <a:fillRect/>
          </a:stretch>
        </p:blipFill>
        <p:spPr>
          <a:xfrm>
            <a:off x="3917318" y="3731466"/>
            <a:ext cx="1586960" cy="374699"/>
          </a:xfrm>
          <a:prstGeom prst="rect">
            <a:avLst/>
          </a:prstGeom>
        </p:spPr>
      </p:pic>
      <p:pic>
        <p:nvPicPr>
          <p:cNvPr id="6" name="Bilde 5"/>
          <p:cNvPicPr>
            <a:picLocks noChangeAspect="1"/>
          </p:cNvPicPr>
          <p:nvPr/>
        </p:nvPicPr>
        <p:blipFill>
          <a:blip r:embed="rId4"/>
          <a:stretch>
            <a:fillRect/>
          </a:stretch>
        </p:blipFill>
        <p:spPr>
          <a:xfrm>
            <a:off x="5566821" y="3749890"/>
            <a:ext cx="3482440" cy="546063"/>
          </a:xfrm>
          <a:prstGeom prst="rect">
            <a:avLst/>
          </a:prstGeom>
        </p:spPr>
      </p:pic>
      <p:pic>
        <p:nvPicPr>
          <p:cNvPr id="8" name="Bilde 7"/>
          <p:cNvPicPr>
            <a:picLocks noChangeAspect="1"/>
          </p:cNvPicPr>
          <p:nvPr/>
        </p:nvPicPr>
        <p:blipFill>
          <a:blip r:embed="rId5"/>
          <a:stretch>
            <a:fillRect/>
          </a:stretch>
        </p:blipFill>
        <p:spPr>
          <a:xfrm>
            <a:off x="9113268" y="3764779"/>
            <a:ext cx="2611731" cy="1057381"/>
          </a:xfrm>
          <a:prstGeom prst="rect">
            <a:avLst/>
          </a:prstGeom>
        </p:spPr>
      </p:pic>
    </p:spTree>
    <p:extLst>
      <p:ext uri="{BB962C8B-B14F-4D97-AF65-F5344CB8AC3E}">
        <p14:creationId xmlns:p14="http://schemas.microsoft.com/office/powerpoint/2010/main" val="3696895608"/>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246927" y="-31656"/>
            <a:ext cx="11945073" cy="1325563"/>
          </a:xfrm>
        </p:spPr>
        <p:txBody>
          <a:bodyPr>
            <a:normAutofit/>
          </a:bodyPr>
          <a:lstStyle/>
          <a:p>
            <a:r>
              <a:rPr lang="nb-NO" sz="4300" b="1" smtClean="0"/>
              <a:t>Hvor finner jeg informasjon, og hva må jeg registrere?</a:t>
            </a:r>
            <a:endParaRPr lang="nb-NO" sz="4300" b="1"/>
          </a:p>
        </p:txBody>
      </p:sp>
      <p:sp>
        <p:nvSpPr>
          <p:cNvPr id="3" name="Plassholder for innhold 2"/>
          <p:cNvSpPr>
            <a:spLocks noGrp="1"/>
          </p:cNvSpPr>
          <p:nvPr>
            <p:ph idx="1"/>
          </p:nvPr>
        </p:nvSpPr>
        <p:spPr>
          <a:xfrm>
            <a:off x="246927" y="1059432"/>
            <a:ext cx="10515600" cy="5368800"/>
          </a:xfrm>
        </p:spPr>
        <p:txBody>
          <a:bodyPr>
            <a:normAutofit/>
          </a:bodyPr>
          <a:lstStyle/>
          <a:p>
            <a:pPr marL="0" indent="0">
              <a:buNone/>
            </a:pPr>
            <a:r>
              <a:rPr lang="nb-NO" sz="2400"/>
              <a:t>F</a:t>
            </a:r>
            <a:r>
              <a:rPr lang="nb-NO" sz="2400" smtClean="0"/>
              <a:t>or </a:t>
            </a:r>
            <a:r>
              <a:rPr lang="nb-NO" sz="2400"/>
              <a:t>å </a:t>
            </a:r>
            <a:r>
              <a:rPr lang="nb-NO" sz="2400" smtClean="0"/>
              <a:t>sikre en god oversikt, flyt og kjennskap til alle </a:t>
            </a:r>
            <a:r>
              <a:rPr lang="nb-NO" sz="2400"/>
              <a:t>pasientene i </a:t>
            </a:r>
            <a:r>
              <a:rPr lang="nb-NO" sz="2400" smtClean="0"/>
              <a:t>Akuttmottaket, </a:t>
            </a:r>
            <a:br>
              <a:rPr lang="nb-NO" sz="2400" smtClean="0"/>
            </a:br>
            <a:r>
              <a:rPr lang="nb-NO" sz="2400" smtClean="0"/>
              <a:t>er det viktig at følgende informasjon leses og registreres i Meona: </a:t>
            </a:r>
            <a:br>
              <a:rPr lang="nb-NO" sz="2000" smtClean="0"/>
            </a:br>
            <a:endParaRPr lang="nb-NO" sz="2000"/>
          </a:p>
          <a:p>
            <a:pPr marL="457200" indent="-457200">
              <a:buFont typeface="+mj-lt"/>
              <a:buAutoNum type="arabicPeriod"/>
            </a:pPr>
            <a:r>
              <a:rPr lang="nb-NO" sz="2000" smtClean="0"/>
              <a:t>Når koordinator markerer i arbeidsflytbildet at lege er varslet, markeres dette med en rød mann i Meona</a:t>
            </a:r>
            <a:r>
              <a:rPr lang="nb-NO" sz="2000"/>
              <a:t> </a:t>
            </a:r>
            <a:r>
              <a:rPr lang="nb-NO" sz="2000" smtClean="0"/>
              <a:t>. </a:t>
            </a:r>
            <a:r>
              <a:rPr lang="nb-NO" sz="2000"/>
              <a:t> </a:t>
            </a:r>
            <a:r>
              <a:rPr lang="nb-NO" sz="2000" smtClean="0"/>
              <a:t>     I tillegg starter klokken som teller hvor lang tid det tar fra Lege varslet til lege er igang</a:t>
            </a:r>
            <a:r>
              <a:rPr lang="nb-NO" sz="2000"/>
              <a:t>.</a:t>
            </a:r>
            <a:endParaRPr lang="nb-NO" sz="2000" smtClean="0"/>
          </a:p>
          <a:p>
            <a:pPr marL="457200" indent="-457200">
              <a:buFont typeface="+mj-lt"/>
              <a:buAutoNum type="arabicPeriod"/>
            </a:pPr>
            <a:r>
              <a:rPr lang="nb-NO" sz="2000" smtClean="0"/>
              <a:t>Når du går inn til en pasienten må du oppdatere status til «Påbegynt» i </a:t>
            </a:r>
            <a:r>
              <a:rPr lang="nb-NO" sz="2000" err="1"/>
              <a:t>M</a:t>
            </a:r>
            <a:r>
              <a:rPr lang="nb-NO" sz="2000" err="1" smtClean="0"/>
              <a:t>eona slik at koordinator ser at mottak er begynt. Det gjøres ved å oppdatere status i Arbeidsflytbildet. Da vises «gul mann» i sengepostoversikten i Meona</a:t>
            </a:r>
            <a:endParaRPr lang="nb-NO" sz="2000"/>
          </a:p>
          <a:p>
            <a:pPr marL="457200" indent="-457200">
              <a:buFont typeface="+mj-lt"/>
              <a:buAutoNum type="arabicPeriod"/>
            </a:pPr>
            <a:endParaRPr lang="nb-NO" sz="2000" smtClean="0"/>
          </a:p>
          <a:p>
            <a:pPr marL="457200" indent="-457200">
              <a:buFont typeface="+mj-lt"/>
              <a:buAutoNum type="arabicPeriod"/>
            </a:pPr>
            <a:endParaRPr lang="nb-NO" sz="2000"/>
          </a:p>
          <a:p>
            <a:pPr marL="457200" indent="-457200">
              <a:buFont typeface="+mj-lt"/>
              <a:buAutoNum type="arabicPeriod"/>
            </a:pPr>
            <a:r>
              <a:rPr lang="nb-NO" sz="2000" smtClean="0"/>
              <a:t>Informasjon om den meldte pasienten finner du ved å velge  Første vurdering(triage) og Innkomstopplysninger (sykepleierrapport Akuttmottak) </a:t>
            </a:r>
            <a:br>
              <a:rPr lang="nb-NO" sz="2000" smtClean="0"/>
            </a:br>
            <a:endParaRPr lang="nb-NO" sz="1200" smtClean="0"/>
          </a:p>
        </p:txBody>
      </p:sp>
      <p:pic>
        <p:nvPicPr>
          <p:cNvPr id="5" name="Bilde 4"/>
          <p:cNvPicPr>
            <a:picLocks noChangeAspect="1"/>
          </p:cNvPicPr>
          <p:nvPr/>
        </p:nvPicPr>
        <p:blipFill>
          <a:blip r:embed="rId2"/>
          <a:stretch>
            <a:fillRect/>
          </a:stretch>
        </p:blipFill>
        <p:spPr>
          <a:xfrm>
            <a:off x="6386311" y="3877682"/>
            <a:ext cx="3156857" cy="580568"/>
          </a:xfrm>
          <a:prstGeom prst="rect">
            <a:avLst/>
          </a:prstGeom>
        </p:spPr>
      </p:pic>
      <p:pic>
        <p:nvPicPr>
          <p:cNvPr id="4" name="Bilde 3"/>
          <p:cNvPicPr>
            <a:picLocks noChangeAspect="1"/>
          </p:cNvPicPr>
          <p:nvPr/>
        </p:nvPicPr>
        <p:blipFill>
          <a:blip r:embed="rId3"/>
          <a:stretch>
            <a:fillRect/>
          </a:stretch>
        </p:blipFill>
        <p:spPr>
          <a:xfrm>
            <a:off x="1808188" y="2384995"/>
            <a:ext cx="283483" cy="327096"/>
          </a:xfrm>
          <a:prstGeom prst="rect">
            <a:avLst/>
          </a:prstGeom>
        </p:spPr>
      </p:pic>
      <p:pic>
        <p:nvPicPr>
          <p:cNvPr id="11" name="Bilde 10"/>
          <p:cNvPicPr>
            <a:picLocks noChangeAspect="1"/>
          </p:cNvPicPr>
          <p:nvPr/>
        </p:nvPicPr>
        <p:blipFill>
          <a:blip r:embed="rId4"/>
          <a:stretch>
            <a:fillRect/>
          </a:stretch>
        </p:blipFill>
        <p:spPr>
          <a:xfrm>
            <a:off x="703688" y="5420369"/>
            <a:ext cx="2647950" cy="857250"/>
          </a:xfrm>
          <a:prstGeom prst="rect">
            <a:avLst/>
          </a:prstGeom>
        </p:spPr>
      </p:pic>
      <p:pic>
        <p:nvPicPr>
          <p:cNvPr id="7" name="Bilde 6"/>
          <p:cNvPicPr>
            <a:picLocks noChangeAspect="1"/>
          </p:cNvPicPr>
          <p:nvPr/>
        </p:nvPicPr>
        <p:blipFill>
          <a:blip r:embed="rId5"/>
          <a:stretch>
            <a:fillRect/>
          </a:stretch>
        </p:blipFill>
        <p:spPr>
          <a:xfrm>
            <a:off x="813351" y="3973097"/>
            <a:ext cx="5383031" cy="765879"/>
          </a:xfrm>
          <a:prstGeom prst="rect">
            <a:avLst/>
          </a:prstGeom>
        </p:spPr>
      </p:pic>
      <p:sp>
        <p:nvSpPr>
          <p:cNvPr id="8" name="Ellipse 7"/>
          <p:cNvSpPr/>
          <p:nvPr/>
        </p:nvSpPr>
        <p:spPr>
          <a:xfrm>
            <a:off x="1498862" y="4436479"/>
            <a:ext cx="754144" cy="2922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063652470"/>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246927" y="-31656"/>
            <a:ext cx="11945073" cy="1325563"/>
          </a:xfrm>
        </p:spPr>
        <p:txBody>
          <a:bodyPr>
            <a:normAutofit/>
          </a:bodyPr>
          <a:lstStyle/>
          <a:p>
            <a:r>
              <a:rPr lang="nb-NO" sz="4300" b="1" smtClean="0"/>
              <a:t>Hvor finner jeg informasjon, og hva må jeg registrere?</a:t>
            </a:r>
            <a:endParaRPr lang="nb-NO" sz="4300" b="1"/>
          </a:p>
        </p:txBody>
      </p:sp>
      <p:sp>
        <p:nvSpPr>
          <p:cNvPr id="3" name="Plassholder for innhold 2"/>
          <p:cNvSpPr>
            <a:spLocks noGrp="1"/>
          </p:cNvSpPr>
          <p:nvPr>
            <p:ph idx="1"/>
          </p:nvPr>
        </p:nvSpPr>
        <p:spPr>
          <a:xfrm>
            <a:off x="246926" y="1059432"/>
            <a:ext cx="10775749" cy="5368800"/>
          </a:xfrm>
        </p:spPr>
        <p:txBody>
          <a:bodyPr>
            <a:normAutofit/>
          </a:bodyPr>
          <a:lstStyle/>
          <a:p>
            <a:pPr marL="0" indent="0">
              <a:buNone/>
            </a:pPr>
            <a:r>
              <a:rPr lang="nb-NO" sz="2000" smtClean="0"/>
              <a:t>4. </a:t>
            </a:r>
            <a:r>
              <a:rPr lang="nb-NO" sz="2000"/>
              <a:t>Skriv prejournal, og hvis du gjør det i Meona må du huske å eksportere til DIPS </a:t>
            </a:r>
            <a:endParaRPr lang="nb-NO" sz="2000" smtClean="0"/>
          </a:p>
          <a:p>
            <a:pPr marL="0" indent="0">
              <a:buNone/>
            </a:pPr>
            <a:endParaRPr lang="nb-NO" sz="2000" smtClean="0"/>
          </a:p>
          <a:p>
            <a:pPr marL="0" indent="0">
              <a:buNone/>
            </a:pPr>
            <a:r>
              <a:rPr lang="nb-NO" sz="2000"/>
              <a:t>5</a:t>
            </a:r>
            <a:r>
              <a:rPr lang="nb-NO" sz="2000" smtClean="0"/>
              <a:t>. Registrer legemidler ved innleggelse i Meona </a:t>
            </a:r>
            <a:br>
              <a:rPr lang="nb-NO" sz="2000" smtClean="0"/>
            </a:br>
            <a:br>
              <a:rPr lang="nb-NO" sz="2000" smtClean="0"/>
            </a:br>
            <a:endParaRPr lang="nb-NO" sz="2000" smtClean="0"/>
          </a:p>
          <a:p>
            <a:pPr marL="0" indent="0">
              <a:buNone/>
            </a:pPr>
            <a:r>
              <a:rPr lang="nb-NO" sz="2000"/>
              <a:t>6</a:t>
            </a:r>
            <a:r>
              <a:rPr lang="nb-NO" sz="2000" smtClean="0"/>
              <a:t>. Angi primær- og sekundærplassering (Meldt til)</a:t>
            </a:r>
          </a:p>
          <a:p>
            <a:pPr marL="0" indent="0">
              <a:buNone/>
            </a:pPr>
            <a:r>
              <a:rPr lang="nb-NO" sz="2000" smtClean="0"/>
              <a:t>    i arkfanen Arbeidsflyt </a:t>
            </a:r>
          </a:p>
          <a:p>
            <a:pPr marL="0" indent="0">
              <a:buNone/>
            </a:pPr>
            <a:endParaRPr lang="nb-NO" sz="2000" smtClean="0"/>
          </a:p>
          <a:p>
            <a:pPr marL="0" indent="0">
              <a:buNone/>
            </a:pPr>
            <a:r>
              <a:rPr lang="nb-NO" sz="2000"/>
              <a:t>7</a:t>
            </a:r>
            <a:r>
              <a:rPr lang="nb-NO" sz="2000" smtClean="0"/>
              <a:t>. Når du er ferdig, klikker du «Ferdig» i Arbeidsflytdokumentasjon slik at koordinator ser   at pasienten er klar for overføring til post. Det indikerer at pasienten er klarert for overføring til post. </a:t>
            </a:r>
            <a:r>
              <a:rPr lang="nb-NO" sz="2000"/>
              <a:t>Mannen i sengepostlisten i Meona blir grønn </a:t>
            </a:r>
            <a:endParaRPr lang="nb-NO" sz="2000" smtClean="0"/>
          </a:p>
          <a:p>
            <a:pPr marL="0" indent="0">
              <a:buNone/>
            </a:pPr>
            <a:endParaRPr lang="nb-NO" sz="2000" smtClean="0"/>
          </a:p>
          <a:p>
            <a:pPr marL="0" indent="0">
              <a:buNone/>
            </a:pPr>
            <a:r>
              <a:rPr lang="nb-NO" sz="2000"/>
              <a:t>8</a:t>
            </a:r>
            <a:r>
              <a:rPr lang="nb-NO" sz="2000" smtClean="0"/>
              <a:t>. Husk å gi beskjed til pasientansvarlig sykepleier om at pasienten er klar for post.</a:t>
            </a:r>
            <a:endParaRPr lang="nb-NO" sz="2000"/>
          </a:p>
        </p:txBody>
      </p:sp>
      <p:pic>
        <p:nvPicPr>
          <p:cNvPr id="6" name="Bilde 5"/>
          <p:cNvPicPr>
            <a:picLocks noChangeAspect="1"/>
          </p:cNvPicPr>
          <p:nvPr/>
        </p:nvPicPr>
        <p:blipFill>
          <a:blip r:embed="rId2"/>
          <a:stretch>
            <a:fillRect/>
          </a:stretch>
        </p:blipFill>
        <p:spPr>
          <a:xfrm>
            <a:off x="8849808" y="871627"/>
            <a:ext cx="605008" cy="505827"/>
          </a:xfrm>
          <a:prstGeom prst="rect">
            <a:avLst/>
          </a:prstGeom>
        </p:spPr>
      </p:pic>
      <p:pic>
        <p:nvPicPr>
          <p:cNvPr id="9" name="Bilde 8"/>
          <p:cNvPicPr>
            <a:picLocks noChangeAspect="1"/>
          </p:cNvPicPr>
          <p:nvPr/>
        </p:nvPicPr>
        <p:blipFill>
          <a:blip r:embed="rId3"/>
          <a:stretch>
            <a:fillRect/>
          </a:stretch>
        </p:blipFill>
        <p:spPr>
          <a:xfrm>
            <a:off x="5584931" y="1603269"/>
            <a:ext cx="4221322" cy="781725"/>
          </a:xfrm>
          <a:prstGeom prst="rect">
            <a:avLst/>
          </a:prstGeom>
        </p:spPr>
      </p:pic>
      <p:pic>
        <p:nvPicPr>
          <p:cNvPr id="10" name="Bilde 9"/>
          <p:cNvPicPr>
            <a:picLocks noChangeAspect="1"/>
          </p:cNvPicPr>
          <p:nvPr/>
        </p:nvPicPr>
        <p:blipFill>
          <a:blip r:embed="rId4"/>
          <a:stretch>
            <a:fillRect/>
          </a:stretch>
        </p:blipFill>
        <p:spPr>
          <a:xfrm>
            <a:off x="5001814" y="4570695"/>
            <a:ext cx="787055" cy="622407"/>
          </a:xfrm>
          <a:prstGeom prst="rect">
            <a:avLst/>
          </a:prstGeom>
        </p:spPr>
      </p:pic>
      <p:pic>
        <p:nvPicPr>
          <p:cNvPr id="8" name="Bilde 7"/>
          <p:cNvPicPr>
            <a:picLocks noChangeAspect="1"/>
          </p:cNvPicPr>
          <p:nvPr/>
        </p:nvPicPr>
        <p:blipFill>
          <a:blip r:embed="rId5"/>
          <a:stretch>
            <a:fillRect/>
          </a:stretch>
        </p:blipFill>
        <p:spPr>
          <a:xfrm>
            <a:off x="5556483" y="2575702"/>
            <a:ext cx="6149987" cy="1081898"/>
          </a:xfrm>
          <a:prstGeom prst="rect">
            <a:avLst/>
          </a:prstGeom>
        </p:spPr>
      </p:pic>
      <p:sp>
        <p:nvSpPr>
          <p:cNvPr id="4" name="TekstSylinder 3"/>
          <p:cNvSpPr txBox="1"/>
          <p:nvPr/>
        </p:nvSpPr>
        <p:spPr>
          <a:xfrm>
            <a:off x="4804913" y="4908430"/>
            <a:ext cx="310551" cy="369332"/>
          </a:xfrm>
          <a:prstGeom prst="rect">
            <a:avLst/>
          </a:prstGeom>
          <a:solidFill>
            <a:schemeClr val="bg1"/>
          </a:solidFill>
        </p:spPr>
        <p:txBody>
          <a:bodyPr wrap="square" rtlCol="0">
            <a:spAutoFit/>
          </a:bodyPr>
          <a:lstStyle/>
          <a:p>
            <a:endParaRPr lang="nb-NO"/>
          </a:p>
        </p:txBody>
      </p:sp>
    </p:spTree>
    <p:extLst>
      <p:ext uri="{BB962C8B-B14F-4D97-AF65-F5344CB8AC3E}">
        <p14:creationId xmlns:p14="http://schemas.microsoft.com/office/powerpoint/2010/main" val="718999752"/>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pPr algn="l"/>
            <a:r>
              <a:rPr lang="nb-NO" smtClean="0"/>
              <a:t>Videre planer</a:t>
            </a:r>
            <a:endParaRPr lang="nb-NO"/>
          </a:p>
        </p:txBody>
      </p:sp>
      <p:sp>
        <p:nvSpPr>
          <p:cNvPr id="3" name="Plassholder for innhold 2"/>
          <p:cNvSpPr>
            <a:spLocks noGrp="1"/>
          </p:cNvSpPr>
          <p:nvPr>
            <p:ph sz="half" idx="1"/>
          </p:nvPr>
        </p:nvSpPr>
        <p:spPr>
          <a:xfrm>
            <a:off x="812152" y="1331638"/>
            <a:ext cx="5181600" cy="4900995"/>
          </a:xfrm>
        </p:spPr>
        <p:txBody>
          <a:bodyPr>
            <a:normAutofit fontScale="92500"/>
          </a:bodyPr>
          <a:lstStyle/>
          <a:p>
            <a:pPr marL="0" indent="0">
              <a:buNone/>
            </a:pPr>
            <a:r>
              <a:rPr lang="nb-NO" smtClean="0"/>
              <a:t>Observasjoner </a:t>
            </a:r>
            <a:r>
              <a:rPr lang="nb-NO"/>
              <a:t>i </a:t>
            </a:r>
            <a:r>
              <a:rPr lang="nb-NO" smtClean="0"/>
              <a:t>Meona: </a:t>
            </a:r>
          </a:p>
          <a:p>
            <a:pPr lvl="1"/>
            <a:r>
              <a:rPr lang="nb-NO"/>
              <a:t>Her kan du gå inn i Meona og sette opp de observasjoner du ønsker av pasient på post</a:t>
            </a:r>
          </a:p>
          <a:p>
            <a:endParaRPr lang="nb-NO"/>
          </a:p>
          <a:p>
            <a:pPr marL="0" indent="0">
              <a:buNone/>
            </a:pPr>
            <a:r>
              <a:rPr lang="nb-NO" smtClean="0"/>
              <a:t>Husk!</a:t>
            </a:r>
          </a:p>
          <a:p>
            <a:pPr lvl="1"/>
            <a:r>
              <a:rPr lang="nb-NO" smtClean="0"/>
              <a:t>Bestill kontrollblodprøver ved behov</a:t>
            </a:r>
          </a:p>
          <a:p>
            <a:pPr lvl="1"/>
            <a:endParaRPr lang="nb-NO" smtClean="0"/>
          </a:p>
          <a:p>
            <a:pPr lvl="1"/>
            <a:r>
              <a:rPr lang="nb-NO" smtClean="0"/>
              <a:t>Gi beskjed til sykepleier om obervasjon/overvåkningsbehov. Det er ikke telemetri overvåkning i AKMO, pasienten kan </a:t>
            </a:r>
            <a:r>
              <a:rPr lang="nb-NO" smtClean="0">
                <a:hlinkClick r:id="rId2"/>
              </a:rPr>
              <a:t>overvåkes via scop med alarmering til telefon</a:t>
            </a:r>
            <a:r>
              <a:rPr lang="nb-NO" smtClean="0"/>
              <a:t>.</a:t>
            </a:r>
          </a:p>
          <a:p>
            <a:endParaRPr lang="nb-NO"/>
          </a:p>
        </p:txBody>
      </p:sp>
      <p:pic>
        <p:nvPicPr>
          <p:cNvPr id="5" name="Plassholder for innhold 4"/>
          <p:cNvPicPr>
            <a:picLocks noGrp="1" noChangeAspect="1"/>
          </p:cNvPicPr>
          <p:nvPr>
            <p:ph sz="half" idx="2"/>
          </p:nvPr>
        </p:nvPicPr>
        <p:blipFill>
          <a:blip r:embed="rId3"/>
          <a:stretch>
            <a:fillRect/>
          </a:stretch>
        </p:blipFill>
        <p:spPr>
          <a:xfrm>
            <a:off x="6193677" y="426065"/>
            <a:ext cx="4758102" cy="3535595"/>
          </a:xfrm>
          <a:prstGeom prst="rect">
            <a:avLst/>
          </a:prstGeom>
        </p:spPr>
      </p:pic>
      <p:pic>
        <p:nvPicPr>
          <p:cNvPr id="4" name="Bilde 3"/>
          <p:cNvPicPr>
            <a:picLocks noChangeAspect="1"/>
          </p:cNvPicPr>
          <p:nvPr/>
        </p:nvPicPr>
        <p:blipFill>
          <a:blip r:embed="rId4"/>
          <a:stretch>
            <a:fillRect/>
          </a:stretch>
        </p:blipFill>
        <p:spPr>
          <a:xfrm>
            <a:off x="7170500" y="4022600"/>
            <a:ext cx="2804456" cy="2343882"/>
          </a:xfrm>
          <a:prstGeom prst="rect">
            <a:avLst/>
          </a:prstGeom>
        </p:spPr>
      </p:pic>
    </p:spTree>
    <p:extLst>
      <p:ext uri="{BB962C8B-B14F-4D97-AF65-F5344CB8AC3E}">
        <p14:creationId xmlns:p14="http://schemas.microsoft.com/office/powerpoint/2010/main" val="1934367176"/>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4" name="Bilde 3"/>
          <p:cNvPicPr>
            <a:picLocks noChangeAspect="1"/>
          </p:cNvPicPr>
          <p:nvPr/>
        </p:nvPicPr>
        <p:blipFill>
          <a:blip r:embed="rId2"/>
          <a:stretch>
            <a:fillRect/>
          </a:stretch>
        </p:blipFill>
        <p:spPr>
          <a:xfrm>
            <a:off x="10968841" y="224125"/>
            <a:ext cx="1282446" cy="1208743"/>
          </a:xfrm>
          <a:prstGeom prst="rect">
            <a:avLst/>
          </a:prstGeom>
        </p:spPr>
      </p:pic>
      <p:sp>
        <p:nvSpPr>
          <p:cNvPr id="2" name="Tittel 1"/>
          <p:cNvSpPr>
            <a:spLocks noGrp="1"/>
          </p:cNvSpPr>
          <p:nvPr>
            <p:ph type="title"/>
          </p:nvPr>
        </p:nvSpPr>
        <p:spPr>
          <a:xfrm>
            <a:off x="638556" y="382778"/>
            <a:ext cx="10515600" cy="1325563"/>
          </a:xfrm>
        </p:spPr>
        <p:txBody>
          <a:bodyPr/>
          <a:lstStyle/>
          <a:p>
            <a:r>
              <a:rPr lang="nb-NO" b="1" smtClean="0">
                <a:solidFill>
                  <a:schemeClr val="bg2">
                    <a:lumMod val="10000"/>
                  </a:schemeClr>
                </a:solidFill>
              </a:rPr>
              <a:t>Overflytting til post skjer når pasient er klarert</a:t>
            </a:r>
            <a:endParaRPr lang="nb-NO" b="1">
              <a:solidFill>
                <a:schemeClr val="bg2">
                  <a:lumMod val="10000"/>
                </a:schemeClr>
              </a:solidFill>
            </a:endParaRPr>
          </a:p>
        </p:txBody>
      </p:sp>
      <p:sp>
        <p:nvSpPr>
          <p:cNvPr id="3" name="Plassholder for innhold 2"/>
          <p:cNvSpPr>
            <a:spLocks noGrp="1"/>
          </p:cNvSpPr>
          <p:nvPr>
            <p:ph idx="1"/>
          </p:nvPr>
        </p:nvSpPr>
        <p:spPr/>
        <p:txBody>
          <a:bodyPr>
            <a:normAutofit lnSpcReduction="10000"/>
          </a:bodyPr>
          <a:lstStyle/>
          <a:p>
            <a:pPr lvl="0"/>
            <a:r>
              <a:rPr lang="nb-NO" sz="1800"/>
              <a:t>Det er behandlingsansvarlig lege som definerer når en pasient er klarert for overflytting til post, dvs. når pasienten er </a:t>
            </a:r>
            <a:r>
              <a:rPr lang="nb-NO" sz="1800" smtClean="0"/>
              <a:t>tilstrekkelig diagnostisk </a:t>
            </a:r>
            <a:r>
              <a:rPr lang="nb-NO" sz="1800"/>
              <a:t>avklart, det er skrevet en </a:t>
            </a:r>
            <a:r>
              <a:rPr lang="nb-NO" sz="1800" smtClean="0"/>
              <a:t>prejournal/innkomstjournal </a:t>
            </a:r>
            <a:r>
              <a:rPr lang="nb-NO" sz="1800"/>
              <a:t>i </a:t>
            </a:r>
            <a:r>
              <a:rPr lang="nb-NO" sz="1800" err="1" smtClean="0"/>
              <a:t>Meona/DIPS</a:t>
            </a:r>
            <a:r>
              <a:rPr lang="nb-NO" sz="1800"/>
              <a:t>, samt lagt inn legemiddelliste i Meona. En pasient er klarert for overflytning når ansvarlig lege registrerer seg ferdig (grønn mann) i Meona. </a:t>
            </a:r>
            <a:r>
              <a:rPr lang="nb-NO" sz="1800" smtClean="0"/>
              <a:t>Totaltid i AKMO bør ikke overskride 3 timer. Ved </a:t>
            </a:r>
            <a:r>
              <a:rPr lang="nb-NO" sz="1800"/>
              <a:t>evt. </a:t>
            </a:r>
            <a:r>
              <a:rPr lang="nb-NO" sz="1800" smtClean="0"/>
              <a:t>oransje eller rødt </a:t>
            </a:r>
            <a:r>
              <a:rPr lang="nb-NO" sz="1800"/>
              <a:t>nivå i plan for høy aktivitet, må behandlingsansvarlig lege i samråd med lege i MK vurdere om kravene til «klarert for overflytting» må nedjusteres</a:t>
            </a:r>
            <a:r>
              <a:rPr lang="nb-NO" sz="1800" smtClean="0"/>
              <a:t>.</a:t>
            </a:r>
            <a:br>
              <a:rPr lang="nb-NO" sz="1800" smtClean="0"/>
            </a:br>
            <a:endParaRPr lang="nb-NO" sz="1800"/>
          </a:p>
          <a:p>
            <a:r>
              <a:rPr lang="nb-NO" sz="1800" smtClean="0"/>
              <a:t>Prejournal/innkomstjournal skal </a:t>
            </a:r>
            <a:r>
              <a:rPr lang="nb-NO" sz="1800"/>
              <a:t>minimum inneholde et kort resyme over aktuell problemstilling, klinisk status, utførte tiltak i </a:t>
            </a:r>
            <a:r>
              <a:rPr lang="nb-NO" sz="1800" smtClean="0"/>
              <a:t>AKMO </a:t>
            </a:r>
            <a:r>
              <a:rPr lang="nb-NO" sz="1800"/>
              <a:t>og videre plan for behandling/tiltak i påvente av fullstendig </a:t>
            </a:r>
            <a:r>
              <a:rPr lang="nb-NO" sz="1800" smtClean="0"/>
              <a:t>innkomstjournal og legemiddelliste. </a:t>
            </a:r>
            <a:br>
              <a:rPr lang="nb-NO" sz="1800" smtClean="0"/>
            </a:br>
            <a:br>
              <a:rPr lang="nb-NO" sz="1800" smtClean="0"/>
            </a:br>
            <a:r>
              <a:rPr lang="nb-NO" sz="1800" smtClean="0"/>
              <a:t>NB! Prejournalen i Meona kan gjerne brukes, og eksporteres inn som et dokument til DIPS. </a:t>
            </a:r>
            <a:br>
              <a:rPr lang="nb-NO" sz="1800" smtClean="0"/>
            </a:br>
            <a:r>
              <a:rPr lang="nb-NO" sz="1800" smtClean="0"/>
              <a:t>Fordelen med prejournal i Meona er at den kan gjenbrukes, slik at arbeidet med journalskrivning blir </a:t>
            </a:r>
            <a:br>
              <a:rPr lang="nb-NO" sz="1800" smtClean="0"/>
            </a:br>
            <a:r>
              <a:rPr lang="nb-NO" sz="1800" smtClean="0"/>
              <a:t>mindre for pasienter som kommer inn flere ganger.</a:t>
            </a:r>
            <a:br>
              <a:rPr lang="nb-NO" sz="1800" smtClean="0"/>
            </a:br>
            <a:endParaRPr lang="nb-NO" sz="1800" smtClean="0"/>
          </a:p>
          <a:p>
            <a:r>
              <a:rPr lang="nb-NO" sz="1800" smtClean="0"/>
              <a:t>Plasseringskoordinator har ansvaret for å melde pasienten til aktuell avdeling iht. den beslutningen som </a:t>
            </a:r>
            <a:br>
              <a:rPr lang="nb-NO" sz="1800" smtClean="0"/>
            </a:br>
            <a:r>
              <a:rPr lang="nb-NO" sz="1800" smtClean="0"/>
              <a:t>lege i fagspesifikk vakt har angitt (primær- og sekundærplassering). Dersom dette ikke er mulig må primær-avdelingens flytteliste iverksettes.</a:t>
            </a:r>
            <a:endParaRPr lang="nb-NO" sz="1800"/>
          </a:p>
          <a:p>
            <a:pPr marL="0" indent="0">
              <a:buNone/>
            </a:pPr>
            <a:endParaRPr lang="nb-NO"/>
          </a:p>
        </p:txBody>
      </p:sp>
      <p:sp>
        <p:nvSpPr>
          <p:cNvPr id="5" name="TekstSylinder 4"/>
          <p:cNvSpPr txBox="1"/>
          <p:nvPr/>
        </p:nvSpPr>
        <p:spPr>
          <a:xfrm>
            <a:off x="10968841" y="1163774"/>
            <a:ext cx="379476" cy="369332"/>
          </a:xfrm>
          <a:prstGeom prst="rect">
            <a:avLst/>
          </a:prstGeom>
          <a:solidFill>
            <a:schemeClr val="bg1"/>
          </a:solidFill>
        </p:spPr>
        <p:txBody>
          <a:bodyPr wrap="square" rtlCol="0">
            <a:spAutoFit/>
          </a:bodyPr>
          <a:lstStyle/>
          <a:p>
            <a:endParaRPr lang="nb-NO"/>
          </a:p>
        </p:txBody>
      </p:sp>
      <p:sp>
        <p:nvSpPr>
          <p:cNvPr id="6" name="TekstSylinder 5"/>
          <p:cNvSpPr txBox="1"/>
          <p:nvPr/>
        </p:nvSpPr>
        <p:spPr>
          <a:xfrm>
            <a:off x="10951703" y="1005005"/>
            <a:ext cx="388189" cy="369332"/>
          </a:xfrm>
          <a:prstGeom prst="rect">
            <a:avLst/>
          </a:prstGeom>
          <a:solidFill>
            <a:schemeClr val="bg1"/>
          </a:solidFill>
        </p:spPr>
        <p:txBody>
          <a:bodyPr wrap="square" rtlCol="0">
            <a:spAutoFit/>
          </a:bodyPr>
          <a:lstStyle/>
          <a:p>
            <a:endParaRPr lang="nb-NO"/>
          </a:p>
        </p:txBody>
      </p:sp>
    </p:spTree>
    <p:extLst>
      <p:ext uri="{BB962C8B-B14F-4D97-AF65-F5344CB8AC3E}">
        <p14:creationId xmlns:p14="http://schemas.microsoft.com/office/powerpoint/2010/main" val="4217619871"/>
      </p:ext>
    </p:extLst>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r>
              <a:rPr lang="nb-NO" b="1" smtClean="0"/>
              <a:t>Fordeling av pasienter fra AKMO</a:t>
            </a:r>
            <a:endParaRPr lang="nb-NO" b="1"/>
          </a:p>
        </p:txBody>
      </p:sp>
      <p:sp>
        <p:nvSpPr>
          <p:cNvPr id="6" name="AutoShape 6" descr="data:image/png;base64,iVBORw0KGgoAAAANSUhEUgAAAvgAAAE5CAYAAADlflRvAAAAAXNSR0IArs4c6QAAAARnQU1BAACxjwv8YQUAAAAJcEhZcwAAEnQAABJ0Ad5mH3gAAHaeSURBVHhe7b1Py0RdWt6bD5BvoHg4k8zEg4EzC3jAwQHh9IEjBCGCBwdGHBzUgRIzaEhaAsZGkgxUMIgSVITuiSagNCidRpD4qgO7tcFBD/ptUZMWsQki7XvqV7Wuqnvfde8/66ldT9WufV3wo/Za615rr71q1drX3rWfev6BZVmWZVmWZVmWZVmWZVmWZVmWZVmWZVmWZVmWZVmWZVmWZVmWZVmWZVmWZe1OH1nWjtSmvWVZlmVZ1mureR/L2oXatLcsy7Isy3ptNe9jWbtQm/aWZVmWZVmvreZ9BvrYxz9jzOap1Ka9ZVmWZVnWa6t5n4Eqw2TM1qjUpr1lWZZlWdZrq3mfgSrDZMzWqNSmvWVZlmVZ1mureZ+BKsNkzNao1Ka9ZVmWZVnWa6t5n4Eqw2TM1qjUpr1lWZZlWdZrq3mfgSrDZMzWqNSm/VF/8Mdf+dCY96RNvStVscYYY5bTllMrqnmfgSrDZMzWqNSm/VHVImHMPWlT70pVrDHGmOW05dSKat5noMowGbM1KrVpf5QWht//wodfN+ZeLDkJxZiqDWOMMTVz6+uu1bzPQJVhMmZrVGrT/qjKVCnPmFup5lSbeleKMZ6LxhgzjdbJuFa25dSKat5noMowGbM1KrVpf9TUYmHMrVRzqk29K8UYz0VjjJlG62RcK9tyakU17zNQZZiM2RqV2rQ/amqxMOZWqjnVpt6VYoznojHGTKN1Mq6VbTm1opr3GagyTMZsjUpt2h81tVgYcyvVnGpT70oxxnPRGGOm0ToZ18q2nFpRzfsMVBkmY7ZGpTbtj5paLIy5lWpOtal3pRjjuWiMMdNonYxrZVtOrajmfQaqDJMxW6NSm/ZHTS0WxtxKNafa1LtSjPFcNMaYabROxrWyLadWVPM+A1WGyZitUalN+6OmFgtjbqWaU23qXSnGeC4aY8w0WifjWtmWUyuqeZ+BKsNkzNao1Kb9UVOLhTG3Us2pNvWuFGM8F40xZhqtk3GtbMupFdW8z0CVYTJma1Rq0/6oqcXCmFup5lSbeleKMZ6LxhgzjdbJuFa25dSKat5noMowGbM1KrVpf9TUYmHMrVRzqk29K8UYz0VjjJlG62RcK9tyakU17zNQZZiM2RqV2rQ/amqxMOZWqjnVpt6VYoznojHGTKN1Mq6VbTm1opr3GagyTMZsjUpt2h81tVgYcyvVnGpT70oxxnPRGGOm0ToZ18q2nFpRzfsMVBkmY7ZGpTbtj5paLIy5lWpOtal3pRjjuWiMMdNonYxrZVtOrajmfQaqDJMxW6NSm/ZHTS0WxtxKNafa1LtSjPFcNMaYabROxrWyLadWVPM+A1WGyZitUalN+6OmFgtjbqWaU23qXSnGeC4aY8w0WifjWtmWUyuqeZ+BKsNkzNao1Kb9UVOLhTG3Us2pNvWuFGM8F40xZhqtk3GtbMupFdW8z0CVYTJma1Rq0/6oqcXCmFup5lSbeleKMZ6LxhgzjdbJuFa25dSKat5noMow7YXv//e/89EP/czvHvmef/vZMiZCXJVvHk+lNu2PmlosjLmVak61qXelGOO5+Ax8aEb4iZ/62f/xT77t2//nb/z2B39Wle+bai6Ze6B1Mq6VbTm1opr3GagyTHsAff5LX/3od77w58ftn/n1PynjBHFLLgTMY6jUpv1RU4uFMbdSzak29a4UYzwXHwvmFRMb+a7v/t6/+YVf+bW/qI3dNa9qhH/4Rz/+V4fp+lHPWDwT931f6vlk7oPWybhWnlZTa6DmfQaqDNOrg3RXnrv5SAZe+bz+0x//rUGeiHWBbWJjnRgb6+e08vQa69OnnGdqKrVpf9TUYmHMrVRzqk29K8UYz8XHgXk9vB0fffwTP/lVtgGDT973/cAP/nVt7oZ8x8e+82vEb9UIj7F1g3/f96WeT+Z+aJ2Ma+Xh/bWymvcZqDJMrwyKJhvJqCPd3f+xn//gnKdYpSmP3wB8+b9/7VgP6WJBMeSLmJZxRyrTPn/xM396bJM8XpVvxqnUpv1RU4uFMbdSzak29a4UYzwXHwPm7/BWXJlAmfwld38/93tf/MqrmXvYusG/7/tSzydzX7ROxrWStdRKat5noMowvSrok5/6o6PJ/80Pvnw017HsE7/0h1fxOa0YXpEuED79uS8NHvnRXXj2QRnbgHFXGyjuk7Yw9YqlPeJVbsap1Kb9UVOLhTG3Us2pNvWuFGM8F9+fMYP/0z/3y39JPnf2Y/6e2LrBvy/1fDL3R+tkXCtZS62k5n0GqgzTK4J0x5w75fERGBRjq7yYlllXGjMOtKm777wi7VOMfUNAmyjG0s8YY8ap1Kb9UVOLhTG3Us2pNvWuFGM8F9+XMYOvfBl8Pc/NXWHu7rNNXiyLd/uVxzZtsB3r0A6PAJFHe5/6td/6c9UVxGpfoL6wH9WNbcZ65I/1lUdXYhzQNvGxnTGDTzruv6oL2pdiestpk3zth33mb1R0DGPHSrrnfYlwnHH8xenRrXo+mfdB62RcK1lLraTmfQaqDNOrgTDRY2VzeTE9ZvD5hiB+M0BM/mZAxPaANmNd00+lNu2PmlosjLmVak61qXelGOO5+H7IyGcTi4kjX8ZbZvebv+Vb/xbTR7zqVEa4iueVPNr+hm/8pr/DYJJPDPnRiFKfGIwnMbwSo+fK1abySU/tG2IZRpW2YhvkqY0Yq7pAbNWvXFfjpzj2RXtLyzHs9B/4NkUx1IkXQ0uOVemxeOXF/esbHPJiDHVO+6/nk3k/tE7GtfLwHllZzfsMVBmmVwLd2+Bj5vWYjbYRd+3Jg/gMvuoD+Yh2FOtf8emnUpv2R00tFsbcSjWn2tS7UozxXHwfMG+HoR+YQAwcedG0yuBhMpWXyyojme9MkwfRpGp/MTbfqQaZ4mjmQSZb+1/S17E2MLY5Nh7XVL9iGels+uNd/rly+kdMzAMuLu7xvmD4yVea/ZCXYy77rueTeV+0Tsa18vA+WlnN+wxUGaZXgefu9cx8Jpr1sbyYpp34+AxmXnfqMejE8uw9pp180hAfDcrtA+1ST/Fq0/RRqU37o6YWC2NupZpTbepdKcZ4Lt4fzN9h2I93dDFvMnoYzGguK7M4VTYWzz7Ij3lAHnVyfmSsTfoZ64/FTZVhznMfptqJVHE6zrG6c+WUVaZdFxNK9x7rWLzylWb7YuZPkL7k1fPJvD9aJ+NaeXj/rKzmfQaqDJMxW6NSm/ZHTS0WxtxKNafa1LtSjPFcvC8YvcOQH+/osg35rjGsZSRlbGMekEedmMedffK42KAed5WJ08VIJNYf2/dcGfkYaKXHYkkTp32rXzGOvqtflNNWHNe5cuVrH0L7UlzvsY7FK19pLi7Yl/qki6jLNx/1fDKPQetkXCsP75eV1bzPQJVhMmZrVGrT/qipxcKYW6nmVJt6V4oxnov3A6N3GO7SIEbWMpIytTEPyKOO0qqPodQz6HpsJV6MRGRGe/sqxvoQY3UHnVftV/2q2sTIq5xjX1pOGpOtfUSoo7jeYx2LV77SOk7Qe8br5SKknk/mcWidjGvl4X2zspr3GagyTMZsjUpt2h81tVg8Izw7y4mnejZ2X9Tj82xUc6pNvSvFmC3MxS2C0TsMdWkQI2sZSZnFmAfkUSemMb4xRn/4yWc+5meW9DU+aw9V21U7pHO/pvYnZJirMsjl3D3Pz8BXLDnWWDYWr3y29bgSY8I2sdfraz2fzGPROhnXysN7aWU17zNQZZiM2RqV2rQ/amqxWJd4wjidZDEA1bOnJ67bWHJyfVWGFzfXY/OsVHPqNPOuFWPuOxf3CZ+bwzDPfn7WMpI9Bp9YpblrTR5gfOPjLGxTVyZ0SV9Bd8Kpr789iO1W7ZCO/WKfqqs42qVubIs6mPYl5cC3FLSZL2bYBxcDSi851lg2Fq98tjkmtoF+CWIu9er5ZB6P1sm4Vh7eSyureZ+BKsNkzNao1Kb9UVOLxXpcTjCAsdfJMt9hO3HdxtQJ7tVhvC7Hfj02z0w1p5h3lWLM/ebiPmHuHIZ49vMz9TmrysbiMYrkxzwgjzpKY2zJw/SqDuWYYqVlPLUtw7ykr7pjTj32AfHRlxgb26n6lR/RyX3M7c+VC+1f++KV9THGLTnWWDYWr3ylOSb2RRywHmu9Oa3N9Xwyz4HWybhWHt47K6t5n4Eqw7QF+MUaftWmKluLpfu4dz/MPJXatD9qarFYh8sJhpPeYZfHO1a85q/BT1y3MXWC64U7V5xI812zZ4Uxuxz39dg8O9WcYt5VijH3mYv7RHOI1zy/Inw2xj5jVdlYPOY0G1kgljoxT32r2lH7kPs+1de4Xqj9qj8w1Q75KlM7OUb159ofKxfaF/G5bKqPVdlYfMxnmzGqbrKQzxpZzSXzXGidjGsla6mV1LzPQJVhWgrmNv+mOz8BqTy2+SdRsVzwG/LZHFOPePKpq5+ezFDGz06yTXzsg9K0UUEZ9ZVmW3UjcR+CeH7HPua9ZQxpO/Y5p9fm3u0/A5XatD9qarG4ncuJQ8aek6XuFMXyE9dtrGnwaYO2aLMqf26ux2YLVHPq8B6UijHrz8W9Us2l12XN9eJV0RhVZeSfHqGs5pJ5NrROxrWStdRKat5noMowLQFlw8vvvCtPyiYas6l/FqU8YhCmGiNNO6j6jXvKuEBgG2l//B49ZWzLwJNmX0qzb6T98F9mVScS9wFso/xfaVFML4G247jl9Nrcu/1noVKb9kdNLRa3cTlx6PEctmX2r+8gXbdRnbCpz12meGeMcr6WJx94xjXe+aMdPR6kr8RPd6q079OdOuqpjPa42xVjgH3xDYTiYrxiclscf/XNgY6FeLWpOJWd+nA9NluhmlPMu0oxZt25uFeG8+3VscGfh3WFMWJ9ivn6uwA/orMttE7GtZK11Epq3megyjDNgbJxjGYS6R88xRiZbUSaO/Uot0Vd/pFVzNPFgdKqxwUC5jvf9Wc/ef+qw7b2HS8k8j6AvugiJN4NR9rm2wO1w36VT7y+yaAN2tYFRk6rLv2iDuRjoo7qxnyOiXxQH6v2X5lKbdofNbVYvJ3TiUNfCcsAK339mM51G/mErZNTrEsepp1X4hSDOVYM+9QJjLrERROAweYCADjBUaZvGuKFBGXk0S9i1D/aVFxsS32KcWoLlE9s7tfw2K/HZktUc+pwbKVizHpzca9c5toeGH5m6hhz+VWf+Pw/adarU0w1l8yzonUyrpWspVZS8z4DVYZpCpRNeTb4bKNsikkj0sTkO+PKV4zApMb/NoswwSgbYSB+icGP/cv7IAaTzCv5ef+8YqDjBYbyIR7HEoOPyFPf49iwTZ7KdGxcWCDyYa8GHyq1aX/U1GLxNk4nExnreNLVCQUzrLyqjXjClnGPd8qhusuuE1gsow3yaDPGAub6uj/X/zqeNGY8xpCOMWNtVeOg4zt9LX6JjWWn+Oux2RrVnDocX6kYs85c3CvDOfXq8HmPny8zDWMF138nUM0l88xonYxrZVtOrajmfQaqDNMYSEZZYDiVp3IMMQaTPAynthGvxMioRqIxFpjVeLcdkZfv9AsZ4ZiHZHhlfmN53kfsM/mUqwzF8piv7XwccYyqNNKFgi5A2C+PCcV9KzaWqV4kt78HKrVpf9TUYtHP6WSBAT40PXjmUwb8cseoPqnI5Mo0D+PHGZrjUx7b5FUGn/zKZKufSrMdzTyQjnljbWH4KYsXKFU/67Lrsdki1Zw6HGOpGHP7XDTGmNdG62RcK9tyaqHmeQaqjNIUKBvHaCZVrrv1mE/uQMdyXkkvuYOPkc1xSOYWox3LYM7gx+fsodoH9bmAIB6Q6iHK4l195Ws7H0c23DkdY2N5dSyxLuWMA8cWjX5u/9Wp1Kb9UdVCEfP6uTyOkw2vHnUZ5l+3IZOrO/5jv0iBCcY4y2wrvsfg6259RO0ojv6Sp7vzMu3x0ZuxfaiMdpXek8HvPfnkekobY4wZ0ru+7k7N8wxUGaU5MMLRVOtusx4PQTKWmEyMZ777HethrlUGGOd4Z5xtPcsuEPugLm3nNipTrDoxT+R96OJE5l7tqV+I/ucLDOWzzcUAUlk23DmNVDeOKe3Ei4+pcaOfSuf2X5lKbdofVS0UMe9tXB5LyeZZd/Xh8ijLdRsyuVwQqE587AZ0l51XzDDojn80zmyTN2bwMe+qH4kXFdoXcBx6jY/jjO1DZfFiYC8Gv/fkk+spbYwxZkjv+ro7Nc8zUGWUliDjyt1rDCUmNz+fLmOJ+UXZBGtb5WoLU4qZldFVfEwrL+6DPsQYtaU0xDoZlOvHiwzAUCsOKS9eYLBP4Hh4VRzQnsqqNKIt9R3IZ3+MCWnK2FbfOB7ygLrxm4nc/qtSqU37o6qFIua9ncvjOdEwi+vHbq7biCYXo802bWZDHU0zVMZZd9sr880FCO3m/Ii+jeBig23azhcboD7mfOIpi48Z7cHg9558cj2l981wbmyJqc/dI7m1X/p8jn2ruC+qOWveg971dXdqnmegyij1wJ1lGctsmrkTrrv5QEw2z9oGzLHaigYVMO/Vc/Z5H6RjP2gzXlQoJtYR1T7Ik2mPqI14DPRZ/eY4iQFtK4409ZSX00ht574TS14eo2jw8/uQ239FKrVpf1S1UMS8W5Ahz+ZbyDBfHtO5biMbYD3aE9skzV10pWk3XlgoX7FVf/RNQ37Gn/p6Zl791f4EfYz7UZ9jW5gJ+hQf74mxuZ/XZddjswV6Tz65ntJ7hzlwGJ5ynoDmbzSb+vyB5vAY+lxB9XcuzH0+N3pkDZjP7DfHZnLfxo6F/ZJPX/lcaT9j8PmgXjxOQT8pj5+1TDVmuQzG2pj67O6Pet6a+9K7vu5OzfMMVBmlZwXjnc3u2rzHPpawtffm0VRq0/6oaqGIebeix1mmToA6kZ/uhF+3UZ1ElacTvIyBHgNiGzOS64H6JLMdy9Su2uGVuGgAaJc82gWMERco1GNbcXE/6hOvp+O83mc1RsOy67F5dnpPPrme0mbe4FfzSHWYx7xOmV3FgD5XQp8v5rnmL20pnzk+1TbloHR1LDLpY21Rxucn50PVnvo2Vgdyv3KZPte0VcVMfXb3Rz1vzf3oXV93p+Z5BqqM0jPDHegqf03eYx9LeJZ+bIFKbdofVS0UMW8NMANzJz/FnE7qy9sgL995I0+xtFfVA7Ups5JRO7mc9GHoin/QNW5AxtoS6st82fXYPDO9J59cT2lzgnlwGKY3GXzdjR672644XZRGg685f/mWra6bLwqE6sd9q476ymcVQ03e2OeEsh6DDzqe6g591a9cxuecC5+xY1/b4OsipxrLqbL3pu5LPW/NfehdX3en5nkGqoySMVujUpv2R1ULRcx7LoYnl0eiE3pVRv6YEViHamyek96TT66ntLkwZmJFZTZjHYwqxDoiftvFazRuMsljxhtkzquyqn7sF2ndKVe6gvJeg6/8yhRPHZcuiNjW2FTfKlRjfgtT/Z0qe2/qvtTz1qxP7/q6OzXPM1BllIzZGpXatD+qWihi3vMxPLk8En3tn+/6yRBUd/bXoxqb56P35JPrKW2GyFSNmcnKbMY6mqP5bjbGlXwMr+KjccNUj10YiKk75dUd8KpfY4/BCGJ6DT6fx7G2p+7Mc8GifU21UY25Lgg0FopRudBFjdKql5krA+2D9zLGso/qPSFP+xfUixcxVVtcDI33pZ63Zl1619fdqXmegSqjZMzWqNSm/VHVQhHznpPhyenRyMxgEGR+SM8ZlNupxua56D355HpKm2vGTKyYM/h67ASDFuvJYFOu+GjwSY8Za1HtG9Re/mzE/fCa+1Qx1Q+1l/cvM5rv0o/1CzC/lOkiXhdA1b7zcWt/sV3FKC1oL+fHcYn5c2XaB6jfHDMXKqxP0bjr+OirxkVtE684DD11FUO7arvuSz1vzXr0rq+7U/M8A1VGyZitUalN+6OqhSLmPS86gTwXnOSgukN2H6qxeR56Tz65ntKmRqaK12p+yOTF8lxHd22j4dOFaoyPxo30Ww2+DG/MA+1H/RkaxZqpfuTj5Ph04cIFeY4f6xdU30aM/X1APG61mb/FU0zMg3sYfBlwUX37wH55z2Mc5Fi258Z72Jd63pp16F1fd6fmeQaqjJIZgqqfzuyB35rPP1Fp1qNSm/ZHVQtFzDPmFnpPPrme0mYcmSpeo9kSMnmxPNfBvJGWiVN5TkfjRvotBl93vjG+MRZiv2R0Y92KqX6ovQimPBpbMdUv0DdyMW/MQCtfFwDVxb5icr6OO+bpOOL4LynTPvIY6lhjHdJjxx7LdMFC3bFvQIZ9qeetuZ3e9XV3ap5noMoomftgg38/KrVpf1S1UMQ8Y26h9+ST6yltppGpyiZOVCavqkNaj2LIxOX4aNyIre74RnTXOxpBXUxU/Y39kgkFtnOsoHzO4Ff7ykz1Kz6+EvPVvsZNaMxl1qsLCsXk/Pcw+EB+/BZjrA2VaYx5L9Su8nUBU/elnrfmNnrX192peZ6BKqP0KiB+TlKKv18fFf97K//wCRMuRTOOtA38Eyn+Iyyijv7ZFYr7VRuxXTTXBv1C8Z9VmZpKbdofVS0UMc+YW+g9+eR6Spt5ZD7HzJlMdsyTEYvGLz6Cwms0f5Vx00VAvosb4QIgm189wx3zRO6XHg+hTo4VlK9h8Kf6pbGZIo6DDDD71eNGuQ+KiXnwHgZ/7A5+fM8jY2W6KNK41X2p5615O73r6+7UPM9AlVF6JZB+Lx6TjDDwMYY0BlvGmrjPf+mrgxiBtM2jOtTTIzv8B1j9h1v06c996ZyPcVc9tmX4l7aR+2yGVGrT/qhqoYh5xtxC78kn11PaLKU20oKybJBlxKLxk7EXuisb46NxU96YKdSz7vHuNSZ4qk7VL5nr/BiMoOxWgz/XL8ZwzPzrOGP/orHGTPPekK4uAuI4E8t+yFeeIG9onOfLtI88djLm8e8Cxo6xio1oH0pf96Was+at9K6vu1PzPANVRunVyMeJmZa51t1xKZpuRLmMt0DaJj5LRh7FOPardDT4S9sw41Rq0/6oaqGIecbcQu/JJ9dT2vRwudPNXXWZSF519ziaSBgzvjKi+WJB8dlEytxijLXf+AhHfqRF8dHoRqp+RYOcjwPIv9XgT/VLYztm/nU3PI6Zjl/71cUTMcSTx77I4z0ij7SOE9SWII/jVOySMvUDZPJjXxQHcQ6pjxo/jS9ptnVc7IuLgjj+ir/0pZqz5i30rq+7U/M8A1VG6RXJxyqDz6M6bOvOeDTdQD4xKD4eg7RNvMx4JsfFdDb4S9owNZXatD+qWihinjG30HvyyfWUNr2cjBWmS4ZeRMMfkXGTURMyuvmZcZlCmcRItV/S1R1fzGA2lpGxfo2ZUtD+cj6MtZeZ6pe+QajGUehxJV2AyFgrDdFAxzz2TT6vjK/qKkbwnsTYJWVqi3JMN9sQTXyE/sQ42qKNGENa+6rauu5LNWdNL73r6+7UPM9AlVF6VVB+RIdtHoXRYzgy4DLdER6RUX1A2tad/qoe0rbaVxpDz8UDFxFL2zDXVGrT/qhqoYh5xtxC78kn11PavIWL+XpmZNLzxcOjedZ+rYEM/twFzn2p5qzpoXd93Z2a5xmoMkqvDNKjONyx1914zDVGG2H046M78Y9jiYnPvyNtg74JkHQxgBSTDb4uNBDpJW2YIZXatD+qWihinjG30HvyyfWUNm+lMlXPh+6EV3eOH8mz9msNbPC3T+/6ujs1zzNQZZRenb0e9ytTqU37o6qFIuYZcwu9J59cT2lzC5Wpej54XGPsUZpH8qz9WgMb/G3Tu77uTs3zDFQZpT2w52N/RSq1aX9UtVDEPGNuoffkk+spbW6lMlXGXAx+/FuA96eas2aO3vV1d2qeZ6DKKBmzNSq1aX9UtVDEPGNuoffkk+spbYwxZkjv+ro7Nc8zUGWUjNkaldq0P6paKGKeMbfQe/LJ9ZQ2xhgzpHd93Z2a5xmoMkrGbI1KbdofVS0UMc+YW+g9+eR6ShtjjBnSu77uTs3zDFQZJWO2RqU27Y+qFoqYZ8wt9J58cj2ljTHGDOldX3en5nkGqoySMVujUpv2R1ULRcwz5hZ6Tz65ntLGGGOG9K6vu1PzPANVRsmYrVGpTfujqoUi5hlzC70nn1xPaWOMMUN619fdqXmegSqjZMzWqNSm/VHVQhHzjLmF3pNPrqe0McaYIb3r6+7UPM9AlVEyZmtUatP+qGqhiHnG3ELvySfXU9oYY8yQ3vV1d2qeZ6DKKBmzNSq1aX9UtVDEPGNuoffkk+spbYwxZkjv+ro7Nc8zUGWUjNkaldq0P6paKGKeMbfQe/LJ9ZQ2xhgzpHd93Z2a5xmoMkrGbI1KbdofVS0UMc+YW+g9+eR6ShtjjBnSu77uTs3zDFQZJWO2RqU27Y+qFoqYZ8wt9J58cj2ljTHGDOldX3en5nkGqoySMVujUpv2R1ULRcwz5hZ6Tz65ntLGGGOG9K6vu1PzPANVRsmYrVGpTfujqoUi5hlzC70nn1xPaWOMMUN619fdqXmegSqjZMzWqNSm/VHVQhHzjLmF3pNPrqe0McaYIb3r6+7UPM9AlVEyZmtUatP+qGqhiHnG3ELvySfXU9oYY8yQ3vV1d2qeZ6DKKBmzNSq1aX/U2EJhzNosOfl4LhpjTD9L1tfdqXmegSqjZMzWqNSm/VFaEGyozL1ZcvLxXDTGmH6WrK+7U/M8A1VGyZitUalN+6O0IBjzXrSpV6qKN8YYs4y2lFqoeZ6BKqNkzNao1Ka9ZVmWZVnWa6p5noEqo2TM1qjUpr1lWZZlWdZrqnmegSqjZMzWqNSmvWVZlmVZ1muqeZ6BKqNkzNao1Ka9ZVmWZVnWa6p5noEqo2TM1qjUpr1lWZZlWdZrqnkey9qF2rS3LMuyLMt6TTXPY1m7UJv2lmVZlmVZr6nmeSxrF2rT3rIsy7Isy7Isy7Isy7Isy7Isy7Isy7Isy7Isy7Isy7Isy7Isy7Isy7Isy7Isy7Isy7Isy7Isy7Isy7Isy7Isy7Isy7Isy7Isy7Isy7Isy7Isy7Isy7J2pvYPPi3r5dWmvGVZlmVZ1mureR/L2oXatLcsy7Isy3ptNe9jWbtQm/aWZVmWZVmvreZ9LGsXatPesizLsizrtdW8z0Af+/hnjHkJstq0tyzLsizLem017zNQZZaM2SJZbdpblmVZlmW9tpr3GagyS8Zskaw27S3Lsvamf3zgBw78w2PKuocYW8b4/zqmLOvRat5noMosGbNFstq0tyzLegXJVEYwmNnIk8/6h9Hfov7RAY7hmS9QPnXgXxz47IF/RoZlPVzN+wxUmSVjtkhWm/Zn/cEff+VDY96LNu1KVfHGjPELv/Jrf3GYNh9913d/79/88I9+/K/gG77xm/6OvJ/4qZ/9H3/wxx8e4j78kHzyiFfelvgn3/bt//O+/c9jW8VMQ/94pY+8H5ey3LZ5bw7vzb7VvM9AlVkyZotktWl/VrUoGHMv2rQrVcUbUyGDn42vDPHnfu+LXyG9dYP/qV/7rT/nGHQ865PHtoqZhgur7/uBH/zrb/6Wb/3beHF13bZ5BKytu1bzPgNVZsmYLZLVpv1ZWgh+/wsfft2Ye7HkhKMYz0czxX/61f/y9cN0+YjXDz7/5TOf/A//8e/J55X0j/zLf31M5zhzIo9rFTPHb/z27x/HWWMuctvm/Vmy5u5CzfsMVJklY7ZIVpv2Z9lUmfdgyQlHMZ6PZowxg698DCfpMYP/X//bF7/+sz//q39POXz6P392UC4wr//q3/y70Zi5ciBf+2GfuZy+UcY2Jjm2pTL6W8XHtumLYiLUVbsR8qpx5XioJ+MOY8c2NY65bfMYlqy5u1DzPgNVZsmYLZLVpv1ZlalSnjG30nPCmapnzNgjOh//xE9+NeZXj+iorp7f55U0j5koBnjcJMbxKEp8BGWuHGLbiuFRlvjIjfpILGWkOY5YFvuvPNqkPdJ6NOmnf+6X/1JxwCM+5FMe477jY9/5tVNfh+OqtnlV22PjMz+Ow7bN+9Oz5u5CzfsMVJklc83P/PqfTKbN48lq0/6svDDYWJk16TnhTNUz+0bmMhpfTDOmFJQnwxrj2P6N3/7gz5QGmdNovGkHQ6w0ZRjmpeXad8wjhjz2l+Oy8Y9lsf/Ki21APnagfzlv2O/huI71pTqW+XEctm0eQ8+auws17zNQZZYeyT/98d/66BO/9IdHE80r6SruPcnjlNNL0DHpuKqYHmjn1rGhH9/zbz9blm2RrDbtz8oLg42VWZOeE85UPbNfMJeH6XG+e6y72VCZ7GiQK6o4tZdNd095vAAQMsFKa9/57nssqwx+PibGILYLpHMfSM8Z/Nw2Y0o+5TE/M6w/bNs8jp41dxdq3megyiw9gu//979z7M9vfvDlo4H99Oe+dEw/2oSiqfQSEMfDcX3+S1/96He+8Odl3FLWMPj04Yd+5nfLsq2S1ab9WXlhsLEya9JzwpmqZ/YJBvIwNc4GH5YaZMCUE6+6GN4cRzl52k9uY66cfNrVPvK+FEce6Vx/rGwsXvkxjzvxEPO48OARnVN6OK5TfSE/P6YzPY7Dts1j6Vlzd6HmfQaqzNJ7gllF+e42pj8afN0Jj8ZUZveTn/qjI8oXY3VoV69TsUjbVRqqehGkMh0rx0aaeiJfzFCnKiMd46BnbIj98n//2vmiI+ZXbVRjBWP9A7XFa8wnL/dJ7cT9vpWsNu3PyguDjZVZk54TzlQ9sz8wkIdpURrRSGVY9ey8nne/NqaX+hhYnofHFFNeGdyxctKVwQc9Yw+kq32PlY3FK7/KUz90nJdvOYbjOtY2kE+50vPjOGzbPJ6eNXcXat5noMosvRc/9vMfHO9sV2WC8ngXnFfyEWZV+cT01JGpnIpVe1V6rF4EaT8y+DLExMMvfuZPj/mUk69vNFQeDTTSNkz1vRqbyuAvaSMa8Kn+UZ9vCMjnNX5jgWKfKONVx2+Tb7ZOzwlnqp7ZFxjIw5QojWikMqykMaJzcRnuehNTlUEur/ZTMbXvqmwsXvlKc/FBmosJzDjlvJJ/qTcc17G29YhOvDAhPT2Ow7bNc9Cz5u5CzfsMVJml90BGMKYFxhHTJ1MIGFHFI90NJ075S+ssiVVcTk/ViyCZZ+LZVhnHx51sldEm+Vz0kJbhjyBtLz1O4mLf2Na+lrYRGeuf8mNebCNu5zYw+exf9W4hq037s/LCYGNl1qTnhDNVz+wHDORhOpSmOFIZVtI8UhPjZM4Vxx+P5rbjs/Nz5aBn4uPfBAAG+/QLNqf0mKkeKxuLV77SMuWYcMoE9S4mfziuaiP/ka3GJ/5RLenpcRy2bZ6HnjV3F2reZ6DKLN0b7ihzF1dpGU3MH+YzG1DQox+xz8QpvbROb2xMT9WLIBl8TK3yMfdIxlbHq3LlUTcaaaTtpX0nLqanDP5YGxnicv/IixcSEPcV2yMvxmrfSt9KVpv2Z+WFwcbKrEnPCWeqntkHGMjDVChNcUSGNcbJeGNOKefxGgxtjMPIkpY5lnmXMZ8rBwwy5eRrX1Vc1cepsrF45cc87Z8y4Nj1ONHpwmM4rmqDesSRlmmPfYb5cRy2bZ6LnjV3F2reZ6DKLN0TzCHK5ljGUAY0lgmkbeKUXloHemJjeqpeBBGb87MZ5iKnitMfHiuNtL2078TFdDTdS9sYI/aPC5h4sab3Nt7BVxn7vafBh6w27c/KC4ONlVmTnhPOVD3z+mCwMZXxjnIFRpO44WMpp7vb5APbai/GsY2pJZ9HU/K+5spF3BfxuS9jfRwrG4tXvtKUY7izMSf/8BE6/hZ+HlfqU0Zbam/psV2P47Bt83z0rLm7UPM+A1Vm6Z5g7pHMYn4mW89rywQqH6kN8mJ6SZ3e2JweqxdBVb76Sz3aQIrjVW1ivuOdf6RteMvY6DEcxpl0z1jBWP8w9LEtttmX6sX2aIM4pdWe0muR1ab9WXlhsLEya9JzwpmqZ16da7NphmDMDx+TwW/7C/K5S5/HNRr8XKefYdvmOelZc3eh5n0GqszSPcEcYvQxeTyXHp/9jmUgAxoNoZ5n76nTG5vTY/Ui9Cn+EWqEeOphkGlHccqv2iQvpt86NpQrr2esYKp/sa14YQKxPfpEnNK0k9tai6w27c/KC4ONlVmTnhPOVD3zylSG0kRk8LNZJ00+5XlcbfD3Sc+auws17zNQZZaM2SJZbdqflRcGGyuzJj0nnKl65lWpDKWJ6BGdw0fk6m8AeD3FDcfVBn+/9Ky5u1DzPgNVZsmYLZLVpv1ZeWGwsTJr0nPCmapnXpHKUJoKzDrGHbhrz7Pyl/LhuCq2eqynn2Hb5vnpWXN3oeZ9BqrMkjFbJKtN+7PywmBjZdak54QzVc8YY8w8PWvuLtS8z0CVWTJmi2S1aX9WXhhsrMya9JxwpuoZY4yZp2fN3YWa9xmoMkvPAn/Aya/w8EeeVbkxkaw27c/KC4ONlVmTnhPOVD1jjDHz9Ky5u1DzPgNVZum9wcRj5kF5+onNe/0Syxj82k/sxxhL456Z+LOWS/Kfnaw27c/KC4ONlVmTnhPOVL3no3p+eTvwXPc6f5S5Ls/ar2ckPqc/9vz9kufz52MeM//Vr6psjiXHvS7VGD2GnjV3F2reZ6DKLL0n/LY6xJ9h5PfYIf685nvABcWSMclxmOKxn898FPwufhy/3MfY/8hY/hbIatP+rLwwPLexMluj54QzVe+Z0D8HmvtnQtFgsE0eDP9o8poYO7YP8vVPm+Cnf+6X/7KKy2B+DkM9+A+v1X7UB9qN+xmDdmO9SPXPojK5X1U7YmxMXo1qHgHvCWPFf6YF4qpY0sTpvamYj6k+A1XcuqhfVdkc1TGNjeU6VGP0OHrW3F2oeZ+BKrP0XmA88516jOh7m3t4q8HP/X8G8rjmPsb+L8nfCllt2p+VF4ZnNVZmm/SccKbqPQsyo2OmqDIYqgPf8I3f9HcxPqOfRgTaimUYlPjTiZRj8miTvDmjr7oyOmPHwj9VUnvZ4JPP/mKe6qs99Q3UN5n3irF+xXbEXgy+3oP83jCep396NR3LWFX1I/Mx1WegilsX9asqm6M6prGxXIdqjB5Lz5q7CzXvM1Bllu6N/sst/yVV/4kVYyryP1dSXjavQmVCbXLBoP/4ymu8k63HbYB/FoVUFpmKo90YG/uQj2Gsj2xzTNpH7ONU/3mUSW3poiiOK/nk6VUgXvWIlMZzLH9LZLVpf1ZeGJ7RWJnt0nPCmar3DGASDt0cNQuVwVAdGdmxuhhcymVIaCuWK7/6FmCubaCcOKXVr1hH/T/9Y6VhfaAsG0xRtQfq99gdVMrm+rU3xu46My55XvgO/oXqmPZ0B1/0rLm7UPM+A1Vm6Z5gSDGhGGaZUwwlYIRRNLOIeMpjPpBG1FNd4jCqSM/088rjP9RRGfunDm2j2O6SuLgNY8cw1ke1oWPDxGOuyZ/qP22wrf0RS34c19g+r0Jp4nSRMZW/NbLatD8rLwzPZqzMtuk54UzVezRz5rMyGKqjxyuimY1gqinnbjevtKUy5Y3dCY8XB1W56se7/PlY5voHU/vI7Ympvi/pl7nAuMR5MUY1DzPzMdVnoIpbF/WrKptjyXGvSzVGz0HPmrsLNe8zUGWW7gl3lmVCAdOKuSUfxTIkE5shDlOqtJ7h/8Qv/eEgX2XE5zqkUYxV/lRc3IaxY8jtqI9sIx1bjJvqP3UR+4vlkMcVxXLEhQQXAVP57J+2gO0Y++xktWl/Vl4YnslYme3Tc8KZqvdI5sxnZTBiHd1pr+4m6vELxdOWyr7jY9/5NfJifEYxVduU0X7Mi/3i0Re2+W+qU3c6iek1+NXxiLl+xfwM/eTCgHah+mZDcVxIKE7ECw6Onwusqh36oW80iFP9sf2B7hpDvHiJzO2TfL0XSmv82Vb/cywoNo6h+qTHnOZjqs/A/LhrrGOe4HjjuIPaooy22aZfMUbMjavqxmOqxkd5bMc2NTYR6o3Pn2qMnoeeNXcXat5noMos3YtoRHlFGFaZ3CmTGtGdbuoI8vUIS4zVPiGWaf8xVvlTcXFbZdUxjPVxrA22p/qvWAx5vFjIMaD2YrpqO+fzrQPtQP7WZAtktWl/Vl4YnsVYmdeg54QzVe9RYAwOXRs1n5z4c3msgylhO5scxZCvbdpSefXsdabaN2BQyOd5/Ziv/dAnjD3b0QRVENNr8DFuVf5cv3J8RDFcMHHcunDKbWHeyJcp5pU0FxZ6D3iNbTHW8f3RuKpsan8Qy1QnXzgt3afGgFflZYOfY6s8jUPsx3zM+PxXv6tx0PudDbjap5w0+9C8o77aGruYXTKuS8Yi5tGW3lPNjdjv+flzPUbPRs+auws17zNQZZbuQTSi0VhihnWnWrFT/SKOR0owudHokk87ujuuu96YVW2rjLvWSHXFXFzcnjqGsT5CbIM4paf6r3igXfatNH2Id/aRtmOauOoRnZy/ZbLatD8rLwzPYKzM69Bzwpmq9whkcKJZiFRmIteRMVE5yLzEeNpSOWnMhdIV1b5BhivfndR+ZFqiwRxjqh/5OAHzxfFCjIW5fslERmJMrqcxjIaPvuZ9k47HkNPUx9gprXEdM5NVbMyjjo5HeUv3GccSyIvjAFVszJNJnTLDdUw9/+fGnXLS8Xghv9/afzxuXQCD8sZiq3GdG4ucl/vI+xLny/z8uR6jZ6Rnzd2FmvcZqDJLa4ORlAHWM+rkSSoDpO1MrAvc1ZaJZltlKD5qwqM0GGjupitOZZGpuLg9dQxTfURqIxp8GOt/fHwGxYsGzL76SxqpLKZ1EaKLgbH8rZPVpv1ZeWF4tLEyr0XPCWeq3nuDSTh0aWAWIpWZyHW4a0haZkVGRXdBFU9baoN0NIQV1b4B05YvKED70d3kbAArpvqh9jBN9EV3RyEaMzHXL7UTybERyqkXj7/qL+mYpz6OHXvVLsgUx34Nzd8FjoVYpd+6z7w/qGKVJ1OdjeyymOozEMtPVPuvHr3ivc7jXo2VPh8xb+m4To3FXB7kfbOd90v6kleN0XPSs+buQs37DFSZpTXBlOruNLCNweU1l0Wzn8HQYsKJAUwxxlflmGu1G+sB+5E5jiY5MxaX+zV2DFN9jG2ontJQ9V95OV+Qr3Zi+zlNO1VczH8Fstq0PysvDI80Vub16DnhTNV7TzAEh+5cGQNRGYdcJ9/hzHc2FU9baoN0ZXAi1b5lQtlHjIXYL5n8yghGpvqh9miDvkB+TEMs7Vcui2COaV/7ol+5XnURgVnEgCod7xrT97zfalwF+bowU5p+qE+5b4p76z7JoyzmVbHKE9WFxHxM9RlYNu6aT7qw05yP3xKRjmMn1K+YR3rJuKpuNRZzeTFf6fn5U43R89Kz5u5CzfsMVJmlZ4M7zSje0X62PwrdQh9fnaw27c/KC8OjjJV5TXpOOFP13gsMwaEro4+zyCDIrIPqRDMRjUm+O6l42qrix6ieXdYdycrg5X6p/pgpB8pjXyPVcY7R06+K+K0D4wQao1hP7wdlMSZ/o0A/uNjgvaA8Gk+1UfWHfMpjWvvK5IuZt+wz7w+qWOXRPq+MUx7r+Zjr+b903IE8HZP2MVYeUb9iHukl40qa2Gos5vJifk6Pz5/rMXp2etbcXah5n4Eqs/RscBebO9BQ3dF+BrbQx1cnq037s/LC8AhjtRQWbBbiyjjsi3p8npGeE85UvfeAeXXoxuid7urRBOYkdaKZkFGiHV7jBYPimcfKk0EaM9/5WwExvNs4JPeLY5PZjBcoEcowOVVZdZxj9PSrouqHzFg8HtKMHeNLOa9za0O+UMrtiupbCNJj4zPF0n2SF+cFVLExT98W5LkxH3M9/4mZG3dBW/oscEGQ91+1Bbr4i3ljsZm5sZjKi/lsL5s/12O0BXrW3F2oeZ+BKrNkzBbJatP+rLww3NNYsYCymEZYWIemo65L7KG7Vwv3HsBwcPynE1A9Ps9Kzwlnqt79uTz3m+8Cy/DxHsR85iL5cU7KPIhoGhQf26Eck4RhyuZbZdSJZTJtfHZivKj6pTzai7GCsjGjVbVX8ZZ+ZSjPhlEmWfX0ftBfxlJQrvFmvPJ+9P4qTR3SjEl8n7S/OOYyp3luUE/H27PPHEceZTGvis15Sk/d7b6OuZ7/lM+Nu9D46/3OY1J9jhgj8iDGLhlXWDIWY3kxn231f2r+VGO0FXrW3F2oeZ+BKrNkzBbJatP+rLww3MtYsYAednc8kWhRlYG5LOZ1XWKJywv3HuBEdDn2enyemZ4TzlS9+3IyFRprzVGZleqRA83nPCdVh9eYr3jajfkYw7xfGR8+H2MGKuZFxvqlz1B1LOTTh5wPY+1l3tqviI5b48CFj9aIWE/jRYzGS99SMF6MKdvEUa6+VaaRGOqSlqmNcTA1NxTbs888BuRRFvOq2CpPfcZwL4u5nv9Lx11QLnIZY6W6tEWbxKkPOXZuXKE6pqV5MV9p7ZN8yPOnGqMt0bPm7kLN+wxUmaUx9Eebeu3hLXV64BGZ+Eek997fVsjj8MrjktWm/Vl5YbiHsWLRPezqavHVwnpK13XHFu63wEmF9tZo6z3ghEN/6Xc1Nlug54QzVe9+XI83cNcz3smNkE9MLlf9nK95dzIQl3wR9zsWRxuHITqaoVwmxvoFHE+82xvzZRAzU+2JW/sViePAtuqd5v9pXxjIyoTTB4yk0sRQt3ofySeedQDG4iKxb7StPom5fWo/uR55eT2qYqs8tsnTeMzH1PN/btwj2kfus6COxkHjpPar+LlxXToWVV7MZ5uy+flTjdG26Flzd6HmfQaqzFKGPyrVr8QsrRN5S50eMK5xH3Fb5TH9VsbaIT8/h88Fh/LYHvsVG/2CTs4nnnzKc9lS8jjk9KuR1ab9WXlhWNtYscgedjN6d4VFvqoHisl134L6oQV/W9TjswV6TjhT9e5DNdbPB6bkMDxXjzQ8mvfsF8aZfWUTB+RzdzbnV6y5pmyL7c7/NVg2f6ox2h49a+4u1LzPQJVZivAzkPqVmCXxmbfU6QEjHPcRt4GLk1uMshhrB2WTTqzypBzDBQC/UY+Uh7EnD/QLPby+5Q950VT6Fclq0/6svDCsaazGDL6+Hu41+LrrE++SsWhzJ5J8yIaDMn0FrK/SIcaA2oaxO5vsC2OjOJHvDMW2xu4QclyUs6021XeVnU5I9fhshZ4TzlS99Rm+H88Kc7Z6LOLRvGe/ZNDyOkKafMpj/hh8pqp2Xp/tzv81WDZ/qjHaJj1r7i7UvM9AlVkCjCWSwUS8jt2V1h3paEin6hArYr7KeB3bl/KJ0z4gbkNue65dykUsz+0IlMuywed387lQijFcNOmfXykPYx//ky3jSFu5bmZq3MfSUNVTv3P+Vshq0/6svDCsZay0gMaFFdOKMbiYg7puPhljfknzVavuxKj9/CwnFxDa3xKDH+tRRt/ifkD7Vxu8kubr3Wjw1Zb6pLh8EUCZ4tgXaRkVlZ2OvR6fLdFzwpmqty6X9+KZYU6MXXA+kvfsF59DPiOH6XH1Wee1qlMx/FzVMa/Jduf/GiybP9UYbZeeNXcXat5noMosyYQqjTCcurscy37xM396vvPMa/yvqrHOJz/1R+c6yuc/teq/tQo0Vo/9sg/VQ7GetsfSY+2qPbXJMcV62o4gmWJB28pD+u38aJjpPxcQiDTx5KlcqG7OF1PjHuNyeqoex0++8rZGVpv2Z+WFYQ1jlQ04yNzrbnVVD+LJuDL3QFm+O66FO8eRR5sxFrSfS39OJwTyLot/fceSNPlKV22B+hT7qth8TLHsZETq8dkaPSecqXrrcRlvsw34PPDZAC4w8udsDtXPn7fXx/MfpudPNUbbpmfN3YWa9xkoGyWMXjR5SMaVu7+IV4wqJpEy4C40BlF19IgPbSlfUFfmVm3DWD2ZYpllDDqK9bQ9lq7aZd8cr+LoT7yDj7QdQbHfQJvKUzkXJbo7TzqOT86LkK+YzNy4x9iYXvp+bZmsNu3PygvDrcZKxjoafJndi7Gt6xJLHAux2oiL9RiqdzLHpzz1g7IYC9mkC/VTabZzHOmYV8UAxj7vX/2s7oIOj6Eeny3Sc8KZqmeMMWaenjX35dV8z0DRIGHcMYExL8dgiGUSESZR6O43Urzi2MagU193ixHlikVVPbZlRnMZxO25dKyrCxZMP6B4xx1pO4Jiv4H+KU/loPHkkR2ZaMQr5fG4BPmKGSujnqjGPad76m2RSm3anzW2KLwVGetotkF35Kd+vUAmV4zddSMfk0w8YLDzPqcMPvnUUf3cjuK4IIFYl4sD/YIHjO1DZdH8E0deHpvrsnp8tkjPySbXWWM+GmPMXqjWzra87k/N8wyUTRJ3dWX6RI5DugMf737nGG1Hs8qd91gHk0m50oqDWC/vK5ZB3J5Lx7ocB+1ivgGTrzhQXAbTXsXq7j/ScRE79o2DLjDyc++8D/Qn5ok8FhE0lu6ptzUqtWl/Vl4UlL4FGevKxF4MdF1XJld38KtHWXiuXWXEw1oGH9i34kjHWO0nfs07tg+VxYsBtVeNzbCsHp+t0XOiyXXWmo/GGLMHqrWzLa/7U/M8A1VGCTOK6Yx5SEZcz3CTjylFmFHKQHWR6pOvNHewqU8e9RDbikVVPe0Lo6xHbFBVby4d28WQY6TJg+rYY1rQd8wyfaEebdAnlSPy2Za5p04s1zaP8cS2NC66WMgsHfec7qm3JSq1aX9WXhSUvhUZ68rELjX41OUOPdv5MR3yaCfmVca5ekRGVG1kuLAgDsOvX7zhNV9wEBNNvND+qwuGamyGZfX4bImeE02us+Z83AbDuXALzB/m0ti3X9ulGrd7UvXhMr5V2e0s78ej6J9f1TGZtanWzra87k/N8wxUGSUMX3WHF+MqU42RjcaTbQwqZaBHUKLZlYlWGoNJORcL1I3tTdWjf6TVh1gW682lY12OC1EOKH6DkduJcKyqxzHFu/DqI9vkExMvHnK7XASoLfafLzQytD037lV6ab2tUKlN+7PyoqD0GnACOOziysTqEZ2TYa/rZgOsdDTJlzYubWOwq32SF39dRwx/svOSz0lLv3yj/uruvWAf8eSm5/ZzW+pT9Ue2uZ/XZfX4bIWeE02us/Z83AbDuXALU3PsWeCzQj/7LkKqcbsnVR8u41uV3c7yfjyK/vlVHZNZk2rtZG3dpZrnGagySoDxw2hWZa8KxhwzrjvajEG8cDDPS6U27c/Ki4LSa8HCf9jN4I9sZagxy6eTel23OnnIKOsPU9WW2ueZeB7XyfVA3xhQJ14U0AeVqR0Z9fjTloqJx8H+yJOhpy3tn3LiVC//MS1l5Fcnx2FZPT5boOdEk+vcYz5ug+FcuIWpOfYs6PPR18dq3O5J1Qcb/P75VR2TWYtq7Ty8P/tU8zwDVUZJYGzjXeg9wPFyx1x3tNne2xhskUpt2p+VFwWl1wTDy0kgM7zDXdflpEFsvLOn9qLx1h1Atctd8lxPdePjNbEMYjuU5/1i3HM98g9DefVYjvpetZVj5svq8Xl2ek40uc695uM2GM6FW2AOHYb3qQ2+PnfV52CcatzuSdWHxxh8xon93vqertFO//yqjsmsQbV2srbuUs3zDFQZJWO2RqU27c/Ki4LSz0V1gngM+kPfyoSQz13InL8e1dg8Nz0nmlzneefje1HNgbfRb8C2QjVu96Tqw2MMPu8l+2Tf13WWs0Y7NvjPQbV2Ht6Xfap5noEqo2TM1qjUpv1ZeVFQ+vmoThCPQQY/n8h0kox/F7A+1dg8Lz0nmlznuefje3G6uxp/+nX4jdfp16PGjBlzUd80RQOmb7Yg/i1IJn6TlR8rA9qiLMeOtcmxqL8R9VHt5Yvn6Xr3HLe6bVDbxLIvthnf2I64fRyv+0E7enyQmwqqE9vN7dHX/N4saWduLIF8za+YP37s18dkbqNaOw/vyT7VPM9AlVHaM/xh7d7+1uAVqNSm/Vl5UVD6ObmcMB4NJzs9W5+f0+e1qrMe1dg8Jz0nmlzn+efj+4BZOgzP1Tzjbzo0JzBt5GXjiLEin3LSMmA8Qsbfi5Ae+5sQiPsiVn/TwvxXjNrU36BMtan+yEQqjv7I4Ku9aBLn691z3K7bjp9/2lPb+pug2BasM47X/SBfbWtsoNo3r7FNjTfMtbNkLIEy8uN7F2MpHx779TGZt1OtnYex36ea5xmoMkrPBH/kOpW+Bzxrrz+srcpfBS5iqguZaozfY9xvoVKb9mflRUHp5+VyInkWOJHpZIgZwBhUcetSjc3z0XOiyXW2MR/fB+ZYvuMq0ySDSDlp8mOcDKzqy4DlOEwXxDzFxjnN/nL9njYxjzmPNPlKq71oEufr3XPcrtuuxgaTTB7EttYbx+t+UM5xUo/6sR5U+waNQxyfqXaWjCVof3rvqv0Pj706JvMWqrXzMM77VPM8A1VGaQrMYPx5RqUxfxWU8TOLSusnF3vI/czpe8BPgc4Z/Hhc8OwXA/Qx/nEwaY5TP/kZy6sxrvKehUpt2p+VFwWljVmDnhNNruP5mLmYKpGNFOiufIzjTumceQburpIf84YG+oKMndI9bZLObZKe6+N8vXuO23XbY2Nz33G87gflxFNO/VgPyK/2rQubWGeqnYqqvzlv/tirYzK9VGvnYXz3qeZ5BqqM0hxIRla/LMO2TC5p/kmV0hh8xE9LksZQqs5S0FT6Hix5RAfpuGBrBp/3IfY5liPliyrvGajUpv1ZeVFQ2pg16DnR5DqejxXXzz9jmg7DNzBXPHJBnu6WysTFRzEqUxbzYx5p9qN9Cu07113SJsYZYh4mEJOtdNXefL17jtt125RjvNWGqI6Z9DrjeN0PyomnnLhYD8byVUYflJ5qB5aMJfkxT/tQnVy3PibTQ7V2HsZ2n2qeZ6DKKC0BYQq5e41Zzz8XiUnMBl512CYe6R88ZXRXPBpPFGNyGqp6pPXtQvzWQWX0RY+oxOOgTOR6ERT3J6bqqz9C32jQTlWH9Fg/oTruqba0TT0uxLhAUR9iOdI2++X9qvKUfhSV2rQ/Ky8KShuzBj0nmlzH87FGBhSDmw1SNoPkyXjqMZNYTt2qnvJjHunKnMHp2fT+NpWndnUc8RGOqr35evcct+u2Y3xE/Yx5pNXvTN84XveDcuIpJy7Wg7F8lcULq6l2lo4l+TGP7eljr47JLKVaOw9jvk81zzNQZZSWgjB3KJtNwCQuMfiVceaCId7pl+FEMS6np+rp24RsxGMZ/aWeysgDvqFA1XECinfwdUxj9XXs5KsMcy3znNvRPsb6WR33XFvargx+LNc25bStvuc8xT+CSm3an5UXBaWNWYOeE02u4/k4zmG4jiZJJqoyUoJHH7izzTZm7PSc83w95ce8ar8VS9vUs9cYOwwj5bySX9VTe8vq3XPclrUNl8dpLnljsZmxvim/6gfl1eM2gvxo4oXqxAuMuXaWjGXOq+oNqY7JLKFaOw/jvU81zzNQZZR6QBjDsf/kKiMa85CMqExlLAcMuIwsEKN2UIyN6bl6Y3eZUTbeisUUcxGj/uaLA4F0XCAzPVaf1zg2KuNxILYrw4yqfo4d91xbMU18PLZYjjD+8b2q8h5FpTbtz8qLgtLGrEHPiSbX8Xyc5jBkV394iWkjP5tB7miTrz/4jHfGoTJlMT/myazmNjDWGGyll7apvmH4KBPUi2Y9t7es3j3H7bpt2s1xjAl5cKm75jhe90MxlFffKFT9BI0Dpj7mj7VD/pKxzMcwf+zVMZk5qrXzMM77VPM8A1VGqRckE6k7vxHMZjSxgGSEqRvLRDasUN1ZzumeepFcJrOLOUfcYact2o4mOIJy2VR9GfR4B1/1FMs4RXMeY0D9hLHj7m2rKkdcxNHPqbxHUKlN+7PyoqC0MWvQc6LJdTwf55FJwmBhoLjTzF1m8rIZBMpFLps3kZc8TBimOu5bhvEtBh/UHmXAsdFP8mQCq/bm691z3K7bZmzUFm2zD+rJ9Mb6643jdT8Uo/Y5ZtpWfuwnZbSlWC5mFCfG2lk6lvkY5o+9OiYzRbV2HsZzn2qeZ6DKKL0FhCnkLjImMt8hx1xWBj8ayQoZ1qoMjaV76kWQzK+MN+Y8959HUcb6jnLZVH1eMcjc3Qfd8Y9QThtKo6qfU8ctqrZi+ZzBZ3/sI14w5bz3plKb9mflRUFpY9ag50ST63g+LuV0hxlzBGxz55VtDJTMlcBcUVaZWJXlesqPeSLuG1M2VneuTcoxhdHUKv8wPc6PkuT2ltW757jVbdMGfaKOxkX7G9Y/cfs41v2A3JdYH9TG2L7FVDtLxnLsGMaPvTomM0a1dh4X1z2qeZ6BKqP0VpBMISYPsycDCm81+IAZpi5tgOqgGJfTS+tFEH1Xf9Vn6iLlo7G+V2VT9THm9FX9ZPwYO8qVR5/itxyo6idUxz3XlraBuupbLtd2vJCr8hT/HlRq0/6svCgobcwa9Jxoch3Pxx4uRmnL8Lz3YSoMfjddkM+d3pwPy+pV42bM61CtnYf5v081zzNQZZRuId95Jh1NIqYv390du1udwexSNxpW8tmOcTm9tF4E0Sdicn9lkjHHlI31fey4xuoTHw0+Bpu77IoH9V1M9bM67qm2yIvpfGyxPG5zHFDlKX1vKrVpf1ZeFJQ2Zg16TjS5judjL0NTu1Vk1PMdctLkxz/4jCyrV42bMa9BtXYe5v4+1TzPQJVRMiceMT7Z4LM99zz7I/r5bFRq0/6svCgobcwa9Jxoch3Px7cwNLxbhTvwem47P4/Na1UHltWrxs2Y7VOtnYe5v081zzNQZZTMhXg3+j3RnXBYcgf8Uf18Fiq1aX9WXhSUNmYNek40uY7n41u5Nr1bRs9pA3ffeT67istM16vGzZhtU62dbXndn5rnGagySsZsjUpt2p+VFwWljVmDnhNNruP5aIwxy6nWzra87k/N8wxUGSVjtkalNu3PyouC0sasQc+JJtfxfDTGmOVUa2dbXven5nkGqoySMVujUpv2Z+VFQWlj1qDnRJPreD4aY8xyqrWzLa/7U/M8A1VGydwGv0KzZGyXxJhlVGrT/qy8KChtzBr0nGhyne3Nx+Ez31tEz6lXPylp7kU1l6CKnYb3jffv+rfs12m/Ys058xrzrxrr96FaO9vyuj81zzNQZZTM7bzV4KOxn9Y041Rq0/6svCgobcwa9Jxocp1tzsfqZL8tMFeHt+PqJyW3gv4h0rYMYjWXoIqdht/057/G8qtBw58NXaf9ijXnzNbn34lqrO9PtXaytu5SzfMMVBklsw6+g/9+VGrT/qy8KChtzBr0nGhyne3Ox+pkvy22brAwuNvrfzWXoIqdhmPnleMf/nToOu1X2OBnqrG+L9XaeRjHfap5noEqo2QuRMXfm+efS/Gb9Eqz/enPfem4zT9/kshDiuNnLfkProh/UqX/5IoUM5bm5y4l/QMq+hQV/0vtnqjUpv1ZeVFQ2pg16DnR5Drbno/VyX5bbN1gVXfw9djKLce0RhvjVHMJqthpvuEbv+nvdAd/+JjOOu1XrDlnnn3+LZsH1Vjfj2rtZG3dpZrnGagySqaG//iKMZchx6jzT6ZUrjIeq0FsUycafMqI06M3XBRwocC2YkSV1gUE9XRxQHvsB9AeH+up1Kb9WXlRUNqYNeg50eQ625+P1cl+Wzy7wXoLHAvHxLFV5UtYo41xqrkEVew0v/HbH/wZfXzPZ/DXnDPPPv+WzYNqrO9DtXYe+rdPNc8zUGWUzDX5DrnunAPCUMtok0d5vIseH9HRdpRikerMpWlHFxR7N/iV2rQ/Ky8KShuzBj0nmlznNebj6QSPyeL5Z0zA2D9h0p1m+Omf++W/zOUYCZmIGEvbORa4s4ipU5zIRm9uv+Qf3p6BwVKduG/2R321VR0nbeg5cBnPsVhY0iZMja/GjbZI057+ay2P76jtWAd0jJDHZUkbU/Xn38tqLn1l5fGr9nEqGxtPtaV0hHjNLWKWzJmYD3mcILYVjzm3A3FcI2P9HjvOyFT/SC+ZS/VYr0+1dh76tk81zzNQZZTMNTxqIwNNGjMeDT531LkAAP232DmDH8siilmSVpuY+aj4CNEeqNSm/Vl5UVDamDXoOdHkOq8zHz/8ENNzOMSPMAKc/HlkIptsmQQepVAMj1TIlAL5iqGctJ4vz8YDU0K+TIfivuNj3/m1uO+e/cqsqe0YRxl5OsbYrtqJbWlfU7FL25wbX+1T/V9iyuK+1GY83rk25uqTp3KNw/C9rObSV1Yev2of0+OJGaZsbL4RT5pX0lNzBubGKbbF3K3H6tIPxcY8UHzMm5s3MNe/JXPpRDXW61KtnYd+7VPN8wxUGSVTw6MwegxHpppXlesOOujOuUz32CM6KLYh0NJ07MveTL2o1Kb9WXlRUNqYNeg50eQ6rzUfT89Ac/LXyR5zgOFRWqYk5hFDHuYhx8U8oH2Ieewv5+V+9O4XszZm1CjLd1RlfGKc2hozcbEvS9tcOr4ym8A2eZQpT1R9oU3y4riMtbGkvmJie3B5L6u5dDH464xftY/p8dRxYLZVDhhg8rU/9Yc+UJftJX1W+3Fc5sfqkqfYmAccT86fOk5Y2r+puXShGuv1qNbOQ5/2qeZ5BqqMkhkHg84dd4TRx8hnc05evivPhYGkP7hVmb4VkHTnHylmLi2Dz0VEFO3Sfqz3ilRq0/6svCgobcwa9Jxocp3Xm48XIxLNTSQbDSEzprQMB4YixslcxTzSuU3SMa93v7p7m43WGFV/x45BJnDaJNX158a3qsP22P6WjstYG0vqV32Cy3tZzaWLwc/13jZ+1T7mx1PHEcvzMWs/U3Nm6TjPj9UlT7ExD9hPzp87zqX9G5sHQ6qxXodq7Tz0Z59qnmegyiiZbcPFgf7wFribP/YI0KtQqU37s/KioLQxa9Bzosl1XnM+nr7GPxwun8Wj0clGhXyMBAYhkk0JeaRzfeXHPO6WQszDsMQ7r737FWOGiHyONbcT+6u28jEA+Zi2mLekzbnxrfbJNnmUxVggf8m4jLWxpD5ptsf6Ws+lcYMP5PeNX7WP+fFUOeadtMaheixKVHOG/CXjrLbGx2o6D3KbMHec5C/pn46fslh/SDXWt1OtnYe+7FPN8wxUGSWzfbiDzzcLEtvkVbGvQKU27c/Ki4LSxqxBz4km13nd+Xg6wWNwMESY7MPhD4wY6cpIgEwUkCa2x+ioXZmS+LhB7351NzY/agF6npkytaF9xv6qrXwMQD7lSi9tE6bGt9on23l/gvwl4zLWxpL6bOc+xfx6Ls0bfMqVnh+/ah+nulPjCeTrAlJ3tOOcUD+n5gz5S8aZNLHjYzWdBzrunD91nKRvmQdDqrG+jWrtPPRjn2qeZ6DKKBmzNSq1aX9WXhSUNmYNek40uc5rz8frkz130Q/DcDYbbGMkYkwFBoLYOaODaSGNCcHkUc7rmMGKeRVxv7rriamLMVVbVX/HjkGPmETjtLTNTB7fqg7PipNHmfJEtd+KsTaW1B87DuXXc2n+EZ2+8av2cYkVeTxB7WgM8nyI++mZMxVjx6z8Ki/PdfaTYzNv/VxOzaUL1Vi/nWrtPPRhn2qeZ6DKKBmzNSq1aX9WtSgYszZLTjR7m4u/8du///X/9Kv/5esffP7LZ777//3nf38Yio+U/oH/70eO6U//588O4v7rf/vi1z/5H/7j3yv9I//yXx/jcnvKV5p2SP8f3/5//j1lgnq0qbi37lfpf/Vv/t05hjTHpTT83//Pd131V3X/t2/93z+KfVEs46W8JW0uGd/cf0EeYxDzYOm4QNXGkvpjfVJ+NZdgzfGr2l8ynkCc+qH2Ynk+PqXjnHnr/Mv5MY965MX6youxS47z1nlAPfrIazXWa7BkzX1pNc8zUGWUjNkaldq0P2tvhso8hiUnmj3ORRkhmW2ZiGgQMAyUk0/5WFyP0VF7lAHm45v+l//1aHJkWG7Zr4ziz/78rx7jZIbUDvuqzJ/aYr/EkFZb2TQtaXPJ+Gqfedx07OyHespfOi5jbSypP9Yn5VdzCVRO+7eOX9X+kvEU2i/t5jL1Mx5fnjP3mPegY9R7Qv+0b8Ws+bkExcV5oP7xWo31rSxZc19azfMMVBklY7ZGpTbtz9ICYMx70KZdqSp+H5wemdGjMjxCwVf611/hnx6zIAaqR2p4RIGysXylKeeZZ9qIceQf3oqrnzh8y37ZVrzyYjtsc5y5Hmn6QJtqd+mYjLXJ9tT4jo1brJfHCubGBabamKo/1ifl13Np+IjO7eNX7WN+PIUevcnP50N1fGyT1zNOMD9Wlzyh/qu9Kpb8Jcf51nmgerzWY307h/Hfp5rnGagySsZsjUpt2p9VLQbG3Is27UpV8fthaATeA8zKYdgnf7kk578XGB76gOGqyo2o5tL0H9n2U+2jiqvB2NOXk4GtY4yoxvo2DmO/TzXPM1BllIzZGpXatLcsy0L/7ADrwj8+pi4iTT7lj9IPHKj6Zi3TM43fFxuW9T5qnmegyigZszUqtWlvWZYl/cMDnz3A+vATBzCFvCr9SNng36ZnGb9/dIB+/ItjyrLureZ5BqqMkjFbo1Kb9pZlWZUwgRhC4K49puzRUp+4CLH69Szjx1zy+2i9j5rnGagySsZsjUpt2luWZVmWZb2mmuexrF2oTXvLsizLsqzXVPM8lrULtWlvWZZlWZb1mmqex7J2oTbtLcuyLMuyLMuyLMuyLMuyLMuyLMuyLMuyLMuyLMuyLMuyLMuyLMuyLMuyLMuyLMuyLMuyLMuyLMuyLMuyLMuyLMuyLMuyLMuyLMuyLMuyLMuyLMuyLMuyLMuyLMuyLGurav/B37J2oTbtLcuyLMuyXlvN+1jWLtSmvWVZlmVZ1mureR/L2oXatLcsy7Isy3ptNe8z0Mc+/hljNk+lNu0ty7Isy7JeW837DFQZJmO2RqU27S3LsizLsl5bzfsMVBkmY7ZGpTbtLcuyLMuyXlvN+wxUGSZjtkalNu0ty7Isy7JeW837DFQZJmO2RqU27S3LsizLsl5bzfsMVBkmY7ZGpTbtj/qDP/7Kh8a8J23qlarijTHGPJa2RG9TzfsMVBkmY7ZGpTbtj4of4t//wodfN+ZeLDlZeC4aY8zzsGTdfno17zNQZZiM2RqV2rQ/Sh9gGytzb5acLDwXjTHmeViybj+9mvcZqDJMxmyNSm3aH6UPcDRWMc+YW+g9WUzVM8YYc3+q9bct0dtU8z4DVYbJmK1RqU37o6oPdswz5hZ6TxZT9Ywxxtyfav1tS/Q21bzPQJVhMmZrVGrT/qjqgx3zjLmF3pPFVD1jjDH3p1p/2xK9TTXvM1BlmIzZGpXatD+q+mDHPGNuofdkMVXPGGPM/anW37ZEb1PN+wxUGSZjtkalNu2Pqj7YMc+YW+g9WUzVM8YYc3+q9bct0dtU8z4DVYbJmK1RqU37o6oPdswz5hZ6TxZT9Ywxxtyfav1tS/Q21bzPQJVhMmZrVGrT/qjqgx3zjLmF3pPFVD1jjDH3p1p/2xK9TTXvM1BlmIzZGpXatD+q+mDHPGNuofdkMVXPGGPM/anW37ZEb1PN+wxUGSZjtkalNu2Pqj7YMc+YW+g9WUzVM8YYc3+q9bct0dtU8z4DVYbJvCa/84U/L/PH6I0Xb613C5XatD+q+mDHPGNuofdkMVXPGGPM/anW37ZEb1PN+wxUGaZH8unPfeloEoHt7/m3ny3jlkI7t7bxi5/504++/9//Tlm2FXrf67H4PBZ5fMfq3ZtKbdofVX2wY54xt9B7spiqZ4wx5v5U629borep5n0GqgzTo0Cf/NQfffRDP/O7R4P/5f/+tTJuKbRT5feAiV2jnUeCqvwxxuLzWORxGav3HlRq0/6o6oMd84y5hd6TxVQ9Y4wx96daf9sSvU017zNQZZgeAYqmMaYxl+LHfv6Dcwz8zK//ybks32GOcdxt1rcE1PmnP/5b5zj285sffPmI7kpzxxp9/ktfPbc11Qb9UlvkibH+xbbyNxZqR31iP2qHV8VFxvaDeKUN2pobU8VHqrHQq0Ax/d5UatP+qOqDHfOMuYXek8VUPWOMMfenWn/bEr1NNe8zUGWY3hsk84lBRTLQ5ANGFMkMk+ZOv8oVr/a0TT5xn/ilPzzGYahBcRhX5WOCyacP5OtbhaVtRKM+1j9eEaacfF7jNxZI7dEfxL7UHn1QLCwZB9rDqCtfsXlMkWJEHosqLqcfQaU27Y+qPtgxz5hb6D1ZTNUzxhhzf6r1ty3R21TzPgNVhuk9QZhI7gyjaGIxoRhdlclk6kKAcsUKpG3iEfVB+1GcDDFxlKkeMdrX0jYiY/3j2OJ+QAadbTTWJy4G8l38uXHg4gBzHvPHxhTFOBHHAnJcTj+KSm3aH1V9sGOeMbfQe7KYqmeMMeb+VOtvW6K3qeZ9BqoM03uB4t1y5ZNGGFKZ3Wg02cbAYpAxuspHMUb1hGJzXExHU8vrkjYyxOX+6XGaGBf3FdsjL8ZWBh+q/QDK+yMWVWOKFBeJ/YMcl9OPpFKb9kdVH+yYZ8wt9J4spuoZY4y5P9X625bobap5n4Eqw/QeoGggRTSnGP94pzvC4yfR+CJtY3hRdZcdaZt2Y5r96q740jbGiP1jPxyH2lLb1WMyxC4x+GJsHGhDj+hQPjamis/EsYAcl9OPplKb9kdVH+yYZ8wt9J4spuo9Px+aEX7jtz/4s1/4lV/7i6rMrDeXGGPGepi/Xvt74XO/98WvMJZTc3bJnJ6Pqd6bx1Otv22J3qaa9xmoMkz3BlXGHdOLMJiS4njUhXyV5TvX2gbubiPF6xEgpBjajWmMMOZXj8gsaSMy1b/YFlJbgLS9xOAvGQcZeUz61Jgi1Y3kschxOf0MVGrT/qjqgx3zjLmF3pPFVL3n5mSwItdmaxoZi6psy/zwj378rw5v7UdbPbb7vi/1XOrl+37gB//6m7/lW/+Wcf7pn/vlv7yU1e1rjmY41kvd12XsPf3Ur/3WnzOGjCVoTHLskjk9H1O9N89Btf4ejmW7at5noMow3RNMaXV3HMjHgPIa4zCq5Kss1pFhjcR43S2PcWpfaZXHvLk2IlP9i+VTfc99oo72G/PG9hPbIk5tEaf4OKYxPkOZ6ue4qXqPpFKb9kdVH+yYZ8wt9J4spuo9K5zED10/GoN/8m3f/j+BNK+YhvoEP+Q7PvadX6POlGnYIls3+Pd9X6r5VMVNQ/94xdx/13d/799cyq7br+aqWDpXt87Ye8oYMC4xr4p9dYMP1fp7OJ7tqnmfgSrDZMzWqNSm/VHVBzvmGXMLvSeLqXrPiExTPJlzB/8bvvGb/g6GJ/aan/ipn/0fGIzeO//PztYN/n3fl2o+VXHTML4y9x//xE9+9VJ23X41V/fG2HvKuPBtSMyrYvdg8KFafw/HtF017zNQZZiM2RqV2rQ/qvpgxzxjbqH3ZDFV79kYM02YLfKHj03si60b/PtSzacqbhrmFyYUgz98zOa6/bG5ak4Gn/lalUX2YvChWn8Px7VdNe8zUGWYjNkaldq0P6r6YMc8Y26h92QxVe+ZGDNNypdp4C6gYrQtQxbLRM5jO8foGeF4hzGjdsbq5nyI+9Z27Gt8nGOsDZgyOlP7j7CvqZi5ctB+dAyRuWPNbec8tnNMRPGR0/hdzyVil46tGB/H6/aJGXs/Mkvfn/Hju8SMvUdvOV5QXPV+iql9xnylGRcukthWn3IsVHNaY6X+zMdcvzfPSrX+Ho5tu2reZ6DKMBmzNSq1aX9U9cGOecbcQu/JYqres8BJ+9DVK9PE1/vk6w6+TvrK566rHgmoDIHyqK94XnnsB+NBOdvKHz5/fTJBekyIGF6Jw7ywX7WpmGi0lvY1t0282sixyqPvqjNVl/5Qprjczlw5qP965pzt/BjG0mPN8dX7EscQI6cyvQJ9ObV/PZd6xnZ+HK/bp121H9uKLH1/5o9v/j3qOV7QezT1fvbskzRtKk51lrz/ymMc6A95jN2ymOv35pmp1t/DsWxXzfsMVBmmPcEfmMY/eBXVH5je+49O8x/fjvGsf/z6SCq1aX9U9cGOecbcQu/JYqreM8BJ/NDNgQkAmYbTHbvLSR+iEYxllZHAGMg4UE9txEcyqseBMC7ZJEUjozZBf0zY09dcpjZiu9VxTfUr5nHcoDT7isc3Vy4DHvel8aNfyltyrHPvC+NGHsehON4f8jSmimGcTjHXc2msL9XYzo/jdfuaq8wXtiNqY+n7M3988+9Rz/EufT+X7jMeM+R2oIqNeRwz+yId+z8fc/3ePDvV+ns4pu2qeZ+BKsO0BMwoZlPkX4J5NrIx5uclkX4mMpYjbU/lrQn7X7KPHJOPa69UatP+qOqDHfOMuYXek8VUvUfDSfzQxbNpwkzIoEQzopN+Nk+xbMxIxFiZhZgnc0WdmJ8Z64OMkv5Ic0lfo2mCOA45Nh9DpoojHY1aZq6csqpc743SS451yfsiw6s029HwA+lL3vVcUttLxrZi2Lfr9tUO46K+DPtUUx0z6Vwvt6V9xZhIz/EufT+X7jMeC5BHWcyrYmOf1ad4IbIs5vq92QLV+ns4zu2qeZ+BKsM0B8Ic6/fa4+++PyP0MV6EkI7/6CmWI+WLKm9N3mrw83HtmUpt2h9VfbBjnjG30HuymKr3SCrTxFf8Yyf9bCzGysbiaZ/8mAfkUSfnA32hHZlQXYxEYv3evorch6lYLkq0b/Urxqkux4v5Jj7WnyunDPOnfeR95XbivqfKxuKVr7Qe94gxmiOn9PVcmuoL+ZTn/PFxvG6f/LH2M3Pvz/zxzb9HPcdLuuf97N1n3h9UscoTuf1lMdfvzVao1t/DMW5XzfsMVBmmKVB195g8kctyuR5J0W+4g36/XbG8jj1Kg7HNdebaAtri4uSTn/qjc7uxHMVY9lPlKQ3aZ2wHiM390z5VDtSL+4Dq+HJM3p/SajeXiVwmtM98fLCk/qOp1Kb9UdUHO+YZcwu9J4upeo+Ck/+ha7OmacxYjJWNxWNcyI95QB51lMbU6+6mjBemLKYzupPa21dBfnwmuorl2wL2Rb72q37lNknrGCDfZZ8qJy0TmqGO4nqPdSxe+TnNK7FKX+5WX8+lsbaB/Di28+N43T75Y+2Lpe/P/PGdoGzsPeo5XtJL3k94yz7JoyzmVbHKo2+8coER6yyLuX5vtkS1/h6Oc7tq3megyjCNgTDIMnwyodxRBgy0Hn8RygP0i5/507N5Vr1oHGM+4r/Fqoy6/CdWyqr/6Fq1Fesi+sF2Ltc230ogtZvzFA/ap45P+fRZ+wC29Z9rKdN/k9WYxLh8fOTHmLG0+oJ4j8jXPrSf2CdBHlLd+B92l9R/Fiq1aX9U9cGOec+G7lYOF9Q9Uo/Ps9F7spiq9wiYa4duTZomGDMWY2Vj8Rga8mMekEcdpTFDEL9JwOiM9SHS21dgP7kPVaz6Fe9qTu0PaJuLEmKWlrOdjV9F77GOxStfaY4RYwe8Z7wO61zPpbG2q7GdH8fr9smv2o8sfX/mj29I9R71HC/pJe9npGefeX9QxcY8bedHp+Zjrt+brVGtv4fj3K6a9xmoMkwVCLMnMxnNNNuYfowpr+TxSrxiKCMO4xrzI0j1ZbJ5pZ7aBowofZhrK6aJV9u5HLEP2pKRr/Iy1XGrr4pBOgakCyOMOIp18vGpvtoaS+txKcZDx1mNvdKQ+8Mroq9L6j8bldq0P6r6YMe89bkslsBdJRZLXodl13WrRXkvcFK+HPf12DwrvSeLqXrvDeN96NLsfJual1XZWPxSg0863gEFTFiVD0sNt8poq8qPn9GqnWr/utOpOPoS+xNjlpSD7uDmOJjr41TZWLzy2aaMbfrEtojx1VxSG0vGVu3HuOE4Xrevfl335cJ8u8uOb8l71HO8S97Pnn3m/pJHWcyrYnOe+tUXc/3ebJFq/T0c53bVvM9AlWHKIJlYgSnECALGMsZgFBGmExDxQCx18nP8KKaJoT1A1BPcUe5pi7jY/1iOKNfd77E8MXXcILMeL0BIE6sYHVPcplzojjlSnbm02hkb+1gvXkQI0rSxpP4zUqlN+6OqD3bMW5fTQsnXvbqjhLHR3ZjLQnxdt1qU98LwRHI9Ns9M78liqt57wlgfujM736bmZVU2Fr/U4CuOu/a0obmhdqM5kwmSUVrSV6BNYrg7SXrMqMV2cr900RHj6Adp6pOnbx7o55Jy0F1g1gzti1f2H+OWHGssG4tXvtJsA/sDrV1sn0zo9VxSGzA3tvPjeN0++ZfyS1uR+XZPccobO74l71HP8S55P3v2GY8FVC/mVbE5j2PVsY99fq5jrt+brVKtv4fj3K6a9xmoMkwRhPmLeZhfGViQQWSbO76U/eYHXz6CUVQcYCIpz6Y6xiDaoc24n8yStmLfcjliP/FOdZUnpo4bMM88jgO68MjHQBpVZRHFLEmrTfpLe2NjD/QrG3xdmCyp/6xUatP+qOqDHfPW47JI5q8/Wegvi/913WpRvgXaYZ9V2bOhE96pv9dj8+z0niym6r0XnLAZc53cxxi+N/NlY/GYFcxQzANiqaM0poLPAvnA5+hkLE9zms+Qymgzfl6m+ho/X2qf/sR9i6od+kBftG+2aSvHxT5W7c+VQ94X8fkZ8aljrcrG4pWvNPtifGKMDChl1VzqGdv5cbxuf8lcXfr+zB/f/HvUc7yw5P2c26fep/z+kbcktsrTuGo85mOu35stU62/h/d1u2reZ6DKMAmE+Yt5mESZQkxtjMEkYg5JAyacfF6Vh8HMplxmmTvYtE0+d48R+4jtzbWlbcgmPJZrW8ej/eU8xU8dN9AvSfXUJn3EMNMfFMvy8VGG1O5cmnpobOwj6qP2ycWILjKW1H9mKrVpf1T1wY55a8DCeNjV1R2Va67rxpNGXWc5tLGsH8/I9dhsgd6TxVS996Ea+9dlzc/Xq4LBY4yyiQTyMXrVXFp3bK/br+P6WXZ8w/yK/c6l6r3ZNtX6e3hvt6vmfQaqDBNg+DB+OR+DiFnFkGMSFaNHOyiTmSVGd46BurEtJPNLW9FY0i55qks7U22RF9PsO/Y/lsdt2sGEV3lKK4+YfNyCvNwnzDLjqLHkVWXV8ZEf+zGXVptjYx/rKV77pFwXI0vrPzOV2rQ/qvpgx7xb4Q7MYTfl85ZDrutWJw3aIZ3bU351guHkxd0i2qI/Y3Ggsqn+0p7iRHUnbaoM1E7c1n5jWTU2W6H3ZDFV7/5cv0evjA3+PBojPo8xnzT5p0dGrufSVgz+suMb1qnY71yq3pvtU62/h/d3u2reZ6DKMPWCucVs6i4wRjIa2oq19r133jL2kVvrPwuV2rQ/qvpgx7xb4Jl7nlmsF8fIdd180sD86vlHnZB45S6Tnu3nlXLuTKlt2lE9xeU7U7qTRRxlbOeTG/tXmV5VJ8aqLe1L29no6/gUT6zaGR779dhsid6TxVS9+3J5b/bAfk3ZcmR0+YzzOWWseCUNpwvy67m07thet1/H9bPs+Oq6kf3Opeq9eQ2q9ffwHm9XzfsMVBmmHrgbzF1f3QWOd4jHIK7KN328Zewjt9Z/Jiq1aX9U9cGOeW/l0PTCr3mv68aTRjT30ShzMoLYlkx1zKMN8mgz5gPPflIW22EfOT5/G8EraZ4PVUzVVux7PGHq+GDM/J9OmNdjszV6TxZT9e7HZfz3AHOUz4oulk0N48PnkbECPu98I3j5LF/PpXXH9rr9Ou5tzB/fPPudS9V78zpU629borep5n0GqgyTMVujUpv2R1Uf7Jj3Fg7N3mzwMc26o7TkBDI0x6e8KYOvtnM+JzrqKF0di06KSnOnvmpLFwycOJWnfsaLgVz2KgYfek8WU/WMMcbcn2r9bUv0NtW8z1mVWTJmi2S1KX/W1If6LRyavNngi6k7SpRhhkF32pcafPIx86ov1I7i9MhNrIuZj3nEjz23qv0oPTTxw9hXNPhQzanDcZaKMWvMRWOMMf3k9bct0dtT8z1nVSbJmC2S1ab8WfnDvIahwhRDNrDXXNeVycUw84rhzvW4M47BppxXYH+ko3Fmm7wxgy/znqkMOa+0p3T8ebexfaiMNpVW/b0Y/GpOHY6xVIxZay4aY4zpo2fdfmo133NWZZLWIv+yzCvxjMf2yuO9hKw25c/KH+a1DJXMeX7G/JrrutHkajs+4gK6gKiebY/GuXqmXpAfjfwY7IeLDMCo85rNOW1VFyL0L++/6mdddj02W6PnJBFj1pyLZosMPxf3gMf+qs/gEm6p+zaqMTLmPvSs20+t5nvOqkzSmrzHPtaEn6tc+jvwaxwbhrznD1pz/3L9Nfq0VbLalD8rf5jXNFScAA+7GH1M5/JM/XXdbID1THw8oZLOj8TooiKfeMmrDL7arR4B0oUJbWlfbIscz3FWbelY4oXOXgx+z0kixqw9F80WGX4u7oE+a1XZHNVnWI8Lxrj1qMbImPXpWbefWs33nFWZpLV5r/2sBb8iw09FVmWZNY6t1+Dn/tngn8hqU/6s/GFe31Bd7p7zvDp/UMrJj8dauNNN/tiJK588OXHSBnkyyjLUaldtxnpCd/vZd/zDVl2ExP7xStvx4kHtkg/qC9sy9PFY2Q9t6Th4VVtQmYO67HpstkLPSSLG3Gcumu0x/FzcA33WqrI5qs9wdSNiPaoxMmZdetbtp1bzPWdVJukexH3xz6P0D6LioyTckY7/WEqmlbz8D6cib21jrIy74/zHWn4HXm3zKvKd/bFjw4DnOrStcmCbPGKUV9WLjPUvxsQ+7YWsNuXPyh/m+xiq04kJA8zjNTLHnATf8lNzGGjyZJZzu2xzYs31VDc+XhPLcjuUx2frgTztV8jQx/bYL3GxrepkXx1fXXY9Nlug5yQRY+43F832GH4u7sHaBn/qc3071RgZsx496/ZTq/mesyqTdC+0P0zp57/01fPdZuUDxjamEUYW80od6qosgrTd08ZY2ZTB57fhUXW3PB4bxh2pnow627EPbLM/RHqsXqTqH4oxOf3qZLUpf1b+MD+noapOcI+Bk/Zh2G7+l+5voxqb56bnJBFjnncumsdQfR7WZW2Df1+qMTJmHXrW7adW8z1nVSbpniCMaTS3ytd2Zc7j3XAeS1FZBGm7p42psvwIDEabu/MYasx1LEP52H7s5z84xsULAaAdxDZlSK9T9TK5f6o/ln5lstqUPyt/mJ/XUFUnuMegE3k2+KTJz38HsC7V2DwvPSeJGPPcc9E8htNngG/YMNGVkeZbtDGDTRnEPLWl/DmDr/1evm28UBl81oTcn5ynNmNMRPGRU3+rMTLmdnrW7adW8z1nVSbp3qDf/ODLxzvgOV/bGNaYjtu5LBLze9qI27ksGmiZcvo+ZvCrY1Msxj8adu7yc0EA1CMPzdWL2OCfyGpT/qz8YX5uQ1Wf/B6BjHx+Tp80VCf/9ajG5jnpOUnEmOefi+YR8Lnj2zH+dkavh6kz+Odw+qP6bOT1mY0X34rlM6s2lRfrgr61I5a43BZUBn8qj8f+eFV79CH2m3VEZXoF+nDadz1OxtxCz7r91Gq+56zKJL0HCLOKccXY5ny2uXuNYpm2swGPoLe0EbdzWTTQGG7SKsOgZ3NdHZvAxNOG0jL2QH/JQyoXuV7EBv90jFFtyp+VP8zPb6guJ9JnAMPAiZoTL1z/HcG9qMbm+eg5ScSYbcxF8wgw2dHMg4yv0hhk0tl8y6DLQCsd25O5j+2BjHiM1X5YA5TXa/Ax6qwj5LFukMfxKI6/1yFPa4piWGtOMfU4GfNWetbtp1bzPWdVJum90P55JAYjrEdjMKrA3W9eFRfrQDbgkbe2EbdzGXfP1abKZPRRZa7jsVFOPJAnIw9cDEi5jal6kdg/0qovcvrVyGpT/qz8YbahMmvSc5KIMZ6LZpqT8Y1UBhrjDDEOU8wd8qkY0K/exLylsb0GP+aBDL3SbEfDD6QvedUYGfM2etbtp1bzPWdVJuk9wbBqG9Mq44rZ1a/YaLuqo2fglY68tY2pMtqhXHky3vSbO/DEKza2o2OLRj1eDAja0BiA2pirJ3L/VF/k9CuR1ab8WfnDbENl1qTnJBFjPBfNPCeTy51szDHIFEezzDdp5OW74+QrhnT8tSsh8x3zSGPmtc+871w39qXH4Od967GhGMOFhg2+WZuedfup1XzPWZVJMmaLZLUpf1b+MNtQmTXpOUnEGM9FswQei8HcHqbP8c426Dn8aJazodfjOHrUBUhjqJUW2WQDaZntzOVxmfUNvtK8Eqv05Sd763Eypoeedfup1XzPWZVJMmaLZLUpf1b+MNtQmTXpOUnEGM9FsxRMNkSjPmaWMd56rIbtaMSBOhj0mAfZZAPpXL+i6svSvJivNMfKtwRAX3kd1qnHyZil9KzbT63me86qTJIxWySrTfmz8ofZhsqsSc9JIsZ4LpoeDtPn6o9n9Yex2SzrD2P1x7D5H9Vh2MmPFwuKhblYoT/ahTUNPmVsc3xsixhfjZExS+lZt59azfecVZkkY7ZIVpvyZ+UPsw2VWZOek0SM8Vw0vXAX+zCNjr9mg9nVM/BwbX4vd+l5zWUy89zlp64e4yGd43mWX2XaN6+0HS841jT4wDawH1Df2D5dbNTjZMwcPev2U6v5nrMqk2TMFslqU/6s/GG2oTJr0nOSiDGei+YtYGp5rl6Gl21MMtv6g9qIYuMf10Yw+fHxF9Lc6SedY/O+ic/fCsj0x74szYv5SrMPTH+M0YUJZdUYGTNHz7r91Gq+56zKJJn10E9hVmVmXbLalD8rf5htqMya9JwkYoznonk7F6P76mD2Dx+dq/+WDeSfLgSqMTJmnJ51+6nVfM9ZlUl6VVD+GUl+F155mHAUf85S8I+qkNL85CS/Ky9Rd+xnJvndef00JdL+ZPzZ35iIVb8Q2/GnMs2FrDblz8ofZhsqsyY9J4kY47lobmNodF8ZPa6TDT5p8k+PBlVjZExNz7r91Gq+56zKJL0yaMrgI4y8/hGUwFDzH2KR8qhHni4GZMQrk48Uh4jlAoH4/F9sqU/bMU912CYeUT/G7J2sNuXPyh9mGyqzJj0niRjjuWhuZ2iCXxkZ+fzcP2nwM/imh551+6nVfM9ZlUl6ddCcwZeBzjGYfOVz5x1lk01dTHvM08WB0oj9cSGRzT3MGfwqvXey2pQ/K3+YbajMmvScJGKM56JZh9oMvyqYfO7k8zgO8Gs+/B3A5dd8qjEyZkjPuv3Uar7nrMok7QE0Z/DZJk/mmzvvMu2IV8WwHSFfMQJzH408wtxH0x+ZM/g86oNi+Z7JalP+rPxhtqEya9JzkogxnovGGPMYetbtp1bzPWdVJmkvIBllURl8DDkmnDyes4/Pz/NKzBKDzx1+FO/0Ix4BQtVjNmMGX6JffIMQy/dKVpvyZ+UPsw2VWZOek0SM8Vw0xpjH0LNuP7Wa7zmrMkl7AmWDz935bPDjNpIRR7zqER22I/HCQGkuEGIMol1MfnWRsOQRHXMak6g25c/KH2YbKrMmPSeJGOO5aIwxj6Fn3X5qNd9zVmWS9gZmm0djZNi5Mx+fmUcy0rrLHg060jZGnjK1pYuB+As3xGRjjpSHkc9/0GuDP09Wm/Jn5Q+zDZVZk56TRIzxXDTGmMfQs24/tZrvOasySXsEM44plzDS8XEXJCOtn67M5dqmLS4WJMx8NPfx2f0I0j5oA8V6XHTY4I+T1ab8WfnDbENl1qTnJBFjPBeNMeYx9KzbT63me86qTJK5P9yZz3fnzW1ktSl/Vv4w21CZNek5ScQYz0VjjHkMPev2U6v5nrMqk2TeB+7e67fvze1ktSl/Vv4w21CZNek5ScQYz0VjjHkMPev2U6v5nrMqk2TMFslqU/6s/GG2oTJr0nOSiDGei8YY8xh61u2nVvM9Z1UmyZgtktWm/Fn5w2xDZdak5yQRYzwXjTHmMfSs20+t5nvOqkySMVskq035s/KH2YbKrEnPSSLGeC4aY8xj6Fm3n1rN95xVmSRjtkhWm/Jn5Q+zDZVZk56TRIzxXDTGmMfQs24/tZrvOasyScZskaw25c/KH2YbKrMmPSeJGOO5aIwxj6Fn3X5qNd9zVmWSjNkiWW3Kn5U/zDZUZk16ThIxxnPRGGMeQ8+6/dRqvuesyiQZs0Wy2pQ/K3+YbajMmvScJGKM56IxxjyGnnX7qdV8z1mVSTJmi2S1KX9W/jDbUJk16TlJxBjPRWOMeQw96/ZTq/mesyqTZMwWyWpT/qz8YbahMmvSc5KIMZ6LxhjzGHrW7adW8z1nVSbJmC2S1ab8WfnDbMw9WHKSiDFVG8YYY96PuCa3ZXpbar7nrMokGbNFstqUPyt+eI15D9rUu1IVa4wx5vG0ZXpbar7nrMokGbNFstqUP6v6EBtzT9rUu1IVa4wx5vG0ZXpbar7nrMokGbNFstqUtyzLsizLel0133NWZZKM2SJZbcpblmVZlmW9rprvOasyScZskaw25S3LsizLsl5XzfecVZkkY7ZIVpvylmVZlmVZr6vmeyzr5dWmvGVZlmVZ1uuq+R7Lenm1KW9ZlmVZlvW6ar7Hsl5ebcpblmVZlmW9rprvsayXV5vylmVZlmVZlmVZlmVZlmVZlmVZlmVZlmVZlmVZlmVZlmVZlmVZlmVZlmXtXv/gH/z/FjM4bM11QNEAAAAASUVORK5CYII="/>
          <p:cNvSpPr>
            <a:spLocks noGrp="1" noChangeAspect="1" noChangeArrowheads="1"/>
          </p:cNvSpPr>
          <p:nvPr>
            <p:ph idx="1"/>
          </p:nvPr>
        </p:nvSpPr>
        <p:spPr bwMode="auto">
          <a:xfrm>
            <a:off x="678014" y="1405134"/>
            <a:ext cx="11353800" cy="520924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r>
              <a:rPr lang="nb-NO" sz="1800" smtClean="0">
                <a:hlinkClick r:id="rId2"/>
              </a:rPr>
              <a:t>Rutiner for fordeling av pasienter fra AKMO </a:t>
            </a:r>
            <a:r>
              <a:rPr lang="nb-NO" sz="1800" smtClean="0"/>
              <a:t>skal sikre </a:t>
            </a:r>
            <a:r>
              <a:rPr lang="nb-NO" sz="1800" i="1" smtClean="0"/>
              <a:t>rask </a:t>
            </a:r>
            <a:r>
              <a:rPr lang="nb-NO" sz="1800" i="1"/>
              <a:t>og presis diagnostikk som gir rett behandling på rett sted til rett </a:t>
            </a:r>
            <a:r>
              <a:rPr lang="nb-NO" sz="1800" i="1" smtClean="0"/>
              <a:t>tid</a:t>
            </a:r>
            <a:r>
              <a:rPr lang="nb-NO" sz="1800" smtClean="0"/>
              <a:t>. Dette er det felles målet for vårt samarbeid i </a:t>
            </a:r>
            <a:r>
              <a:rPr lang="nb-NO" sz="1800" smtClean="0">
                <a:hlinkClick r:id="rId3"/>
              </a:rPr>
              <a:t>mottaksmodellen. </a:t>
            </a:r>
            <a:endParaRPr lang="nb-NO" sz="1800" smtClean="0"/>
          </a:p>
          <a:p>
            <a:endParaRPr lang="nb-NO" sz="1800"/>
          </a:p>
          <a:p>
            <a:pPr marL="0" indent="0">
              <a:buNone/>
            </a:pPr>
            <a:endParaRPr lang="nb-NO" sz="1800" smtClean="0"/>
          </a:p>
          <a:p>
            <a:endParaRPr lang="nb-NO" sz="1800" smtClean="0"/>
          </a:p>
          <a:p>
            <a:endParaRPr lang="nb-NO" sz="1800"/>
          </a:p>
          <a:p>
            <a:pPr marL="0" indent="0">
              <a:buNone/>
            </a:pPr>
            <a:endParaRPr lang="nb-NO" sz="1800" smtClean="0"/>
          </a:p>
          <a:p>
            <a:endParaRPr lang="nb-NO" sz="1800"/>
          </a:p>
          <a:p>
            <a:endParaRPr lang="nb-NO" sz="1800" smtClean="0"/>
          </a:p>
          <a:p>
            <a:endParaRPr lang="nb-NO" sz="1800" smtClean="0"/>
          </a:p>
          <a:p>
            <a:r>
              <a:rPr lang="nb-NO" sz="1800" smtClean="0"/>
              <a:t>Det er opparbeidet </a:t>
            </a:r>
            <a:r>
              <a:rPr lang="nb-NO" sz="1800" smtClean="0">
                <a:hlinkClick r:id="rId4"/>
              </a:rPr>
              <a:t>en oversikt </a:t>
            </a:r>
            <a:r>
              <a:rPr lang="nb-NO" sz="1800" smtClean="0"/>
              <a:t>over hvilke pasienter som primært skal til fagspesifikk avdeling og kun unntaksvis plasseres på andre avdelinger. Gjør deg kjent med hvilke pasienter det gjelder for din avdeling. </a:t>
            </a:r>
          </a:p>
          <a:p>
            <a:r>
              <a:rPr lang="nb-NO" sz="1800" smtClean="0"/>
              <a:t>Det er utarbeidet </a:t>
            </a:r>
            <a:r>
              <a:rPr lang="nb-NO" sz="1800" smtClean="0">
                <a:hlinkClick r:id="rId5"/>
              </a:rPr>
              <a:t>Kriterier og rutiner for innleggelse av pasienter i utgreiingsmottak (UMO) og Korttidsposten (KTP) </a:t>
            </a:r>
          </a:p>
          <a:p>
            <a:r>
              <a:rPr lang="nb-NO" sz="1800"/>
              <a:t>Rutinen er </a:t>
            </a:r>
            <a:r>
              <a:rPr lang="nb-NO" sz="1800" smtClean="0"/>
              <a:t>veiledende. </a:t>
            </a:r>
            <a:r>
              <a:rPr lang="nb-NO" sz="1800"/>
              <a:t>Det vil alltid være den individuelle, medisinskfaglige vurderingen av lege som har tatt imot pasient, i samarbeid med MLA og fagspesifikk vaktlege, som er førende for plassering av pasient.</a:t>
            </a:r>
            <a:r>
              <a:rPr lang="nb-NO" sz="1800" smtClean="0">
                <a:hlinkClick r:id="rId5"/>
              </a:rPr>
              <a:t> </a:t>
            </a:r>
            <a:endParaRPr lang="nb-NO" sz="1800"/>
          </a:p>
        </p:txBody>
      </p:sp>
      <p:graphicFrame>
        <p:nvGraphicFramePr>
          <p:cNvPr id="12" name="Plassholder for innhold 3"/>
          <p:cNvGraphicFramePr/>
          <p:nvPr>
            <p:extLst>
              <p:ext uri="{D42A27DB-BD31-4B8C-83A1-F6EECF244321}">
                <p14:modId xmlns:p14="http://schemas.microsoft.com/office/powerpoint/2010/main" val="2777302068"/>
              </p:ext>
            </p:extLst>
          </p:nvPr>
        </p:nvGraphicFramePr>
        <p:xfrm>
          <a:off x="1282356" y="2091510"/>
          <a:ext cx="5738646" cy="2822396"/>
        </p:xfrm>
        <a:graphic>
          <a:graphicData uri="http://schemas.openxmlformats.org/drawingml/2006/diagram">
            <dgm:relIds xmlns:dgm="http://schemas.openxmlformats.org/drawingml/2006/diagram" r:dm="rId7" r:lo="rId8" r:qs="rId9" r:cs="rId10"/>
          </a:graphicData>
        </a:graphic>
      </p:graphicFrame>
    </p:spTree>
    <p:extLst>
      <p:ext uri="{BB962C8B-B14F-4D97-AF65-F5344CB8AC3E}">
        <p14:creationId xmlns:p14="http://schemas.microsoft.com/office/powerpoint/2010/main" val="1243008720"/>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r>
              <a:rPr lang="nb-NO" b="1" smtClean="0"/>
              <a:t>Når det ikke plass i avdelingen</a:t>
            </a:r>
            <a:endParaRPr lang="nb-NO" b="1"/>
          </a:p>
        </p:txBody>
      </p:sp>
      <p:sp>
        <p:nvSpPr>
          <p:cNvPr id="3" name="Plassholder for innhold 2"/>
          <p:cNvSpPr>
            <a:spLocks noGrp="1"/>
          </p:cNvSpPr>
          <p:nvPr>
            <p:ph idx="1"/>
          </p:nvPr>
        </p:nvSpPr>
        <p:spPr>
          <a:xfrm>
            <a:off x="838199" y="1542883"/>
            <a:ext cx="10850479" cy="4351338"/>
          </a:xfrm>
        </p:spPr>
        <p:txBody>
          <a:bodyPr>
            <a:noAutofit/>
          </a:bodyPr>
          <a:lstStyle/>
          <a:p>
            <a:r>
              <a:rPr lang="nb-NO" sz="1800"/>
              <a:t>F</a:t>
            </a:r>
            <a:r>
              <a:rPr lang="nb-NO" sz="1800" smtClean="0"/>
              <a:t>lytting </a:t>
            </a:r>
            <a:r>
              <a:rPr lang="nb-NO" sz="1800"/>
              <a:t>av pasienter ved plassmangel </a:t>
            </a:r>
            <a:r>
              <a:rPr lang="nb-NO" sz="1800" smtClean="0"/>
              <a:t>betegnes utlokalisering.</a:t>
            </a:r>
          </a:p>
          <a:p>
            <a:r>
              <a:rPr lang="nb-NO" sz="1800"/>
              <a:t>Utlokalisering er i utgangspunktet uønsket, fordi det innebærer økt risiko for </a:t>
            </a:r>
            <a:r>
              <a:rPr lang="nb-NO" sz="1800" smtClean="0"/>
              <a:t>pasienten men</a:t>
            </a:r>
          </a:p>
          <a:p>
            <a:pPr lvl="1"/>
            <a:r>
              <a:rPr lang="nb-NO" sz="1800"/>
              <a:t>kan gjennomføres for å gi plass i spesialavdeling til nye pasienter med høy medisinsk prioritet, og</a:t>
            </a:r>
          </a:p>
          <a:p>
            <a:pPr lvl="1"/>
            <a:r>
              <a:rPr lang="nb-NO" sz="1800"/>
              <a:t>er forsvarlig når det skjer etter </a:t>
            </a:r>
            <a:r>
              <a:rPr lang="nb-NO" sz="1800">
                <a:hlinkClick r:id="rId2"/>
              </a:rPr>
              <a:t>fastlagte rutiner</a:t>
            </a:r>
            <a:r>
              <a:rPr lang="nb-NO" sz="1800"/>
              <a:t>, og med risikoreduserende tiltak som sikrer at den utlokaliserte pasienten får adekvat </a:t>
            </a:r>
            <a:r>
              <a:rPr lang="nb-NO" sz="1800" smtClean="0"/>
              <a:t>behandling.</a:t>
            </a:r>
          </a:p>
          <a:p>
            <a:pPr lvl="1"/>
            <a:r>
              <a:rPr lang="nb-NO" sz="1800" i="1" smtClean="0">
                <a:hlinkClick r:id="rId2"/>
              </a:rPr>
              <a:t>Rutinen</a:t>
            </a:r>
            <a:r>
              <a:rPr lang="nb-NO" sz="1800" i="1" smtClean="0"/>
              <a:t> som beskriver hovedtiltakene må være kjent for alle medarbeidere a) Flytteliste, b) </a:t>
            </a:r>
            <a:r>
              <a:rPr lang="nb-NO" sz="1800" i="1" smtClean="0">
                <a:hlinkClick r:id="rId3"/>
              </a:rPr>
              <a:t>Utlokaliseringsnotat </a:t>
            </a:r>
            <a:r>
              <a:rPr lang="nb-NO" sz="1800" i="1">
                <a:hlinkClick r:id="rId3"/>
              </a:rPr>
              <a:t>(ULP-notat</a:t>
            </a:r>
            <a:r>
              <a:rPr lang="nb-NO" sz="1800" i="1" smtClean="0">
                <a:hlinkClick r:id="rId3"/>
              </a:rPr>
              <a:t>), </a:t>
            </a:r>
            <a:r>
              <a:rPr lang="nb-NO" sz="1800" i="1" smtClean="0"/>
              <a:t>c) Det </a:t>
            </a:r>
            <a:r>
              <a:rPr lang="nb-NO" sz="1800" i="1"/>
              <a:t>sykepleiefaglige </a:t>
            </a:r>
            <a:r>
              <a:rPr lang="nb-NO" sz="1800" i="1" smtClean="0"/>
              <a:t>ansvaret</a:t>
            </a:r>
            <a:r>
              <a:rPr lang="nb-NO" sz="1800"/>
              <a:t> </a:t>
            </a:r>
            <a:r>
              <a:rPr lang="nb-NO" sz="1800" smtClean="0"/>
              <a:t>og d) hvor </a:t>
            </a:r>
            <a:r>
              <a:rPr lang="nb-NO" sz="1800" i="1" smtClean="0"/>
              <a:t>det </a:t>
            </a:r>
            <a:r>
              <a:rPr lang="nb-NO" sz="1800" i="1"/>
              <a:t>medisinske </a:t>
            </a:r>
            <a:r>
              <a:rPr lang="nb-NO" sz="1800" i="1" smtClean="0"/>
              <a:t>ansvaret ligger</a:t>
            </a:r>
          </a:p>
          <a:p>
            <a:r>
              <a:rPr lang="nb-NO" sz="1800" smtClean="0"/>
              <a:t>Utlokalisering fra AKMO skal som hovedregel ikke forekomme</a:t>
            </a:r>
          </a:p>
          <a:p>
            <a:pPr lvl="1"/>
            <a:r>
              <a:rPr lang="nb-NO" sz="1800" smtClean="0"/>
              <a:t>Avdelingens flytteliste iverksettes for å gjøre plass til ny pasient dersom denne har høyere medisinsk prioritet enn pasient på flytteliste</a:t>
            </a:r>
          </a:p>
          <a:p>
            <a:pPr lvl="1"/>
            <a:r>
              <a:rPr lang="nb-NO" sz="1800" smtClean="0"/>
              <a:t>Pasienter i kategori B kan ligge i UMO når der er plass og regnes da ikke som utlokalisert</a:t>
            </a:r>
          </a:p>
          <a:p>
            <a:pPr lvl="1"/>
            <a:r>
              <a:rPr lang="nb-NO" sz="1800" smtClean="0"/>
              <a:t>Pasienter </a:t>
            </a:r>
            <a:r>
              <a:rPr lang="nb-NO" sz="1800"/>
              <a:t>i kategori C skal ikke utlokaliseres med mindre det er tvingende nødvendig. Når det </a:t>
            </a:r>
            <a:r>
              <a:rPr lang="nb-NO" sz="1800" smtClean="0"/>
              <a:t>skjer skal</a:t>
            </a:r>
          </a:p>
          <a:p>
            <a:pPr lvl="2"/>
            <a:r>
              <a:rPr lang="nb-NO" sz="1800">
                <a:hlinkClick r:id="rId3"/>
              </a:rPr>
              <a:t>ULP notat </a:t>
            </a:r>
            <a:r>
              <a:rPr lang="nb-NO" sz="1800" smtClean="0"/>
              <a:t>utformes og det gjøres risikovurdering. </a:t>
            </a:r>
          </a:p>
          <a:p>
            <a:pPr lvl="2"/>
            <a:r>
              <a:rPr lang="nb-NO" sz="1800" smtClean="0"/>
              <a:t>Dersom det avtales </a:t>
            </a:r>
            <a:r>
              <a:rPr lang="nb-NO" sz="1800"/>
              <a:t>utlokalisering </a:t>
            </a:r>
            <a:r>
              <a:rPr lang="nb-NO" sz="1800" smtClean="0"/>
              <a:t>av pasient med høyere risiko informeres merkantil om den foretrukne avdelingen som pasienten er utlokalisert FRA</a:t>
            </a:r>
          </a:p>
          <a:p>
            <a:pPr lvl="2"/>
            <a:r>
              <a:rPr lang="nb-NO" sz="1800"/>
              <a:t>dette rapporteres i Synergi</a:t>
            </a:r>
          </a:p>
          <a:p>
            <a:pPr marL="914400" lvl="2" indent="0">
              <a:buNone/>
            </a:pPr>
            <a:endParaRPr lang="nb-NO" sz="1800" smtClean="0"/>
          </a:p>
          <a:p>
            <a:pPr marL="0" indent="0">
              <a:buNone/>
            </a:pPr>
            <a:endParaRPr lang="nb-NO" sz="1800"/>
          </a:p>
          <a:p>
            <a:endParaRPr lang="nb-NO" sz="1800"/>
          </a:p>
          <a:p>
            <a:endParaRPr lang="nb-NO" sz="1800" smtClean="0"/>
          </a:p>
        </p:txBody>
      </p:sp>
    </p:spTree>
    <p:extLst>
      <p:ext uri="{BB962C8B-B14F-4D97-AF65-F5344CB8AC3E}">
        <p14:creationId xmlns:p14="http://schemas.microsoft.com/office/powerpoint/2010/main" val="3458854037"/>
      </p:ext>
    </p:extLst>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Vaktteamet – pulsmøter – 5 min i triage</a:t>
            </a:r>
            <a:endParaRPr lang="nb-NO"/>
          </a:p>
        </p:txBody>
      </p:sp>
      <p:sp>
        <p:nvSpPr>
          <p:cNvPr id="3" name="Plassholder for innhold 2"/>
          <p:cNvSpPr>
            <a:spLocks noGrp="1"/>
          </p:cNvSpPr>
          <p:nvPr>
            <p:ph idx="1"/>
          </p:nvPr>
        </p:nvSpPr>
        <p:spPr/>
        <p:txBody>
          <a:bodyPr>
            <a:normAutofit fontScale="77500" lnSpcReduction="20000"/>
          </a:bodyPr>
          <a:lstStyle/>
          <a:p>
            <a:r>
              <a:rPr lang="nb-NO" smtClean="0"/>
              <a:t>Vaktteamet </a:t>
            </a:r>
            <a:r>
              <a:rPr lang="nb-NO"/>
              <a:t>– </a:t>
            </a:r>
            <a:r>
              <a:rPr lang="nb-NO" smtClean="0"/>
              <a:t>Pulsmøter</a:t>
            </a:r>
            <a:endParaRPr lang="nb-NO"/>
          </a:p>
          <a:p>
            <a:pPr lvl="1"/>
            <a:r>
              <a:rPr lang="nb-NO" smtClean="0"/>
              <a:t>Møte </a:t>
            </a:r>
            <a:r>
              <a:rPr lang="nb-NO"/>
              <a:t>for alle som går </a:t>
            </a:r>
            <a:r>
              <a:rPr lang="nb-NO" smtClean="0"/>
              <a:t>primærvakt</a:t>
            </a:r>
          </a:p>
          <a:p>
            <a:pPr lvl="1"/>
            <a:r>
              <a:rPr lang="nb-NO" smtClean="0"/>
              <a:t>Hvem </a:t>
            </a:r>
            <a:r>
              <a:rPr lang="nb-NO"/>
              <a:t>jobber vi </a:t>
            </a:r>
            <a:r>
              <a:rPr lang="nb-NO" smtClean="0"/>
              <a:t>med?</a:t>
            </a:r>
          </a:p>
          <a:p>
            <a:pPr lvl="1"/>
            <a:r>
              <a:rPr lang="nb-NO" smtClean="0"/>
              <a:t>Hva </a:t>
            </a:r>
            <a:r>
              <a:rPr lang="nb-NO"/>
              <a:t>er utfordringer i postene?</a:t>
            </a:r>
          </a:p>
          <a:p>
            <a:pPr marL="0" indent="0">
              <a:buNone/>
            </a:pPr>
            <a:endParaRPr lang="nb-NO"/>
          </a:p>
          <a:p>
            <a:r>
              <a:rPr lang="nb-NO"/>
              <a:t>Møte hverdager:</a:t>
            </a:r>
          </a:p>
          <a:p>
            <a:pPr lvl="1"/>
            <a:r>
              <a:rPr lang="nb-NO"/>
              <a:t>Kl. 9.00 – hvem er på vakt i </a:t>
            </a:r>
            <a:r>
              <a:rPr lang="nb-NO" smtClean="0"/>
              <a:t>dag hvordan er situasjonen på postene?</a:t>
            </a:r>
          </a:p>
          <a:p>
            <a:pPr lvl="1"/>
            <a:r>
              <a:rPr lang="nb-NO" smtClean="0"/>
              <a:t>Evt</a:t>
            </a:r>
            <a:r>
              <a:rPr lang="nb-NO"/>
              <a:t>. Kl.14.00 – etter </a:t>
            </a:r>
            <a:r>
              <a:rPr lang="nb-NO" smtClean="0"/>
              <a:t>kapasitetsmøtet ved plassituasjonsutfordringer.</a:t>
            </a:r>
          </a:p>
          <a:p>
            <a:pPr lvl="1"/>
            <a:r>
              <a:rPr lang="nb-NO" smtClean="0"/>
              <a:t>Kl.21.00 </a:t>
            </a:r>
            <a:r>
              <a:rPr lang="nb-NO"/>
              <a:t>– hvem er på vakt i </a:t>
            </a:r>
            <a:r>
              <a:rPr lang="nb-NO" smtClean="0"/>
              <a:t>kveld/natt og hvordan er situasjonen på postene?</a:t>
            </a:r>
          </a:p>
          <a:p>
            <a:pPr lvl="1"/>
            <a:endParaRPr lang="nb-NO"/>
          </a:p>
          <a:p>
            <a:r>
              <a:rPr lang="nb-NO"/>
              <a:t>Møte helg/helligdager:</a:t>
            </a:r>
          </a:p>
          <a:p>
            <a:pPr lvl="1"/>
            <a:r>
              <a:rPr lang="nb-NO"/>
              <a:t>Kl. 9.30 – hvem er på vakt i dag?</a:t>
            </a:r>
          </a:p>
          <a:p>
            <a:pPr marL="0" indent="0">
              <a:buNone/>
            </a:pPr>
            <a:endParaRPr lang="nb-NO"/>
          </a:p>
          <a:p>
            <a:r>
              <a:rPr lang="nb-NO" err="1"/>
              <a:t>Evt ytterligere møter ved behov.</a:t>
            </a:r>
          </a:p>
        </p:txBody>
      </p:sp>
    </p:spTree>
    <p:extLst>
      <p:ext uri="{BB962C8B-B14F-4D97-AF65-F5344CB8AC3E}">
        <p14:creationId xmlns:p14="http://schemas.microsoft.com/office/powerpoint/2010/main" val="3102132584"/>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145670"/>
            <a:ext cx="10515600" cy="1024370"/>
          </a:xfrm>
        </p:spPr>
        <p:txBody>
          <a:bodyPr/>
          <a:lstStyle/>
          <a:p>
            <a:r>
              <a:rPr lang="nb-NO" b="1" smtClean="0"/>
              <a:t>Jeg skal på vakt…</a:t>
            </a:r>
            <a:endParaRPr lang="nb-NO" b="1"/>
          </a:p>
        </p:txBody>
      </p:sp>
      <p:sp>
        <p:nvSpPr>
          <p:cNvPr id="3" name="Plassholder for innhold 2"/>
          <p:cNvSpPr>
            <a:spLocks noGrp="1"/>
          </p:cNvSpPr>
          <p:nvPr>
            <p:ph idx="1"/>
          </p:nvPr>
        </p:nvSpPr>
        <p:spPr>
          <a:xfrm>
            <a:off x="720436" y="1101214"/>
            <a:ext cx="11471563" cy="5075750"/>
          </a:xfrm>
        </p:spPr>
        <p:txBody>
          <a:bodyPr>
            <a:noAutofit/>
          </a:bodyPr>
          <a:lstStyle/>
          <a:p>
            <a:pPr marL="0" indent="0">
              <a:buNone/>
            </a:pPr>
            <a:r>
              <a:rPr lang="nb-NO" sz="2400" smtClean="0"/>
              <a:t>Når du skal på vakt </a:t>
            </a:r>
            <a:r>
              <a:rPr lang="nb-NO" sz="2400"/>
              <a:t>som lege </a:t>
            </a:r>
            <a:r>
              <a:rPr lang="nb-NO" sz="2400" smtClean="0"/>
              <a:t>i Akuttmottaket, må du kunne noe om følgende: </a:t>
            </a:r>
            <a:br>
              <a:rPr lang="nb-NO" sz="2400" smtClean="0"/>
            </a:br>
            <a:endParaRPr lang="nb-NO" sz="2400" smtClean="0"/>
          </a:p>
          <a:p>
            <a:pPr marL="514350" indent="-514350">
              <a:buFont typeface="+mj-lt"/>
              <a:buAutoNum type="arabicPeriod"/>
            </a:pPr>
            <a:r>
              <a:rPr lang="nb-NO" sz="2400" smtClean="0"/>
              <a:t>Hvordan er ansvarsfordelingen for leger som jobber i Akuttmottak?</a:t>
            </a:r>
          </a:p>
          <a:p>
            <a:pPr marL="514350" indent="-514350">
              <a:buFont typeface="+mj-lt"/>
              <a:buAutoNum type="arabicPeriod"/>
            </a:pPr>
            <a:r>
              <a:rPr lang="nb-NO" sz="2400"/>
              <a:t>Hvem jobber i </a:t>
            </a:r>
            <a:r>
              <a:rPr lang="nb-NO" sz="2400" smtClean="0"/>
              <a:t>Akuttmottak?</a:t>
            </a:r>
          </a:p>
          <a:p>
            <a:pPr marL="514350" indent="-514350">
              <a:buFont typeface="+mj-lt"/>
              <a:buAutoNum type="arabicPeriod"/>
            </a:pPr>
            <a:r>
              <a:rPr lang="nb-NO" sz="2400"/>
              <a:t>Hvordan får jeg informasjon om pasienter som er meldt til og </a:t>
            </a:r>
            <a:r>
              <a:rPr lang="nb-NO" sz="2400" smtClean="0"/>
              <a:t>ankommet Akuttmottak? </a:t>
            </a:r>
            <a:endParaRPr lang="nb-NO" sz="2400"/>
          </a:p>
          <a:p>
            <a:pPr marL="514350" indent="-514350">
              <a:buFont typeface="+mj-lt"/>
              <a:buAutoNum type="arabicPeriod"/>
            </a:pPr>
            <a:r>
              <a:rPr lang="nb-NO" sz="2400"/>
              <a:t>Hva er hastegrads- og primærvurdering? </a:t>
            </a:r>
          </a:p>
          <a:p>
            <a:pPr marL="514350" indent="-514350">
              <a:buFont typeface="+mj-lt"/>
              <a:buAutoNum type="arabicPeriod"/>
            </a:pPr>
            <a:r>
              <a:rPr lang="nb-NO" sz="2400" smtClean="0"/>
              <a:t>Hva </a:t>
            </a:r>
            <a:r>
              <a:rPr lang="nb-NO" sz="2400"/>
              <a:t>er forskjellen </a:t>
            </a:r>
            <a:r>
              <a:rPr lang="nb-NO" sz="2400" smtClean="0"/>
              <a:t>på </a:t>
            </a:r>
            <a:r>
              <a:rPr lang="nb-NO" sz="2400"/>
              <a:t>fagspesifikt </a:t>
            </a:r>
            <a:r>
              <a:rPr lang="nb-NO" sz="2400" smtClean="0"/>
              <a:t>mottak og tverrfaglig mottak?</a:t>
            </a:r>
          </a:p>
          <a:p>
            <a:pPr marL="514350" indent="-514350">
              <a:buFont typeface="+mj-lt"/>
              <a:buAutoNum type="arabicPeriod"/>
            </a:pPr>
            <a:r>
              <a:rPr lang="nb-NO" sz="2400"/>
              <a:t>Hvem kan bruke </a:t>
            </a:r>
            <a:r>
              <a:rPr lang="nb-NO" sz="2400" smtClean="0"/>
              <a:t>observasjonsplassene eller Korttidsposten? </a:t>
            </a:r>
            <a:endParaRPr lang="nb-NO" sz="2400" strike="sngStrike" smtClean="0"/>
          </a:p>
          <a:p>
            <a:pPr marL="514350" indent="-514350">
              <a:buFont typeface="+mj-lt"/>
              <a:buAutoNum type="arabicPeriod"/>
            </a:pPr>
            <a:r>
              <a:rPr lang="nb-NO" sz="2400" smtClean="0"/>
              <a:t>Hva gjør du dersom du mener at pasienten bør endre avdelingstilhørighet? </a:t>
            </a:r>
          </a:p>
          <a:p>
            <a:pPr marL="514350" indent="-514350">
              <a:buFont typeface="+mj-lt"/>
              <a:buAutoNum type="arabicPeriod"/>
            </a:pPr>
            <a:r>
              <a:rPr lang="nb-NO" sz="2400"/>
              <a:t>Hva må jeg registrere av informasjon i ulike fagsystemer?</a:t>
            </a:r>
            <a:endParaRPr lang="nb-NO" sz="2400" smtClean="0"/>
          </a:p>
          <a:p>
            <a:pPr marL="514350" indent="-514350">
              <a:buFont typeface="+mj-lt"/>
              <a:buAutoNum type="arabicPeriod"/>
            </a:pPr>
            <a:r>
              <a:rPr lang="nb-NO" sz="2400" smtClean="0"/>
              <a:t>Hvilke kriterier må være oppfylt før en pasient er klar for post?</a:t>
            </a:r>
          </a:p>
          <a:p>
            <a:pPr marL="514350" indent="-514350">
              <a:buFont typeface="+mj-lt"/>
              <a:buAutoNum type="arabicPeriod"/>
            </a:pPr>
            <a:r>
              <a:rPr lang="nb-NO" sz="2400" smtClean="0"/>
              <a:t>Hva gjør jeg dersom pasienten må flyttes av plasshensyn?</a:t>
            </a:r>
          </a:p>
          <a:p>
            <a:pPr>
              <a:buFontTx/>
              <a:buChar char="-"/>
            </a:pPr>
            <a:endParaRPr lang="nb-NO" sz="2400"/>
          </a:p>
        </p:txBody>
      </p:sp>
    </p:spTree>
    <p:extLst>
      <p:ext uri="{BB962C8B-B14F-4D97-AF65-F5344CB8AC3E}">
        <p14:creationId xmlns:p14="http://schemas.microsoft.com/office/powerpoint/2010/main" val="813894267"/>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435864" y="365125"/>
            <a:ext cx="10515600" cy="860171"/>
          </a:xfrm>
        </p:spPr>
        <p:txBody>
          <a:bodyPr/>
          <a:lstStyle/>
          <a:p>
            <a:r>
              <a:rPr lang="nb-NO" b="1" smtClean="0"/>
              <a:t>Hvem har ansvar for hvilke pasienter?</a:t>
            </a:r>
            <a:endParaRPr lang="nb-NO" b="1"/>
          </a:p>
        </p:txBody>
      </p:sp>
      <p:sp>
        <p:nvSpPr>
          <p:cNvPr id="3" name="Plassholder for innhold 2"/>
          <p:cNvSpPr>
            <a:spLocks noGrp="1"/>
          </p:cNvSpPr>
          <p:nvPr>
            <p:ph idx="1"/>
          </p:nvPr>
        </p:nvSpPr>
        <p:spPr>
          <a:xfrm>
            <a:off x="1050780" y="6293798"/>
            <a:ext cx="9803081" cy="723500"/>
          </a:xfrm>
        </p:spPr>
        <p:txBody>
          <a:bodyPr/>
          <a:lstStyle/>
          <a:p>
            <a:pPr marL="0" indent="0">
              <a:buNone/>
            </a:pPr>
            <a:r>
              <a:rPr lang="nb-NO" sz="2300" smtClean="0"/>
              <a:t>Om natten (kl</a:t>
            </a:r>
            <a:r>
              <a:rPr lang="nb-NO" sz="2300"/>
              <a:t>.</a:t>
            </a:r>
            <a:r>
              <a:rPr lang="nb-NO" sz="2300" smtClean="0"/>
              <a:t>21-08) går alle pasientene direkte til fagspesifikt mottak.</a:t>
            </a:r>
            <a:br>
              <a:rPr lang="nb-NO" smtClean="0"/>
            </a:br>
            <a:endParaRPr lang="nb-NO" sz="1600"/>
          </a:p>
        </p:txBody>
      </p:sp>
      <p:sp>
        <p:nvSpPr>
          <p:cNvPr id="4" name="TekstSylinder 3"/>
          <p:cNvSpPr txBox="1"/>
          <p:nvPr/>
        </p:nvSpPr>
        <p:spPr>
          <a:xfrm>
            <a:off x="6283643" y="1418195"/>
            <a:ext cx="4846320" cy="4278094"/>
          </a:xfrm>
          <a:prstGeom prst="rect">
            <a:avLst/>
          </a:prstGeom>
          <a:noFill/>
        </p:spPr>
        <p:txBody>
          <a:bodyPr wrap="square" rtlCol="0">
            <a:spAutoFit/>
          </a:bodyPr>
          <a:lstStyle/>
          <a:p>
            <a:pPr marL="285750" indent="-285750">
              <a:buFont typeface="Arial" panose="020b0604020202020204" pitchFamily="34" charset="0"/>
              <a:buChar char="•"/>
            </a:pPr>
            <a:r>
              <a:rPr lang="nb-NO" sz="1600" smtClean="0"/>
              <a:t>Pasienter meldt med rød eller oransje hastegrad, </a:t>
            </a:r>
            <a:br>
              <a:rPr lang="nb-NO" sz="1600" smtClean="0"/>
            </a:br>
            <a:r>
              <a:rPr lang="nb-NO" sz="1600" smtClean="0"/>
              <a:t>skal rett til «fagspesifikt mottak» etter innmeldt avdeling (akuttgruppe). </a:t>
            </a:r>
          </a:p>
          <a:p>
            <a:pPr marL="285750" indent="-285750">
              <a:buFont typeface="Arial" panose="020b0604020202020204" pitchFamily="34" charset="0"/>
              <a:buChar char="•"/>
            </a:pPr>
            <a:r>
              <a:rPr lang="nb-NO" sz="1600" smtClean="0"/>
              <a:t>Spesialavdelingene har ansvaret fra pasienten ankommer, og frem til evt. overføring til annen avdeling.</a:t>
            </a:r>
            <a:br>
              <a:rPr lang="nb-NO" sz="1600" smtClean="0"/>
            </a:br>
            <a:br>
              <a:rPr lang="nb-NO" sz="1600" smtClean="0"/>
            </a:br>
            <a:endParaRPr lang="nb-NO" sz="1600" smtClean="0"/>
          </a:p>
          <a:p>
            <a:pPr marL="285750" indent="-285750">
              <a:buFont typeface="Arial" panose="020b0604020202020204" pitchFamily="34" charset="0"/>
              <a:buChar char="•"/>
            </a:pPr>
            <a:r>
              <a:rPr lang="nb-NO" sz="1600" smtClean="0"/>
              <a:t>Pasienter meldt med gul, grønn eller uten hastegrad, skal rett til triage – uavhengig av hvilken avdeling de er meldt til. </a:t>
            </a:r>
          </a:p>
          <a:p>
            <a:pPr marL="285750" indent="-285750">
              <a:buFont typeface="Arial" panose="020b0604020202020204" pitchFamily="34" charset="0"/>
              <a:buChar char="•"/>
            </a:pPr>
            <a:r>
              <a:rPr lang="nb-NO" sz="1600" smtClean="0"/>
              <a:t>Mottaksklinikken har ansvaret fra pasienten ankommer, og frem til evt. overføring til annen avdeling (= overføring til fagspesifikt mottak).</a:t>
            </a:r>
          </a:p>
          <a:p>
            <a:endParaRPr lang="nb-NO" sz="1600"/>
          </a:p>
          <a:p>
            <a:endParaRPr lang="nb-NO" sz="1600" smtClean="0"/>
          </a:p>
          <a:p>
            <a:endParaRPr lang="nb-NO" sz="1600"/>
          </a:p>
        </p:txBody>
      </p:sp>
      <p:pic>
        <p:nvPicPr>
          <p:cNvPr id="6" name="Picture 3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982" y="1112287"/>
            <a:ext cx="516957" cy="723737"/>
          </a:xfrm>
          <a:prstGeom prst="rect">
            <a:avLst/>
          </a:prstGeom>
        </p:spPr>
      </p:pic>
      <p:sp>
        <p:nvSpPr>
          <p:cNvPr id="7" name="TekstSylinder 6"/>
          <p:cNvSpPr txBox="1"/>
          <p:nvPr/>
        </p:nvSpPr>
        <p:spPr>
          <a:xfrm>
            <a:off x="52804" y="1899129"/>
            <a:ext cx="1939037" cy="4278094"/>
          </a:xfrm>
          <a:prstGeom prst="rect">
            <a:avLst/>
          </a:prstGeom>
          <a:noFill/>
        </p:spPr>
        <p:txBody>
          <a:bodyPr wrap="square" rtlCol="0">
            <a:spAutoFit/>
          </a:bodyPr>
          <a:lstStyle/>
          <a:p>
            <a:r>
              <a:rPr lang="nb-NO" sz="1600" smtClean="0"/>
              <a:t>Pasienter meldes inn med ulike hastegrader og</a:t>
            </a:r>
            <a:br>
              <a:rPr lang="nb-NO" sz="1600" smtClean="0"/>
            </a:br>
            <a:r>
              <a:rPr lang="nb-NO" sz="1600" smtClean="0"/>
              <a:t>avdelingstilhørighet (akuttgruppe) til Akuttmottak. </a:t>
            </a:r>
          </a:p>
          <a:p>
            <a:endParaRPr lang="nb-NO" sz="1600" smtClean="0"/>
          </a:p>
          <a:p>
            <a:r>
              <a:rPr lang="nb-NO" sz="1600" smtClean="0"/>
              <a:t>Akuttgruppe avgjøres av innleggende lege. </a:t>
            </a:r>
          </a:p>
          <a:p>
            <a:r>
              <a:rPr lang="nb-NO" sz="1600" smtClean="0"/>
              <a:t>Der lege ikke har vurdert pasienten før innleggelse, avgjøres akuttgruppe i samarbeid mellom ambulanse og akuttmottak. </a:t>
            </a:r>
            <a:endParaRPr lang="nb-NO" sz="1600"/>
          </a:p>
        </p:txBody>
      </p:sp>
      <p:cxnSp>
        <p:nvCxnSpPr>
          <p:cNvPr id="9" name="Rett linje 8"/>
          <p:cNvCxnSpPr/>
          <p:nvPr/>
        </p:nvCxnSpPr>
        <p:spPr>
          <a:xfrm>
            <a:off x="3248318" y="1539089"/>
            <a:ext cx="12054" cy="354784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kstSylinder 9"/>
          <p:cNvSpPr txBox="1"/>
          <p:nvPr/>
        </p:nvSpPr>
        <p:spPr>
          <a:xfrm>
            <a:off x="2535086" y="5172546"/>
            <a:ext cx="1426464" cy="646331"/>
          </a:xfrm>
          <a:prstGeom prst="rect">
            <a:avLst/>
          </a:prstGeom>
          <a:noFill/>
        </p:spPr>
        <p:txBody>
          <a:bodyPr wrap="square" rtlCol="0">
            <a:spAutoFit/>
          </a:bodyPr>
          <a:lstStyle/>
          <a:p>
            <a:r>
              <a:rPr lang="nb-NO" b="1" smtClean="0"/>
              <a:t>Døra inn til Akuttmottak</a:t>
            </a:r>
            <a:endParaRPr lang="nb-NO" b="1"/>
          </a:p>
        </p:txBody>
      </p:sp>
      <p:sp>
        <p:nvSpPr>
          <p:cNvPr id="11" name="Pil høyre 10"/>
          <p:cNvSpPr/>
          <p:nvPr/>
        </p:nvSpPr>
        <p:spPr>
          <a:xfrm>
            <a:off x="2249532" y="1899129"/>
            <a:ext cx="730424" cy="36004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il høyre 11"/>
          <p:cNvSpPr/>
          <p:nvPr/>
        </p:nvSpPr>
        <p:spPr>
          <a:xfrm>
            <a:off x="2249532" y="2475193"/>
            <a:ext cx="730424" cy="36004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Pil høyre 12"/>
          <p:cNvSpPr/>
          <p:nvPr/>
        </p:nvSpPr>
        <p:spPr>
          <a:xfrm>
            <a:off x="2237552" y="3267281"/>
            <a:ext cx="730424" cy="36004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Pil høyre 13"/>
          <p:cNvSpPr/>
          <p:nvPr/>
        </p:nvSpPr>
        <p:spPr>
          <a:xfrm>
            <a:off x="2249532" y="3801914"/>
            <a:ext cx="730424" cy="36004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Høyre klammeparentes 15"/>
          <p:cNvSpPr/>
          <p:nvPr/>
        </p:nvSpPr>
        <p:spPr>
          <a:xfrm>
            <a:off x="3484013" y="1755113"/>
            <a:ext cx="144016" cy="1152128"/>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sp>
        <p:nvSpPr>
          <p:cNvPr id="18" name="Høyre klammeparentes 17"/>
          <p:cNvSpPr/>
          <p:nvPr/>
        </p:nvSpPr>
        <p:spPr>
          <a:xfrm>
            <a:off x="3484013" y="3231849"/>
            <a:ext cx="144016" cy="1728191"/>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cxnSp>
        <p:nvCxnSpPr>
          <p:cNvPr id="23" name="Rett linje 22"/>
          <p:cNvCxnSpPr/>
          <p:nvPr/>
        </p:nvCxnSpPr>
        <p:spPr>
          <a:xfrm>
            <a:off x="2219264" y="3106121"/>
            <a:ext cx="77271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kstSylinder 23"/>
          <p:cNvSpPr txBox="1"/>
          <p:nvPr/>
        </p:nvSpPr>
        <p:spPr>
          <a:xfrm>
            <a:off x="3706075" y="2172200"/>
            <a:ext cx="2288729" cy="2369880"/>
          </a:xfrm>
          <a:prstGeom prst="rect">
            <a:avLst/>
          </a:prstGeom>
          <a:noFill/>
        </p:spPr>
        <p:txBody>
          <a:bodyPr wrap="square" rtlCol="0">
            <a:spAutoFit/>
          </a:bodyPr>
          <a:lstStyle/>
          <a:p>
            <a:r>
              <a:rPr lang="nb-NO" sz="2000" b="1" smtClean="0"/>
              <a:t>Fagspesifikt mottak</a:t>
            </a:r>
            <a:br>
              <a:rPr lang="nb-NO" b="1" smtClean="0"/>
            </a:br>
            <a:r>
              <a:rPr lang="nb-NO" sz="1400" b="1" smtClean="0"/>
              <a:t>(Spesialavdelings ansvar)</a:t>
            </a:r>
          </a:p>
          <a:p>
            <a:endParaRPr lang="nb-NO" sz="1600" smtClean="0"/>
          </a:p>
          <a:p>
            <a:endParaRPr lang="nb-NO" sz="1600"/>
          </a:p>
          <a:p>
            <a:endParaRPr lang="nb-NO" sz="1600" smtClean="0"/>
          </a:p>
          <a:p>
            <a:endParaRPr lang="nb-NO" sz="1600"/>
          </a:p>
          <a:p>
            <a:endParaRPr lang="nb-NO" sz="1600" smtClean="0"/>
          </a:p>
          <a:p>
            <a:pPr algn="ctr"/>
            <a:r>
              <a:rPr lang="nb-NO" sz="2000" b="1" err="1" smtClean="0"/>
              <a:t>Triage</a:t>
            </a:r>
            <a:br>
              <a:rPr lang="nb-NO" b="1" smtClean="0"/>
            </a:br>
            <a:r>
              <a:rPr lang="nb-NO" sz="1400" b="1" smtClean="0"/>
              <a:t>(Mottaksklinikkens ansvar)</a:t>
            </a:r>
            <a:endParaRPr lang="nb-NO" sz="1400" b="1"/>
          </a:p>
        </p:txBody>
      </p:sp>
      <p:pic>
        <p:nvPicPr>
          <p:cNvPr id="25" name="Picture 3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4623" y="1420203"/>
            <a:ext cx="886958" cy="886958"/>
          </a:xfrm>
          <a:prstGeom prst="rect">
            <a:avLst/>
          </a:prstGeom>
        </p:spPr>
      </p:pic>
      <p:pic>
        <p:nvPicPr>
          <p:cNvPr id="26" name="Picture 3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9301" y="3106103"/>
            <a:ext cx="902279" cy="902279"/>
          </a:xfrm>
          <a:prstGeom prst="rect">
            <a:avLst/>
          </a:prstGeom>
        </p:spPr>
      </p:pic>
    </p:spTree>
    <p:extLst>
      <p:ext uri="{BB962C8B-B14F-4D97-AF65-F5344CB8AC3E}">
        <p14:creationId xmlns:p14="http://schemas.microsoft.com/office/powerpoint/2010/main" val="1900293495"/>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4" name="Picture 3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0" y="956425"/>
            <a:ext cx="1042406" cy="1042406"/>
          </a:xfrm>
          <a:prstGeom prst="rect">
            <a:avLst/>
          </a:prstGeom>
        </p:spPr>
      </p:pic>
      <p:sp>
        <p:nvSpPr>
          <p:cNvPr id="12" name="TekstSylinder 11"/>
          <p:cNvSpPr txBox="1"/>
          <p:nvPr/>
        </p:nvSpPr>
        <p:spPr>
          <a:xfrm>
            <a:off x="9252804" y="1157791"/>
            <a:ext cx="2369127" cy="1846659"/>
          </a:xfrm>
          <a:prstGeom prst="rect">
            <a:avLst/>
          </a:prstGeom>
          <a:noFill/>
        </p:spPr>
        <p:txBody>
          <a:bodyPr wrap="square" rtlCol="0">
            <a:spAutoFit/>
          </a:bodyPr>
          <a:lstStyle/>
          <a:p>
            <a:r>
              <a:rPr lang="nb-NO" sz="1200" b="1" smtClean="0">
                <a:hlinkClick r:id="rId3"/>
              </a:rPr>
              <a:t>Vaktleder</a:t>
            </a:r>
            <a:endParaRPr lang="nb-NO" sz="1200" b="1" smtClean="0"/>
          </a:p>
          <a:p>
            <a:pPr marL="171450" indent="-171450">
              <a:buFont typeface="Arial" panose="020b0604020202020204" pitchFamily="34" charset="0"/>
              <a:buChar char="•"/>
            </a:pPr>
            <a:r>
              <a:rPr lang="nb-NO" sz="1200"/>
              <a:t>Overordnet sykepleiefaglig </a:t>
            </a:r>
            <a:r>
              <a:rPr lang="nb-NO" sz="1200" smtClean="0"/>
              <a:t>ansvar</a:t>
            </a:r>
          </a:p>
          <a:p>
            <a:pPr marL="171450" indent="-171450">
              <a:buFont typeface="Arial" panose="020b0604020202020204" pitchFamily="34" charset="0"/>
              <a:buChar char="•"/>
            </a:pPr>
            <a:r>
              <a:rPr lang="nb-NO" sz="1200" smtClean="0"/>
              <a:t>Har </a:t>
            </a:r>
            <a:r>
              <a:rPr lang="nb-NO" sz="1200"/>
              <a:t>ansvar for pasientflyt i </a:t>
            </a:r>
            <a:r>
              <a:rPr lang="nb-NO" sz="1200" smtClean="0"/>
              <a:t>Akuttmottak </a:t>
            </a:r>
            <a:r>
              <a:rPr lang="nb-NO" sz="1200"/>
              <a:t>i samarbeid med MLA og koordinator. </a:t>
            </a:r>
          </a:p>
          <a:p>
            <a:pPr marL="171450" indent="-171450">
              <a:buFont typeface="Arial" panose="020b0604020202020204" pitchFamily="34" charset="0"/>
              <a:buChar char="•"/>
            </a:pPr>
            <a:r>
              <a:rPr lang="nb-NO" sz="1200" smtClean="0"/>
              <a:t>Lederansvar i beredskaps-situasjoner</a:t>
            </a:r>
            <a:endParaRPr lang="nb-NO" sz="1200"/>
          </a:p>
          <a:p>
            <a:endParaRPr lang="nb-NO"/>
          </a:p>
        </p:txBody>
      </p:sp>
      <p:sp>
        <p:nvSpPr>
          <p:cNvPr id="13" name="TekstSylinder 12"/>
          <p:cNvSpPr txBox="1"/>
          <p:nvPr/>
        </p:nvSpPr>
        <p:spPr>
          <a:xfrm>
            <a:off x="1173831" y="4358667"/>
            <a:ext cx="2976728" cy="2585323"/>
          </a:xfrm>
          <a:prstGeom prst="rect">
            <a:avLst/>
          </a:prstGeom>
          <a:noFill/>
        </p:spPr>
        <p:txBody>
          <a:bodyPr wrap="square" rtlCol="0">
            <a:spAutoFit/>
          </a:bodyPr>
          <a:lstStyle/>
          <a:p>
            <a:r>
              <a:rPr lang="nb-NO" sz="1200" b="1" smtClean="0">
                <a:hlinkClick r:id="rId4"/>
              </a:rPr>
              <a:t>Koordinator</a:t>
            </a:r>
            <a:endParaRPr lang="nb-NO" sz="1200" b="1" smtClean="0"/>
          </a:p>
          <a:p>
            <a:r>
              <a:rPr lang="nb-NO" sz="1200" smtClean="0"/>
              <a:t>Sitter i resepsjonen</a:t>
            </a:r>
          </a:p>
          <a:p>
            <a:pPr marL="171450" indent="-171450">
              <a:buFont typeface="Arial" panose="020b0604020202020204" pitchFamily="34" charset="0"/>
              <a:buChar char="•"/>
            </a:pPr>
            <a:r>
              <a:rPr lang="nb-NO" sz="1200" smtClean="0"/>
              <a:t>Har oversikt </a:t>
            </a:r>
            <a:r>
              <a:rPr lang="nb-NO" sz="1200"/>
              <a:t>over alle pasienter meldt til og ankommet </a:t>
            </a:r>
            <a:r>
              <a:rPr lang="nb-NO" sz="1200" smtClean="0"/>
              <a:t>Akuttmottak</a:t>
            </a:r>
          </a:p>
          <a:p>
            <a:pPr marL="171450" indent="-171450">
              <a:buFont typeface="Arial" panose="020b0604020202020204" pitchFamily="34" charset="0"/>
              <a:buChar char="•"/>
            </a:pPr>
            <a:r>
              <a:rPr lang="nb-NO" sz="1200"/>
              <a:t>K</a:t>
            </a:r>
            <a:r>
              <a:rPr lang="nb-NO" sz="1200" smtClean="0"/>
              <a:t>oordinerer </a:t>
            </a:r>
            <a:r>
              <a:rPr lang="nb-NO" sz="1200"/>
              <a:t>og fordeler </a:t>
            </a:r>
            <a:r>
              <a:rPr lang="nb-NO" sz="1200" smtClean="0"/>
              <a:t>rom og pasient-ansvarlig sykepleier </a:t>
            </a:r>
          </a:p>
          <a:p>
            <a:pPr marL="171450" indent="-171450">
              <a:buFont typeface="Arial" panose="020b0604020202020204" pitchFamily="34" charset="0"/>
              <a:buChar char="•"/>
            </a:pPr>
            <a:r>
              <a:rPr lang="nb-NO" sz="1200"/>
              <a:t>V</a:t>
            </a:r>
            <a:r>
              <a:rPr lang="nb-NO" sz="1200" smtClean="0"/>
              <a:t>arsler leger</a:t>
            </a:r>
          </a:p>
          <a:p>
            <a:pPr marL="171450" indent="-171450">
              <a:buFont typeface="Arial" panose="020b0604020202020204" pitchFamily="34" charset="0"/>
              <a:buChar char="•"/>
            </a:pPr>
            <a:r>
              <a:rPr lang="nb-NO" sz="1200" smtClean="0"/>
              <a:t>Har kommunikasjon </a:t>
            </a:r>
            <a:r>
              <a:rPr lang="nb-NO" sz="1200"/>
              <a:t>med AMK og </a:t>
            </a:r>
            <a:r>
              <a:rPr lang="nb-NO" sz="1200" smtClean="0"/>
              <a:t>ambulanse</a:t>
            </a:r>
          </a:p>
          <a:p>
            <a:pPr marL="171450" indent="-171450">
              <a:buFont typeface="Arial" panose="020b0604020202020204" pitchFamily="34" charset="0"/>
              <a:buChar char="•"/>
            </a:pPr>
            <a:r>
              <a:rPr lang="nb-NO" sz="1200" smtClean="0"/>
              <a:t>Har ansvar </a:t>
            </a:r>
            <a:r>
              <a:rPr lang="nb-NO" sz="1200"/>
              <a:t>for logistikk og </a:t>
            </a:r>
            <a:r>
              <a:rPr lang="nb-NO" sz="1200" smtClean="0"/>
              <a:t>pasientflyt i Akuttmottak i samarbeid med MLA og Vaktleder</a:t>
            </a:r>
            <a:endParaRPr lang="nb-NO" sz="1200"/>
          </a:p>
          <a:p>
            <a:endParaRPr lang="nb-NO"/>
          </a:p>
        </p:txBody>
      </p:sp>
      <p:sp>
        <p:nvSpPr>
          <p:cNvPr id="14" name="TekstSylinder 13"/>
          <p:cNvSpPr txBox="1"/>
          <p:nvPr/>
        </p:nvSpPr>
        <p:spPr>
          <a:xfrm>
            <a:off x="9326074" y="4016710"/>
            <a:ext cx="2493310" cy="1107996"/>
          </a:xfrm>
          <a:prstGeom prst="rect">
            <a:avLst/>
          </a:prstGeom>
          <a:noFill/>
          <a:ln>
            <a:noFill/>
          </a:ln>
        </p:spPr>
        <p:txBody>
          <a:bodyPr wrap="square" rtlCol="0">
            <a:spAutoFit/>
          </a:bodyPr>
          <a:lstStyle/>
          <a:p>
            <a:r>
              <a:rPr lang="nb-NO" sz="1200" b="1" err="1" smtClean="0">
                <a:hlinkClick r:id="rId5"/>
              </a:rPr>
              <a:t>Triagesykepleier</a:t>
            </a:r>
            <a:r>
              <a:rPr lang="nb-NO" sz="1200" b="1" smtClean="0"/>
              <a:t> </a:t>
            </a:r>
          </a:p>
          <a:p>
            <a:pPr marL="171450" indent="-171450">
              <a:buFont typeface="Arial" panose="020b0604020202020204" pitchFamily="34" charset="0"/>
              <a:buChar char="•"/>
            </a:pPr>
            <a:r>
              <a:rPr lang="nb-NO" sz="1200"/>
              <a:t>H</a:t>
            </a:r>
            <a:r>
              <a:rPr lang="nb-NO" sz="1200" smtClean="0"/>
              <a:t>ar ansvar for vurdering </a:t>
            </a:r>
            <a:r>
              <a:rPr lang="nb-NO" sz="1200"/>
              <a:t>og prioritering av pasienter i triagerommet etter SATS Norge</a:t>
            </a:r>
          </a:p>
          <a:p>
            <a:endParaRPr lang="nb-NO"/>
          </a:p>
        </p:txBody>
      </p:sp>
      <p:sp>
        <p:nvSpPr>
          <p:cNvPr id="15" name="TekstSylinder 14"/>
          <p:cNvSpPr txBox="1"/>
          <p:nvPr/>
        </p:nvSpPr>
        <p:spPr>
          <a:xfrm>
            <a:off x="5123141" y="4066067"/>
            <a:ext cx="3279673" cy="1107996"/>
          </a:xfrm>
          <a:prstGeom prst="rect">
            <a:avLst/>
          </a:prstGeom>
          <a:noFill/>
        </p:spPr>
        <p:txBody>
          <a:bodyPr wrap="square" rtlCol="0">
            <a:spAutoFit/>
          </a:bodyPr>
          <a:lstStyle/>
          <a:p>
            <a:r>
              <a:rPr lang="nb-NO" sz="1200" b="1"/>
              <a:t>Pasientansvarlig </a:t>
            </a:r>
            <a:r>
              <a:rPr lang="nb-NO" sz="1200" b="1" smtClean="0"/>
              <a:t>sykepleier</a:t>
            </a:r>
            <a:r>
              <a:rPr lang="nb-NO" sz="1200" smtClean="0"/>
              <a:t> </a:t>
            </a:r>
          </a:p>
          <a:p>
            <a:pPr marL="285750" indent="-285750">
              <a:buFont typeface="Arial" panose="020b0604020202020204" pitchFamily="34" charset="0"/>
              <a:buChar char="•"/>
            </a:pPr>
            <a:r>
              <a:rPr lang="nb-NO" sz="1200" smtClean="0"/>
              <a:t>Har ansvar </a:t>
            </a:r>
            <a:r>
              <a:rPr lang="nb-NO" sz="1200"/>
              <a:t>for pasient fra </a:t>
            </a:r>
            <a:r>
              <a:rPr lang="nb-NO" sz="1200" smtClean="0"/>
              <a:t>han/hun </a:t>
            </a:r>
            <a:r>
              <a:rPr lang="nb-NO" sz="1200"/>
              <a:t>tas i </a:t>
            </a:r>
            <a:br>
              <a:rPr lang="nb-NO" sz="1200" smtClean="0"/>
            </a:br>
            <a:r>
              <a:rPr lang="nb-NO" sz="1200" smtClean="0"/>
              <a:t>mot og frem til </a:t>
            </a:r>
            <a:r>
              <a:rPr lang="nb-NO" sz="1200"/>
              <a:t>overføring til </a:t>
            </a:r>
            <a:r>
              <a:rPr lang="nb-NO" sz="1200" smtClean="0"/>
              <a:t>avdeling</a:t>
            </a:r>
          </a:p>
          <a:p>
            <a:pPr marL="285750" indent="-285750">
              <a:buFont typeface="Arial" panose="020b0604020202020204" pitchFamily="34" charset="0"/>
              <a:buChar char="•"/>
            </a:pPr>
            <a:r>
              <a:rPr lang="nb-NO" sz="1200" smtClean="0"/>
              <a:t>Er </a:t>
            </a:r>
            <a:r>
              <a:rPr lang="nb-NO" sz="1200"/>
              <a:t>kontaktpunkt for </a:t>
            </a:r>
            <a:r>
              <a:rPr lang="nb-NO" sz="1200" smtClean="0"/>
              <a:t>vaktlege</a:t>
            </a:r>
            <a:endParaRPr lang="nb-NO" sz="1200"/>
          </a:p>
          <a:p>
            <a:endParaRPr lang="nb-NO"/>
          </a:p>
        </p:txBody>
      </p:sp>
      <p:sp>
        <p:nvSpPr>
          <p:cNvPr id="16" name="TekstSylinder 15"/>
          <p:cNvSpPr txBox="1"/>
          <p:nvPr/>
        </p:nvSpPr>
        <p:spPr>
          <a:xfrm>
            <a:off x="9327271" y="5499719"/>
            <a:ext cx="2492113" cy="1107996"/>
          </a:xfrm>
          <a:prstGeom prst="rect">
            <a:avLst/>
          </a:prstGeom>
          <a:noFill/>
        </p:spPr>
        <p:txBody>
          <a:bodyPr wrap="square" rtlCol="0">
            <a:spAutoFit/>
          </a:bodyPr>
          <a:lstStyle/>
          <a:p>
            <a:r>
              <a:rPr lang="nb-NO" sz="1200" b="1" smtClean="0"/>
              <a:t>Helsesekretær</a:t>
            </a:r>
          </a:p>
          <a:p>
            <a:pPr marL="285750" indent="-285750">
              <a:buFont typeface="Arial" panose="020b0604020202020204" pitchFamily="34" charset="0"/>
              <a:buChar char="•"/>
            </a:pPr>
            <a:r>
              <a:rPr lang="nb-NO" sz="1200" smtClean="0"/>
              <a:t>Jobber </a:t>
            </a:r>
            <a:r>
              <a:rPr lang="nb-NO" sz="1200"/>
              <a:t>i resepsjon sammen med koordinator </a:t>
            </a:r>
          </a:p>
          <a:p>
            <a:pPr marL="285750" indent="-285750">
              <a:buFont typeface="Arial" panose="020b0604020202020204" pitchFamily="34" charset="0"/>
              <a:buChar char="•"/>
            </a:pPr>
            <a:r>
              <a:rPr lang="nb-NO" sz="1200"/>
              <a:t>B</a:t>
            </a:r>
            <a:r>
              <a:rPr lang="nb-NO" sz="1200" smtClean="0"/>
              <a:t>istår </a:t>
            </a:r>
            <a:r>
              <a:rPr lang="nb-NO" sz="1200"/>
              <a:t>i triage</a:t>
            </a:r>
          </a:p>
          <a:p>
            <a:endParaRPr lang="nb-NO"/>
          </a:p>
        </p:txBody>
      </p:sp>
      <p:sp>
        <p:nvSpPr>
          <p:cNvPr id="17" name="TekstSylinder 16"/>
          <p:cNvSpPr txBox="1"/>
          <p:nvPr/>
        </p:nvSpPr>
        <p:spPr>
          <a:xfrm>
            <a:off x="5123141" y="5499719"/>
            <a:ext cx="2899725" cy="1477328"/>
          </a:xfrm>
          <a:prstGeom prst="rect">
            <a:avLst/>
          </a:prstGeom>
          <a:noFill/>
        </p:spPr>
        <p:txBody>
          <a:bodyPr wrap="square" rtlCol="0">
            <a:spAutoFit/>
          </a:bodyPr>
          <a:lstStyle/>
          <a:p>
            <a:r>
              <a:rPr lang="nb-NO" sz="1200" b="1" smtClean="0">
                <a:hlinkClick r:id="rId6"/>
              </a:rPr>
              <a:t>Plasseringskoordinator</a:t>
            </a:r>
            <a:r>
              <a:rPr lang="nb-NO" sz="1200" smtClean="0">
                <a:hlinkClick r:id="rId6"/>
              </a:rPr>
              <a:t> </a:t>
            </a:r>
            <a:endParaRPr lang="nb-NO" sz="1200" smtClean="0"/>
          </a:p>
          <a:p>
            <a:pPr marL="285750" indent="-285750">
              <a:buFont typeface="Arial" panose="020b0604020202020204" pitchFamily="34" charset="0"/>
              <a:buChar char="•"/>
            </a:pPr>
            <a:r>
              <a:rPr lang="nb-NO" sz="1200"/>
              <a:t>B</a:t>
            </a:r>
            <a:r>
              <a:rPr lang="nb-NO" sz="1200" smtClean="0"/>
              <a:t>istår </a:t>
            </a:r>
            <a:r>
              <a:rPr lang="nb-NO" sz="1200"/>
              <a:t>med å finne egnet plass til pasientene i </a:t>
            </a:r>
            <a:r>
              <a:rPr lang="nb-NO" sz="1200" smtClean="0"/>
              <a:t>sykehuset</a:t>
            </a:r>
          </a:p>
          <a:p>
            <a:pPr marL="285750" indent="-285750">
              <a:buFont typeface="Arial" panose="020b0604020202020204" pitchFamily="34" charset="0"/>
              <a:buChar char="•"/>
            </a:pPr>
            <a:r>
              <a:rPr lang="nb-NO" sz="1200" smtClean="0"/>
              <a:t>Tilgjengelig dag og kveldsvakt hverdager og intermediærvakt helg og helligdager</a:t>
            </a:r>
            <a:endParaRPr lang="nb-NO" sz="1200"/>
          </a:p>
          <a:p>
            <a:endParaRPr lang="nb-NO"/>
          </a:p>
        </p:txBody>
      </p:sp>
      <p:sp>
        <p:nvSpPr>
          <p:cNvPr id="20" name="TekstSylinder 19"/>
          <p:cNvSpPr txBox="1"/>
          <p:nvPr/>
        </p:nvSpPr>
        <p:spPr>
          <a:xfrm>
            <a:off x="1105476" y="1157791"/>
            <a:ext cx="3251055" cy="3185487"/>
          </a:xfrm>
          <a:prstGeom prst="rect">
            <a:avLst/>
          </a:prstGeom>
          <a:noFill/>
        </p:spPr>
        <p:txBody>
          <a:bodyPr wrap="square" rtlCol="0">
            <a:spAutoFit/>
          </a:bodyPr>
          <a:lstStyle/>
          <a:p>
            <a:pPr fontAlgn="t"/>
            <a:r>
              <a:rPr lang="nb-NO" sz="1200" b="1">
                <a:hlinkClick r:id="rId7"/>
              </a:rPr>
              <a:t>Medisinsk leder Akuttmottak (MLA</a:t>
            </a:r>
            <a:r>
              <a:rPr lang="nb-NO" sz="1200" b="1" smtClean="0">
                <a:hlinkClick r:id="rId7"/>
              </a:rPr>
              <a:t>) </a:t>
            </a:r>
            <a:endParaRPr lang="nb-NO" sz="1200" b="1" smtClean="0"/>
          </a:p>
          <a:p>
            <a:pPr fontAlgn="t"/>
            <a:r>
              <a:rPr lang="nb-NO" sz="1200" b="1" smtClean="0"/>
              <a:t>OL/LIS (natt</a:t>
            </a:r>
            <a:r>
              <a:rPr lang="nb-NO" sz="1200" b="1"/>
              <a:t>) tel: 977911</a:t>
            </a:r>
            <a:endParaRPr lang="nb-NO" sz="1200"/>
          </a:p>
          <a:p>
            <a:r>
              <a:rPr lang="nb-NO" sz="1200"/>
              <a:t>h</a:t>
            </a:r>
            <a:r>
              <a:rPr lang="nb-NO" sz="1200" smtClean="0"/>
              <a:t>ar </a:t>
            </a:r>
            <a:r>
              <a:rPr lang="nb-NO" sz="1200"/>
              <a:t>tilholdssted i «Triagerommet»</a:t>
            </a:r>
          </a:p>
          <a:p>
            <a:pPr marL="171450" indent="-171450" fontAlgn="t">
              <a:buFont typeface="Arial" panose="020b0604020202020204" pitchFamily="34" charset="0"/>
              <a:buChar char="•"/>
            </a:pPr>
            <a:r>
              <a:rPr lang="nb-NO" sz="1100"/>
              <a:t>Sammen med vaktleder, koordinator og triagesykepleier ansvar for styring av pasientflyten i Akuttmottak</a:t>
            </a:r>
          </a:p>
          <a:p>
            <a:pPr marL="171450" indent="-171450" fontAlgn="t">
              <a:buFont typeface="Arial" panose="020b0604020202020204" pitchFamily="34" charset="0"/>
              <a:buChar char="•"/>
            </a:pPr>
            <a:r>
              <a:rPr lang="nb-NO" sz="1100"/>
              <a:t>Ved uklar avdelingstilhørighet har MLA beslutningsmyndighet (Gjelder ikke plassering av intensivpasienter hvor bakvakt KSK har beslutningsmyndighet etter gjeldende rutiner. Plassering på MIO, ROE, infeksjonovervåkning avtales tilsvarende fra primærvakt via respektive bakvakter). </a:t>
            </a:r>
          </a:p>
          <a:p>
            <a:pPr marL="171450" indent="-171450" fontAlgn="t">
              <a:buFont typeface="Arial" panose="020b0604020202020204" pitchFamily="34" charset="0"/>
              <a:buChar char="•"/>
            </a:pPr>
            <a:r>
              <a:rPr lang="nb-NO" sz="1100"/>
              <a:t>For pasienter meldt med rød/oransje hastegrad, der det er uklart hvilken spesialavdeling pasienten tilhører, kan MLA avgjøre at MK initialt skal vurdere og være ansvarlig for pasienten inntil avdelingstilhørighet er avklart</a:t>
            </a:r>
            <a:r>
              <a:rPr lang="nb-NO" sz="1100" smtClean="0"/>
              <a:t>.</a:t>
            </a:r>
            <a:endParaRPr lang="nb-NO" sz="1100"/>
          </a:p>
        </p:txBody>
      </p:sp>
      <p:pic>
        <p:nvPicPr>
          <p:cNvPr id="21" name="Picture 3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1048" y="956425"/>
            <a:ext cx="1042406" cy="1042406"/>
          </a:xfrm>
          <a:prstGeom prst="rect">
            <a:avLst/>
          </a:prstGeom>
        </p:spPr>
      </p:pic>
      <p:sp>
        <p:nvSpPr>
          <p:cNvPr id="22" name="TekstSylinder 21"/>
          <p:cNvSpPr txBox="1"/>
          <p:nvPr/>
        </p:nvSpPr>
        <p:spPr>
          <a:xfrm>
            <a:off x="5068776" y="1157791"/>
            <a:ext cx="2261062" cy="3200876"/>
          </a:xfrm>
          <a:prstGeom prst="rect">
            <a:avLst/>
          </a:prstGeom>
          <a:noFill/>
        </p:spPr>
        <p:txBody>
          <a:bodyPr wrap="square" rtlCol="0">
            <a:spAutoFit/>
          </a:bodyPr>
          <a:lstStyle/>
          <a:p>
            <a:r>
              <a:rPr lang="nb-NO" sz="1200" b="1">
                <a:hlinkClick r:id="rId7"/>
              </a:rPr>
              <a:t>Akuttmottak Overlege (AOL</a:t>
            </a:r>
            <a:r>
              <a:rPr lang="nb-NO" sz="1200" b="1" smtClean="0">
                <a:hlinkClick r:id="rId7"/>
              </a:rPr>
              <a:t>)</a:t>
            </a:r>
            <a:endParaRPr lang="nb-NO" sz="1200" b="1" smtClean="0"/>
          </a:p>
          <a:p>
            <a:r>
              <a:rPr lang="nb-NO" sz="1200" b="1"/>
              <a:t>t</a:t>
            </a:r>
            <a:r>
              <a:rPr lang="nb-NO" sz="1200" b="1" smtClean="0"/>
              <a:t>el: 977912</a:t>
            </a:r>
          </a:p>
          <a:p>
            <a:r>
              <a:rPr lang="nb-NO" sz="1200" smtClean="0"/>
              <a:t>har </a:t>
            </a:r>
            <a:r>
              <a:rPr lang="nb-NO" sz="1200"/>
              <a:t>tilholdssted i «Øya</a:t>
            </a:r>
            <a:r>
              <a:rPr lang="nb-NO" sz="1200" smtClean="0"/>
              <a:t>»</a:t>
            </a:r>
          </a:p>
          <a:p>
            <a:pPr marL="285750" lvl="0" indent="-285750">
              <a:buFont typeface="Arial" panose="020b0604020202020204" pitchFamily="34" charset="0"/>
              <a:buChar char="•"/>
              <a:defRPr/>
            </a:pPr>
            <a:r>
              <a:rPr lang="nb-NO" sz="1200"/>
              <a:t>Kan bistå leger i fagspesifikt mottak med råd, veiledning, initiale tiltak og plassering</a:t>
            </a:r>
          </a:p>
          <a:p>
            <a:pPr marL="285750" lvl="0" indent="-285750">
              <a:buFont typeface="Arial" panose="020b0604020202020204" pitchFamily="34" charset="0"/>
              <a:buChar char="•"/>
              <a:defRPr/>
            </a:pPr>
            <a:r>
              <a:rPr lang="nb-NO" sz="1200"/>
              <a:t>Det gjelder særlig pasienter med rød og oransje hastegrad. </a:t>
            </a:r>
          </a:p>
          <a:p>
            <a:pPr marL="285750" lvl="0" indent="-285750">
              <a:buFont typeface="Arial" panose="020b0604020202020204" pitchFamily="34" charset="0"/>
              <a:buChar char="•"/>
              <a:defRPr/>
            </a:pPr>
            <a:r>
              <a:rPr lang="nb-NO" sz="1200"/>
              <a:t>Vaktlege for fagspesifikt mottak har ansvaret for å ta imot </a:t>
            </a:r>
            <a:r>
              <a:rPr lang="nb-NO" sz="1200" smtClean="0"/>
              <a:t>pasienten og </a:t>
            </a:r>
            <a:r>
              <a:rPr lang="nb-NO" sz="1200"/>
              <a:t>skrive journal.</a:t>
            </a:r>
          </a:p>
          <a:p>
            <a:endParaRPr lang="nb-NO" sz="1400"/>
          </a:p>
          <a:p>
            <a:r>
              <a:rPr lang="nb-NO" sz="1400" smtClean="0"/>
              <a:t> </a:t>
            </a:r>
            <a:endParaRPr lang="nb-NO" sz="1400"/>
          </a:p>
          <a:p>
            <a:endParaRPr lang="nb-NO"/>
          </a:p>
        </p:txBody>
      </p:sp>
      <p:sp>
        <p:nvSpPr>
          <p:cNvPr id="2" name="TekstSylinder 1"/>
          <p:cNvSpPr txBox="1"/>
          <p:nvPr/>
        </p:nvSpPr>
        <p:spPr>
          <a:xfrm>
            <a:off x="825910" y="245806"/>
            <a:ext cx="9488129" cy="769441"/>
          </a:xfrm>
          <a:prstGeom prst="rect">
            <a:avLst/>
          </a:prstGeom>
          <a:noFill/>
        </p:spPr>
        <p:txBody>
          <a:bodyPr wrap="square" rtlCol="0">
            <a:spAutoFit/>
          </a:bodyPr>
          <a:lstStyle/>
          <a:p>
            <a:r>
              <a:rPr lang="nb-NO" sz="4400" b="1" smtClean="0">
                <a:latin typeface="+mj-lt"/>
              </a:rPr>
              <a:t>Hvem jobber i akuttmottak?</a:t>
            </a:r>
            <a:endParaRPr lang="nb-NO" sz="4400" b="1">
              <a:latin typeface="+mj-lt"/>
            </a:endParaRPr>
          </a:p>
        </p:txBody>
      </p:sp>
      <p:pic>
        <p:nvPicPr>
          <p:cNvPr id="24"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43231" y="1157508"/>
            <a:ext cx="480179" cy="640239"/>
          </a:xfrm>
          <a:prstGeom prst="rect">
            <a:avLst/>
          </a:prstGeom>
        </p:spPr>
      </p:pic>
      <p:pic>
        <p:nvPicPr>
          <p:cNvPr id="25"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58588" y="4064393"/>
            <a:ext cx="480179" cy="640239"/>
          </a:xfrm>
          <a:prstGeom prst="rect">
            <a:avLst/>
          </a:prstGeom>
        </p:spPr>
      </p:pic>
      <p:pic>
        <p:nvPicPr>
          <p:cNvPr id="26"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15145" y="4023158"/>
            <a:ext cx="480179" cy="640239"/>
          </a:xfrm>
          <a:prstGeom prst="rect">
            <a:avLst/>
          </a:prstGeom>
        </p:spPr>
      </p:pic>
      <p:pic>
        <p:nvPicPr>
          <p:cNvPr id="27"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7326" y="4384513"/>
            <a:ext cx="480179" cy="640239"/>
          </a:xfrm>
          <a:prstGeom prst="rect">
            <a:avLst/>
          </a:prstGeom>
        </p:spPr>
      </p:pic>
      <p:pic>
        <p:nvPicPr>
          <p:cNvPr id="28"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15145" y="5499719"/>
            <a:ext cx="480179" cy="640239"/>
          </a:xfrm>
          <a:prstGeom prst="rect">
            <a:avLst/>
          </a:prstGeom>
        </p:spPr>
      </p:pic>
      <p:pic>
        <p:nvPicPr>
          <p:cNvPr id="29" name="Picture 3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58588" y="5505811"/>
            <a:ext cx="480179" cy="640239"/>
          </a:xfrm>
          <a:prstGeom prst="rect">
            <a:avLst/>
          </a:prstGeom>
        </p:spPr>
      </p:pic>
    </p:spTree>
    <p:extLst>
      <p:ext uri="{BB962C8B-B14F-4D97-AF65-F5344CB8AC3E}">
        <p14:creationId xmlns:p14="http://schemas.microsoft.com/office/powerpoint/2010/main" val="3015872598"/>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237109"/>
            <a:ext cx="10515600" cy="1325563"/>
          </a:xfrm>
        </p:spPr>
        <p:txBody>
          <a:bodyPr/>
          <a:lstStyle/>
          <a:p>
            <a:r>
              <a:rPr lang="nb-NO" b="1" smtClean="0"/>
              <a:t>Før pasienten kommer:</a:t>
            </a:r>
            <a:endParaRPr lang="nb-NO" b="1"/>
          </a:p>
        </p:txBody>
      </p:sp>
      <p:sp>
        <p:nvSpPr>
          <p:cNvPr id="9" name="TekstSylinder 8"/>
          <p:cNvSpPr txBox="1"/>
          <p:nvPr/>
        </p:nvSpPr>
        <p:spPr>
          <a:xfrm>
            <a:off x="876256" y="1527048"/>
            <a:ext cx="5279217" cy="923330"/>
          </a:xfrm>
          <a:prstGeom prst="rect">
            <a:avLst/>
          </a:prstGeom>
          <a:noFill/>
        </p:spPr>
        <p:txBody>
          <a:bodyPr wrap="square" rtlCol="0">
            <a:spAutoFit/>
          </a:bodyPr>
          <a:lstStyle/>
          <a:p>
            <a:r>
              <a:rPr lang="nb-NO" smtClean="0"/>
              <a:t>For pasienter meldt med rød eller oransje hastegrad ringer/caller koordinator (spl.) på vaktlege fra den avdelingen som pasienten er meldt til.</a:t>
            </a:r>
            <a:endParaRPr lang="nb-NO"/>
          </a:p>
        </p:txBody>
      </p:sp>
      <p:sp>
        <p:nvSpPr>
          <p:cNvPr id="19" name="TekstSylinder 18"/>
          <p:cNvSpPr txBox="1"/>
          <p:nvPr/>
        </p:nvSpPr>
        <p:spPr>
          <a:xfrm>
            <a:off x="876256" y="4293907"/>
            <a:ext cx="5279217" cy="1200329"/>
          </a:xfrm>
          <a:prstGeom prst="rect">
            <a:avLst/>
          </a:prstGeom>
          <a:noFill/>
        </p:spPr>
        <p:txBody>
          <a:bodyPr wrap="square" rtlCol="0">
            <a:spAutoFit/>
          </a:bodyPr>
          <a:lstStyle/>
          <a:p>
            <a:r>
              <a:rPr lang="nb-NO" smtClean="0"/>
              <a:t>For pasienter meldt  til Kirurgisk, Medisinsk, Hjerte- el. </a:t>
            </a:r>
            <a:r>
              <a:rPr lang="nb-NO"/>
              <a:t>L</a:t>
            </a:r>
            <a:r>
              <a:rPr lang="nb-NO" smtClean="0"/>
              <a:t>ungeavdelingen med gul, grønn eller ingen hastegrad må vaktlege selv følge med i Meona. Andre avdelinger blir varslet av koordinator.</a:t>
            </a:r>
            <a:endParaRPr lang="nb-NO" i="1"/>
          </a:p>
        </p:txBody>
      </p:sp>
      <p:pic>
        <p:nvPicPr>
          <p:cNvPr id="28" name="Picture 301"/>
          <p:cNvPicPr>
            <a:picLocks noChangeAspect="1"/>
          </p:cNvPicPr>
          <p:nvPr/>
        </p:nvPicPr>
        <p:blipFill>
          <a:blip r:embed="rId2">
            <a:biLevel thresh="25000"/>
            <a:extLst>
              <a:ext uri="{28A0092B-C50C-407E-A947-70E740481C1C}">
                <a14:useLocalDpi xmlns:a14="http://schemas.microsoft.com/office/drawing/2010/main" val="0"/>
              </a:ext>
            </a:extLst>
          </a:blip>
          <a:stretch>
            <a:fillRect/>
          </a:stretch>
        </p:blipFill>
        <p:spPr>
          <a:xfrm>
            <a:off x="243068" y="4156103"/>
            <a:ext cx="578324" cy="759162"/>
          </a:xfrm>
          <a:prstGeom prst="rect">
            <a:avLst/>
          </a:prstGeom>
        </p:spPr>
      </p:pic>
      <p:pic>
        <p:nvPicPr>
          <p:cNvPr id="29" name="Picture 242"/>
          <p:cNvPicPr>
            <a:picLocks noChangeAspect="1"/>
          </p:cNvPicPr>
          <p:nvPr/>
        </p:nvPicPr>
        <p:blipFill>
          <a:blip r:embed="rId3">
            <a:biLevel thresh="25000"/>
            <a:extLst>
              <a:ext uri="{28A0092B-C50C-407E-A947-70E740481C1C}">
                <a14:useLocalDpi xmlns:a14="http://schemas.microsoft.com/office/drawing/2010/main" val="0"/>
              </a:ext>
            </a:extLst>
          </a:blip>
          <a:stretch>
            <a:fillRect/>
          </a:stretch>
        </p:blipFill>
        <p:spPr>
          <a:xfrm>
            <a:off x="243067" y="1504039"/>
            <a:ext cx="583077" cy="669340"/>
          </a:xfrm>
          <a:prstGeom prst="rect">
            <a:avLst/>
          </a:prstGeom>
        </p:spPr>
      </p:pic>
      <p:sp>
        <p:nvSpPr>
          <p:cNvPr id="7" name="TekstSylinder 6"/>
          <p:cNvSpPr txBox="1"/>
          <p:nvPr/>
        </p:nvSpPr>
        <p:spPr>
          <a:xfrm>
            <a:off x="524107" y="5887844"/>
            <a:ext cx="4315522" cy="369332"/>
          </a:xfrm>
          <a:prstGeom prst="rect">
            <a:avLst/>
          </a:prstGeom>
          <a:noFill/>
        </p:spPr>
        <p:txBody>
          <a:bodyPr wrap="square" rtlCol="0">
            <a:spAutoFit/>
          </a:bodyPr>
          <a:lstStyle/>
          <a:p>
            <a:endParaRPr lang="nb-NO"/>
          </a:p>
        </p:txBody>
      </p:sp>
      <p:pic>
        <p:nvPicPr>
          <p:cNvPr id="8" name="Bilde 7"/>
          <p:cNvPicPr>
            <a:picLocks noChangeAspect="1"/>
          </p:cNvPicPr>
          <p:nvPr/>
        </p:nvPicPr>
        <p:blipFill>
          <a:blip r:embed="rId4"/>
          <a:stretch>
            <a:fillRect/>
          </a:stretch>
        </p:blipFill>
        <p:spPr>
          <a:xfrm>
            <a:off x="6668193" y="1838709"/>
            <a:ext cx="3810000" cy="1790700"/>
          </a:xfrm>
          <a:prstGeom prst="rect">
            <a:avLst/>
          </a:prstGeom>
        </p:spPr>
      </p:pic>
      <p:pic>
        <p:nvPicPr>
          <p:cNvPr id="14" name="Bilde 13"/>
          <p:cNvPicPr>
            <a:picLocks noChangeAspect="1"/>
          </p:cNvPicPr>
          <p:nvPr/>
        </p:nvPicPr>
        <p:blipFill>
          <a:blip r:embed="rId5"/>
          <a:stretch>
            <a:fillRect/>
          </a:stretch>
        </p:blipFill>
        <p:spPr>
          <a:xfrm>
            <a:off x="6896793" y="1838709"/>
            <a:ext cx="4094120" cy="3266585"/>
          </a:xfrm>
          <a:prstGeom prst="rect">
            <a:avLst/>
          </a:prstGeom>
        </p:spPr>
      </p:pic>
      <p:sp>
        <p:nvSpPr>
          <p:cNvPr id="10" name="Pil høyre 9"/>
          <p:cNvSpPr/>
          <p:nvPr/>
        </p:nvSpPr>
        <p:spPr>
          <a:xfrm>
            <a:off x="1511930" y="2439057"/>
            <a:ext cx="709376" cy="34813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il høyre 10"/>
          <p:cNvSpPr/>
          <p:nvPr/>
        </p:nvSpPr>
        <p:spPr>
          <a:xfrm>
            <a:off x="1515242" y="2883414"/>
            <a:ext cx="730424" cy="36004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2" name="Picture 3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4861" y="2467891"/>
            <a:ext cx="516957" cy="723737"/>
          </a:xfrm>
          <a:prstGeom prst="rect">
            <a:avLst/>
          </a:prstGeom>
        </p:spPr>
      </p:pic>
      <p:pic>
        <p:nvPicPr>
          <p:cNvPr id="13" name="Picture 3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3655" y="5533439"/>
            <a:ext cx="516957" cy="723737"/>
          </a:xfrm>
          <a:prstGeom prst="rect">
            <a:avLst/>
          </a:prstGeom>
        </p:spPr>
      </p:pic>
      <p:sp>
        <p:nvSpPr>
          <p:cNvPr id="15" name="Pil høyre 14"/>
          <p:cNvSpPr/>
          <p:nvPr/>
        </p:nvSpPr>
        <p:spPr>
          <a:xfrm>
            <a:off x="1511930" y="5527804"/>
            <a:ext cx="730424" cy="36004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Pil høyre 15"/>
          <p:cNvSpPr/>
          <p:nvPr/>
        </p:nvSpPr>
        <p:spPr>
          <a:xfrm>
            <a:off x="1511930" y="5999264"/>
            <a:ext cx="730424" cy="36004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TekstSylinder 2"/>
          <p:cNvSpPr txBox="1"/>
          <p:nvPr/>
        </p:nvSpPr>
        <p:spPr>
          <a:xfrm>
            <a:off x="6825673" y="4830618"/>
            <a:ext cx="4008582" cy="369332"/>
          </a:xfrm>
          <a:prstGeom prst="rect">
            <a:avLst/>
          </a:prstGeom>
          <a:noFill/>
        </p:spPr>
        <p:txBody>
          <a:bodyPr wrap="square" rtlCol="0">
            <a:spAutoFit/>
          </a:bodyPr>
          <a:lstStyle/>
          <a:p>
            <a:r>
              <a:rPr lang="nb-NO" smtClean="0"/>
              <a:t>NB fiktive pasientnavn</a:t>
            </a:r>
            <a:endParaRPr lang="nb-NO"/>
          </a:p>
        </p:txBody>
      </p:sp>
    </p:spTree>
    <p:extLst>
      <p:ext uri="{BB962C8B-B14F-4D97-AF65-F5344CB8AC3E}">
        <p14:creationId xmlns:p14="http://schemas.microsoft.com/office/powerpoint/2010/main" val="2001683407"/>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237110"/>
            <a:ext cx="10515600" cy="889862"/>
          </a:xfrm>
        </p:spPr>
        <p:txBody>
          <a:bodyPr/>
          <a:lstStyle/>
          <a:p>
            <a:r>
              <a:rPr lang="nb-NO" b="1" smtClean="0"/>
              <a:t>Når pasienten er kommet:</a:t>
            </a:r>
            <a:endParaRPr lang="nb-NO" b="1"/>
          </a:p>
        </p:txBody>
      </p:sp>
      <p:pic>
        <p:nvPicPr>
          <p:cNvPr id="4" name="Picture 3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5128" y="2419707"/>
            <a:ext cx="394760" cy="552664"/>
          </a:xfrm>
          <a:prstGeom prst="rect">
            <a:avLst/>
          </a:prstGeom>
        </p:spPr>
      </p:pic>
      <p:sp>
        <p:nvSpPr>
          <p:cNvPr id="10" name="Pil høyre 9"/>
          <p:cNvSpPr/>
          <p:nvPr/>
        </p:nvSpPr>
        <p:spPr>
          <a:xfrm>
            <a:off x="1563624" y="2584888"/>
            <a:ext cx="730424" cy="36004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Pil høyre 10"/>
          <p:cNvSpPr/>
          <p:nvPr/>
        </p:nvSpPr>
        <p:spPr>
          <a:xfrm>
            <a:off x="1563624" y="3199842"/>
            <a:ext cx="730424" cy="36004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2" name="Picture 3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128" y="3107802"/>
            <a:ext cx="394760" cy="552664"/>
          </a:xfrm>
          <a:prstGeom prst="rect">
            <a:avLst/>
          </a:prstGeom>
        </p:spPr>
      </p:pic>
      <p:sp>
        <p:nvSpPr>
          <p:cNvPr id="13" name="TekstSylinder 12"/>
          <p:cNvSpPr txBox="1"/>
          <p:nvPr/>
        </p:nvSpPr>
        <p:spPr>
          <a:xfrm>
            <a:off x="2432303" y="2566601"/>
            <a:ext cx="8272867" cy="369332"/>
          </a:xfrm>
          <a:prstGeom prst="rect">
            <a:avLst/>
          </a:prstGeom>
          <a:noFill/>
        </p:spPr>
        <p:txBody>
          <a:bodyPr wrap="square" rtlCol="0">
            <a:spAutoFit/>
          </a:bodyPr>
          <a:lstStyle/>
          <a:p>
            <a:r>
              <a:rPr lang="nb-NO" smtClean="0"/>
              <a:t>Pasienter med rød hastegrad skal ha lege og sykepleier </a:t>
            </a:r>
            <a:r>
              <a:rPr lang="nb-NO" b="1" smtClean="0"/>
              <a:t>umiddelbart</a:t>
            </a:r>
            <a:r>
              <a:rPr lang="nb-NO" smtClean="0"/>
              <a:t> etter ankomst</a:t>
            </a:r>
            <a:endParaRPr lang="nb-NO" b="1"/>
          </a:p>
        </p:txBody>
      </p:sp>
      <p:pic>
        <p:nvPicPr>
          <p:cNvPr id="15" name="Picture 3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128" y="4947116"/>
            <a:ext cx="394760" cy="552664"/>
          </a:xfrm>
          <a:prstGeom prst="rect">
            <a:avLst/>
          </a:prstGeom>
        </p:spPr>
      </p:pic>
      <p:pic>
        <p:nvPicPr>
          <p:cNvPr id="16" name="Picture 3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128" y="5634544"/>
            <a:ext cx="394760" cy="552664"/>
          </a:xfrm>
          <a:prstGeom prst="rect">
            <a:avLst/>
          </a:prstGeom>
        </p:spPr>
      </p:pic>
      <p:sp>
        <p:nvSpPr>
          <p:cNvPr id="17" name="Pil høyre 16"/>
          <p:cNvSpPr/>
          <p:nvPr/>
        </p:nvSpPr>
        <p:spPr>
          <a:xfrm>
            <a:off x="1563624" y="5123303"/>
            <a:ext cx="730424" cy="36004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Pil høyre 17"/>
          <p:cNvSpPr/>
          <p:nvPr/>
        </p:nvSpPr>
        <p:spPr>
          <a:xfrm>
            <a:off x="1563624" y="5785140"/>
            <a:ext cx="730424" cy="36004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0" name="TekstSylinder 19"/>
          <p:cNvSpPr txBox="1"/>
          <p:nvPr/>
        </p:nvSpPr>
        <p:spPr>
          <a:xfrm>
            <a:off x="2432304" y="5123303"/>
            <a:ext cx="8921496" cy="646331"/>
          </a:xfrm>
          <a:prstGeom prst="rect">
            <a:avLst/>
          </a:prstGeom>
          <a:noFill/>
        </p:spPr>
        <p:txBody>
          <a:bodyPr wrap="square" rtlCol="0">
            <a:spAutoFit/>
          </a:bodyPr>
          <a:lstStyle/>
          <a:p>
            <a:r>
              <a:rPr lang="nb-NO" smtClean="0"/>
              <a:t>Pasienter med gul </a:t>
            </a:r>
            <a:r>
              <a:rPr lang="nb-NO"/>
              <a:t>hastegrad skal </a:t>
            </a:r>
            <a:r>
              <a:rPr lang="nb-NO" smtClean="0"/>
              <a:t>ha ny hastegradsvurdering av sykepleier </a:t>
            </a:r>
            <a:r>
              <a:rPr lang="nb-NO" b="1" smtClean="0"/>
              <a:t>innen 15 min </a:t>
            </a:r>
            <a:r>
              <a:rPr lang="nb-NO" smtClean="0"/>
              <a:t>og ha legetilsyn </a:t>
            </a:r>
            <a:r>
              <a:rPr lang="nb-NO" b="1" smtClean="0"/>
              <a:t>innen 60 minutter </a:t>
            </a:r>
            <a:r>
              <a:rPr lang="nb-NO" smtClean="0"/>
              <a:t>etter ankomst</a:t>
            </a:r>
            <a:endParaRPr lang="nb-NO"/>
          </a:p>
        </p:txBody>
      </p:sp>
      <p:sp>
        <p:nvSpPr>
          <p:cNvPr id="21" name="TekstSylinder 20"/>
          <p:cNvSpPr txBox="1"/>
          <p:nvPr/>
        </p:nvSpPr>
        <p:spPr>
          <a:xfrm>
            <a:off x="2432304" y="5755522"/>
            <a:ext cx="8921496" cy="923330"/>
          </a:xfrm>
          <a:prstGeom prst="rect">
            <a:avLst/>
          </a:prstGeom>
          <a:noFill/>
        </p:spPr>
        <p:txBody>
          <a:bodyPr wrap="square" rtlCol="0">
            <a:spAutoFit/>
          </a:bodyPr>
          <a:lstStyle/>
          <a:p>
            <a:r>
              <a:rPr lang="nb-NO" smtClean="0"/>
              <a:t>Pasienter med grønn eller blå (ingen) </a:t>
            </a:r>
            <a:r>
              <a:rPr lang="nb-NO"/>
              <a:t>hastegrad skal ha ny hastegradsvurdering av sykepleier </a:t>
            </a:r>
            <a:r>
              <a:rPr lang="nb-NO" b="1"/>
              <a:t>innen 15 min </a:t>
            </a:r>
            <a:r>
              <a:rPr lang="nb-NO"/>
              <a:t>og ha legetilsyn </a:t>
            </a:r>
            <a:r>
              <a:rPr lang="nb-NO" b="1"/>
              <a:t>innen </a:t>
            </a:r>
            <a:r>
              <a:rPr lang="nb-NO" b="1" smtClean="0"/>
              <a:t>120 </a:t>
            </a:r>
            <a:r>
              <a:rPr lang="nb-NO" b="1"/>
              <a:t>minutter </a:t>
            </a:r>
            <a:r>
              <a:rPr lang="nb-NO"/>
              <a:t>etter ankomst</a:t>
            </a:r>
          </a:p>
          <a:p>
            <a:endParaRPr lang="nb-NO" b="1"/>
          </a:p>
        </p:txBody>
      </p:sp>
      <p:cxnSp>
        <p:nvCxnSpPr>
          <p:cNvPr id="23" name="Rett linje 22"/>
          <p:cNvCxnSpPr/>
          <p:nvPr/>
        </p:nvCxnSpPr>
        <p:spPr>
          <a:xfrm>
            <a:off x="838200" y="3992110"/>
            <a:ext cx="10319795" cy="954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TekstSylinder 26"/>
          <p:cNvSpPr txBox="1"/>
          <p:nvPr/>
        </p:nvSpPr>
        <p:spPr>
          <a:xfrm>
            <a:off x="2467784" y="3184236"/>
            <a:ext cx="8886016" cy="646331"/>
          </a:xfrm>
          <a:prstGeom prst="rect">
            <a:avLst/>
          </a:prstGeom>
          <a:noFill/>
        </p:spPr>
        <p:txBody>
          <a:bodyPr wrap="square" rtlCol="0">
            <a:spAutoFit/>
          </a:bodyPr>
          <a:lstStyle/>
          <a:p>
            <a:r>
              <a:rPr lang="nb-NO" smtClean="0"/>
              <a:t>Pasienter med oransje hastegrad </a:t>
            </a:r>
            <a:r>
              <a:rPr lang="nb-NO"/>
              <a:t>skal ha </a:t>
            </a:r>
            <a:r>
              <a:rPr lang="nb-NO" smtClean="0"/>
              <a:t>sykepleier </a:t>
            </a:r>
            <a:r>
              <a:rPr lang="nb-NO" b="1" smtClean="0"/>
              <a:t>umiddelbart</a:t>
            </a:r>
            <a:r>
              <a:rPr lang="nb-NO" smtClean="0"/>
              <a:t> og lege </a:t>
            </a:r>
            <a:r>
              <a:rPr lang="nb-NO" b="1" smtClean="0"/>
              <a:t>innen 10 minutter </a:t>
            </a:r>
            <a:r>
              <a:rPr lang="nb-NO" smtClean="0"/>
              <a:t>etter ankomst</a:t>
            </a:r>
            <a:endParaRPr lang="nb-NO"/>
          </a:p>
        </p:txBody>
      </p:sp>
      <p:sp>
        <p:nvSpPr>
          <p:cNvPr id="22" name="Pil høyre 21"/>
          <p:cNvSpPr/>
          <p:nvPr/>
        </p:nvSpPr>
        <p:spPr>
          <a:xfrm>
            <a:off x="1563624" y="6215468"/>
            <a:ext cx="730424" cy="360040"/>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TekstSylinder 2"/>
          <p:cNvSpPr txBox="1"/>
          <p:nvPr/>
        </p:nvSpPr>
        <p:spPr>
          <a:xfrm>
            <a:off x="581722" y="1353401"/>
            <a:ext cx="11011797" cy="830997"/>
          </a:xfrm>
          <a:prstGeom prst="rect">
            <a:avLst/>
          </a:prstGeom>
          <a:noFill/>
        </p:spPr>
        <p:txBody>
          <a:bodyPr wrap="none" rtlCol="0">
            <a:spAutoFit/>
          </a:bodyPr>
          <a:lstStyle/>
          <a:p>
            <a:r>
              <a:rPr lang="nb-NO" sz="2400" smtClean="0"/>
              <a:t>Det gjøres ALLTID ny hastegradsvurdering av pasienter når de ankommer Akuttmottak. </a:t>
            </a:r>
          </a:p>
          <a:p>
            <a:r>
              <a:rPr lang="nb-NO" sz="2400" smtClean="0"/>
              <a:t>Inntil denne er gjort gjelder den hastegraden pasienten er meldt med.</a:t>
            </a:r>
            <a:endParaRPr lang="nb-NO"/>
          </a:p>
        </p:txBody>
      </p:sp>
    </p:spTree>
    <p:extLst>
      <p:ext uri="{BB962C8B-B14F-4D97-AF65-F5344CB8AC3E}">
        <p14:creationId xmlns:p14="http://schemas.microsoft.com/office/powerpoint/2010/main" val="2108377029"/>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365125"/>
            <a:ext cx="10515600" cy="988187"/>
          </a:xfrm>
        </p:spPr>
        <p:txBody>
          <a:bodyPr/>
          <a:lstStyle/>
          <a:p>
            <a:r>
              <a:rPr lang="nb-NO" b="1" smtClean="0"/>
              <a:t>Hva er hastegrads- og primærvurdering?</a:t>
            </a:r>
            <a:endParaRPr lang="nb-NO" b="1"/>
          </a:p>
        </p:txBody>
      </p:sp>
      <p:sp>
        <p:nvSpPr>
          <p:cNvPr id="3" name="Plassholder for innhold 2"/>
          <p:cNvSpPr>
            <a:spLocks noGrp="1"/>
          </p:cNvSpPr>
          <p:nvPr>
            <p:ph idx="1"/>
          </p:nvPr>
        </p:nvSpPr>
        <p:spPr>
          <a:xfrm>
            <a:off x="838200" y="1353312"/>
            <a:ext cx="10515600" cy="4351338"/>
          </a:xfrm>
        </p:spPr>
        <p:txBody>
          <a:bodyPr>
            <a:normAutofit/>
          </a:bodyPr>
          <a:lstStyle/>
          <a:p>
            <a:pPr marL="0" indent="0">
              <a:buNone/>
            </a:pPr>
            <a:r>
              <a:rPr lang="nb-NO" sz="2000" b="1" smtClean="0"/>
              <a:t>Hastegradsvurdering:</a:t>
            </a:r>
            <a:endParaRPr lang="nb-NO" sz="2000" b="1"/>
          </a:p>
          <a:p>
            <a:pPr marL="0" indent="0">
              <a:buNone/>
            </a:pPr>
            <a:r>
              <a:rPr lang="nb-NO" sz="2000" smtClean="0"/>
              <a:t>Alle pasienter som kommer til akuttmottak skal få en </a:t>
            </a:r>
            <a:r>
              <a:rPr lang="nb-NO" sz="2000"/>
              <a:t>hastegradsvurdering innen 15 minutter</a:t>
            </a:r>
            <a:r>
              <a:rPr lang="nb-NO" sz="2000" smtClean="0"/>
              <a:t>.</a:t>
            </a:r>
          </a:p>
          <a:p>
            <a:pPr marL="0" indent="0">
              <a:buNone/>
            </a:pPr>
            <a:r>
              <a:rPr lang="nb-NO" sz="2000" smtClean="0"/>
              <a:t>Sykepleier i triage gjør en standardisert vurdering og prioritering av pasientene ved hjelp av verktøyet SATS Norge, som er utviklet av leger, sykepleiere og ambulansearbeidere i Helse Vest. </a:t>
            </a:r>
            <a:br>
              <a:rPr lang="nb-NO" sz="2000"/>
            </a:br>
            <a:r>
              <a:rPr lang="nb-NO" sz="2000" smtClean="0"/>
              <a:t>Les mer om SATS Norge </a:t>
            </a:r>
            <a:r>
              <a:rPr lang="nb-NO" sz="2000" smtClean="0">
                <a:solidFill>
                  <a:srgbClr val="FF0000"/>
                </a:solidFill>
                <a:hlinkClick r:id="rId2"/>
              </a:rPr>
              <a:t>her</a:t>
            </a:r>
            <a:endParaRPr lang="nb-NO" sz="2000" smtClean="0">
              <a:solidFill>
                <a:srgbClr val="FF0000"/>
              </a:solidFill>
            </a:endParaRPr>
          </a:p>
          <a:p>
            <a:pPr marL="0" indent="0">
              <a:buNone/>
            </a:pPr>
            <a:endParaRPr lang="nb-NO" sz="2000" smtClean="0"/>
          </a:p>
          <a:p>
            <a:pPr marL="0" indent="0">
              <a:buNone/>
            </a:pPr>
            <a:r>
              <a:rPr lang="nb-NO" sz="2000" b="1" smtClean="0">
                <a:hlinkClick r:id="rId3"/>
              </a:rPr>
              <a:t>Primærvurdering</a:t>
            </a:r>
            <a:r>
              <a:rPr lang="nb-NO" sz="2000" b="1" smtClean="0"/>
              <a:t>:</a:t>
            </a:r>
            <a:br>
              <a:rPr lang="nb-NO" sz="2000" smtClean="0">
                <a:hlinkClick r:id="rId4"/>
              </a:rPr>
            </a:br>
            <a:r>
              <a:rPr lang="nb-NO" sz="2000" smtClean="0"/>
              <a:t>Pasienter som er meldt med gul, grønn eller ingen hastegrad kan få en primærvurdering av Medisinsk Leder Akuttmottak (MLA). Det er en vurdering basert på aktuell sykehistorie, pasientens hastegrad og en enkel klinisk undersøkelse. MLA</a:t>
            </a:r>
            <a:r>
              <a:rPr lang="nb-NO" sz="2000"/>
              <a:t> </a:t>
            </a:r>
            <a:r>
              <a:rPr lang="nb-NO" sz="2000" smtClean="0"/>
              <a:t>avgjør om pasienten skal gå til fagspesifikt mottak eller  tverrfaglig mottak.</a:t>
            </a:r>
            <a:endParaRPr lang="nb-NO" sz="2000"/>
          </a:p>
        </p:txBody>
      </p:sp>
      <p:pic>
        <p:nvPicPr>
          <p:cNvPr id="4" name="Picture 3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5595" y="5228859"/>
            <a:ext cx="679704" cy="951581"/>
          </a:xfrm>
          <a:prstGeom prst="rect">
            <a:avLst/>
          </a:prstGeom>
        </p:spPr>
      </p:pic>
      <p:pic>
        <p:nvPicPr>
          <p:cNvPr id="5" name="Picture 3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43864" y="5190733"/>
            <a:ext cx="1042406" cy="1042406"/>
          </a:xfrm>
          <a:prstGeom prst="rect">
            <a:avLst/>
          </a:prstGeom>
        </p:spPr>
      </p:pic>
      <p:sp>
        <p:nvSpPr>
          <p:cNvPr id="6" name="TekstSylinder 5"/>
          <p:cNvSpPr txBox="1"/>
          <p:nvPr/>
        </p:nvSpPr>
        <p:spPr>
          <a:xfrm>
            <a:off x="2580366" y="5058318"/>
            <a:ext cx="630936" cy="646331"/>
          </a:xfrm>
          <a:prstGeom prst="rect">
            <a:avLst/>
          </a:prstGeom>
          <a:noFill/>
        </p:spPr>
        <p:txBody>
          <a:bodyPr wrap="square" rtlCol="0">
            <a:spAutoFit/>
          </a:bodyPr>
          <a:lstStyle/>
          <a:p>
            <a:r>
              <a:rPr lang="nb-NO" sz="3600" smtClean="0"/>
              <a:t>?</a:t>
            </a:r>
            <a:endParaRPr lang="nb-NO" sz="3600"/>
          </a:p>
        </p:txBody>
      </p:sp>
      <p:sp>
        <p:nvSpPr>
          <p:cNvPr id="7" name="TekstSylinder 6"/>
          <p:cNvSpPr txBox="1"/>
          <p:nvPr/>
        </p:nvSpPr>
        <p:spPr>
          <a:xfrm>
            <a:off x="3181626" y="5057098"/>
            <a:ext cx="7357872" cy="923330"/>
          </a:xfrm>
          <a:prstGeom prst="rect">
            <a:avLst/>
          </a:prstGeom>
          <a:noFill/>
        </p:spPr>
        <p:txBody>
          <a:bodyPr wrap="square" rtlCol="0">
            <a:spAutoFit/>
          </a:bodyPr>
          <a:lstStyle/>
          <a:p>
            <a:pPr marL="285750" indent="-285750">
              <a:buFontTx/>
              <a:buChar char="-"/>
            </a:pPr>
            <a:r>
              <a:rPr lang="nb-NO" smtClean="0"/>
              <a:t>Endre hastegrad?</a:t>
            </a:r>
            <a:endParaRPr lang="nb-NO"/>
          </a:p>
          <a:p>
            <a:pPr marL="285750" indent="-285750">
              <a:buFontTx/>
              <a:buChar char="-"/>
            </a:pPr>
            <a:r>
              <a:rPr lang="nb-NO" smtClean="0"/>
              <a:t>Fagspesifikt mottak?</a:t>
            </a:r>
          </a:p>
          <a:p>
            <a:pPr marL="285750" indent="-285750">
              <a:buFontTx/>
              <a:buChar char="-"/>
            </a:pPr>
            <a:r>
              <a:rPr lang="nb-NO" smtClean="0"/>
              <a:t>Tverrfaglig mottak?</a:t>
            </a:r>
          </a:p>
        </p:txBody>
      </p:sp>
    </p:spTree>
    <p:extLst>
      <p:ext uri="{BB962C8B-B14F-4D97-AF65-F5344CB8AC3E}">
        <p14:creationId xmlns:p14="http://schemas.microsoft.com/office/powerpoint/2010/main" val="3155974944"/>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164404"/>
            <a:ext cx="10515600" cy="939567"/>
          </a:xfrm>
        </p:spPr>
        <p:txBody>
          <a:bodyPr/>
          <a:lstStyle/>
          <a:p>
            <a:r>
              <a:rPr lang="nb-NO" b="1" smtClean="0"/>
              <a:t>Hva er fagspesifikt mottak?</a:t>
            </a:r>
            <a:endParaRPr lang="nb-NO" b="1"/>
          </a:p>
        </p:txBody>
      </p:sp>
      <p:sp>
        <p:nvSpPr>
          <p:cNvPr id="3" name="Plassholder for innhold 2"/>
          <p:cNvSpPr>
            <a:spLocks noGrp="1"/>
          </p:cNvSpPr>
          <p:nvPr>
            <p:ph idx="1"/>
          </p:nvPr>
        </p:nvSpPr>
        <p:spPr>
          <a:xfrm>
            <a:off x="838200" y="1103972"/>
            <a:ext cx="10515600" cy="5441794"/>
          </a:xfrm>
        </p:spPr>
        <p:txBody>
          <a:bodyPr>
            <a:noAutofit/>
          </a:bodyPr>
          <a:lstStyle/>
          <a:p>
            <a:pPr marL="0" indent="0">
              <a:buNone/>
            </a:pPr>
            <a:r>
              <a:rPr lang="nb-NO" sz="1800" smtClean="0"/>
              <a:t>Pasienter med rød eller oransje hastegrad, skal  tas imot av den spesialavdelingen som pasienten er meldt til. Pasienter som har gul, grønn eller blå hastegrad kan også få et fagspesifikt mottak, men da etter en primær-vurdering av Medisinsk Leder Akuttmottak. På natt/kveld </a:t>
            </a:r>
            <a:r>
              <a:rPr lang="nb-NO" sz="1800"/>
              <a:t>(kl 21-08 hverdager og 18-09 helg) ) </a:t>
            </a:r>
            <a:r>
              <a:rPr lang="nb-NO" sz="1800" smtClean="0"/>
              <a:t>går også alle pasienter direkte til fagspesifikt mottak uavhengig av hvilken hastegrad de er meldt inn med. </a:t>
            </a:r>
            <a:br>
              <a:rPr lang="nb-NO" sz="1800" smtClean="0"/>
            </a:br>
            <a:br>
              <a:rPr lang="nb-NO" sz="1800"/>
            </a:br>
            <a:r>
              <a:rPr lang="nb-NO" sz="1800" smtClean="0"/>
              <a:t>Lege </a:t>
            </a:r>
            <a:r>
              <a:rPr lang="nb-NO" sz="1800"/>
              <a:t>i fagspesifikk vakt tar imot pasienten sammen med </a:t>
            </a:r>
            <a:r>
              <a:rPr lang="nb-NO" sz="1800" smtClean="0"/>
              <a:t>sykepleier fra Akuttmottak. Det gjøres </a:t>
            </a:r>
            <a:r>
              <a:rPr lang="nb-NO" sz="1800"/>
              <a:t>en </a:t>
            </a:r>
            <a:r>
              <a:rPr lang="nb-NO" sz="1800" smtClean="0"/>
              <a:t>hastegradsvurdering dersom dette ikke allerede er utført i triage. Lege undersøker pasienten og dokumenterer i journal, </a:t>
            </a:r>
            <a:r>
              <a:rPr lang="nb-NO" sz="1800"/>
              <a:t>og det </a:t>
            </a:r>
            <a:r>
              <a:rPr lang="nb-NO" sz="1800" smtClean="0"/>
              <a:t>besluttes </a:t>
            </a:r>
            <a:r>
              <a:rPr lang="nb-NO" sz="1800"/>
              <a:t>og </a:t>
            </a:r>
            <a:r>
              <a:rPr lang="nb-NO" sz="1800" smtClean="0"/>
              <a:t>iverksettes </a:t>
            </a:r>
            <a:r>
              <a:rPr lang="nb-NO" sz="1800"/>
              <a:t>behandling, observasjoner og øvrige tiltak.</a:t>
            </a:r>
            <a:br>
              <a:rPr lang="nb-NO" sz="1800"/>
            </a:br>
            <a:br>
              <a:rPr lang="nb-NO" sz="1800"/>
            </a:br>
            <a:r>
              <a:rPr lang="nb-NO" sz="1800" smtClean="0"/>
              <a:t>Etter </a:t>
            </a:r>
            <a:r>
              <a:rPr lang="nb-NO" sz="1800"/>
              <a:t>klinisk </a:t>
            </a:r>
            <a:r>
              <a:rPr lang="nb-NO" sz="1800" smtClean="0"/>
              <a:t>undersøkelse </a:t>
            </a:r>
            <a:r>
              <a:rPr lang="nb-NO" sz="1800"/>
              <a:t>skal lege i fagspesifikk vakt angi videre pasientforløp inkludert hvilken avdeling som skal ta imot pasienten. Det skal angis primær- og sekundærplassering i </a:t>
            </a:r>
            <a:r>
              <a:rPr lang="nb-NO" sz="1800" err="1" smtClean="0"/>
              <a:t>Meona</a:t>
            </a:r>
            <a:r>
              <a:rPr lang="nb-NO" sz="1800"/>
              <a:t> </a:t>
            </a:r>
            <a:r>
              <a:rPr lang="nb-NO" sz="1800" smtClean="0"/>
              <a:t>(Meldt til)</a:t>
            </a:r>
          </a:p>
          <a:p>
            <a:pPr marL="0" indent="0">
              <a:buNone/>
            </a:pPr>
            <a:endParaRPr lang="nb-NO" sz="1800" smtClean="0"/>
          </a:p>
          <a:p>
            <a:pPr marL="0" indent="0">
              <a:buNone/>
            </a:pPr>
            <a:endParaRPr lang="nb-NO" sz="1800"/>
          </a:p>
          <a:p>
            <a:pPr marL="0" indent="0">
              <a:buNone/>
            </a:pPr>
            <a:endParaRPr lang="nb-NO" sz="1800" smtClean="0"/>
          </a:p>
          <a:p>
            <a:pPr marL="0" indent="0">
              <a:buNone/>
            </a:pPr>
            <a:endParaRPr lang="nb-NO" sz="1800"/>
          </a:p>
          <a:p>
            <a:pPr marL="0" indent="0">
              <a:buNone/>
            </a:pPr>
            <a:endParaRPr lang="nb-NO" sz="1800"/>
          </a:p>
          <a:p>
            <a:pPr marL="0" indent="0">
              <a:buNone/>
            </a:pPr>
            <a:endParaRPr lang="nb-NO" sz="1800" smtClean="0"/>
          </a:p>
          <a:p>
            <a:pPr marL="0" indent="0">
              <a:buNone/>
            </a:pPr>
            <a:r>
              <a:rPr lang="nb-NO" sz="1800" smtClean="0"/>
              <a:t>Ved </a:t>
            </a:r>
            <a:r>
              <a:rPr lang="nb-NO" sz="1800"/>
              <a:t>uklarhet om videre pasientforløp konfererer lege i fagspesifikk vakt med sin bakvakt og/eller </a:t>
            </a:r>
            <a:r>
              <a:rPr lang="nb-NO" sz="1800" smtClean="0"/>
              <a:t>Medisinsk Leder Akuttmottak.</a:t>
            </a:r>
            <a:br>
              <a:rPr lang="nb-NO" sz="1800"/>
            </a:br>
            <a:br>
              <a:rPr lang="nb-NO" sz="1800" smtClean="0"/>
            </a:br>
            <a:endParaRPr lang="nb-NO" sz="1800"/>
          </a:p>
        </p:txBody>
      </p:sp>
      <p:pic>
        <p:nvPicPr>
          <p:cNvPr id="4" name="Bilde 3"/>
          <p:cNvPicPr>
            <a:picLocks noChangeAspect="1"/>
          </p:cNvPicPr>
          <p:nvPr/>
        </p:nvPicPr>
        <p:blipFill>
          <a:blip r:embed="rId2"/>
          <a:stretch>
            <a:fillRect/>
          </a:stretch>
        </p:blipFill>
        <p:spPr>
          <a:xfrm>
            <a:off x="838200" y="3918607"/>
            <a:ext cx="10334088" cy="1817959"/>
          </a:xfrm>
          <a:prstGeom prst="rect">
            <a:avLst/>
          </a:prstGeom>
        </p:spPr>
      </p:pic>
    </p:spTree>
    <p:extLst>
      <p:ext uri="{BB962C8B-B14F-4D97-AF65-F5344CB8AC3E}">
        <p14:creationId xmlns:p14="http://schemas.microsoft.com/office/powerpoint/2010/main" val="837322636"/>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tel 1"/>
          <p:cNvSpPr>
            <a:spLocks noGrp="1"/>
          </p:cNvSpPr>
          <p:nvPr>
            <p:ph type="title"/>
          </p:nvPr>
        </p:nvSpPr>
        <p:spPr>
          <a:xfrm>
            <a:off x="838200" y="218483"/>
            <a:ext cx="10515600" cy="1325563"/>
          </a:xfrm>
        </p:spPr>
        <p:txBody>
          <a:bodyPr/>
          <a:lstStyle/>
          <a:p>
            <a:r>
              <a:rPr lang="nb-NO" b="1" smtClean="0"/>
              <a:t>Hva er tverrfaglig mottak?</a:t>
            </a:r>
            <a:endParaRPr lang="nb-NO" b="1"/>
          </a:p>
        </p:txBody>
      </p:sp>
      <p:sp>
        <p:nvSpPr>
          <p:cNvPr id="3" name="Plassholder for innhold 2"/>
          <p:cNvSpPr>
            <a:spLocks noGrp="1"/>
          </p:cNvSpPr>
          <p:nvPr>
            <p:ph idx="1"/>
          </p:nvPr>
        </p:nvSpPr>
        <p:spPr>
          <a:xfrm>
            <a:off x="838200" y="1614605"/>
            <a:ext cx="10515600" cy="4351338"/>
          </a:xfrm>
        </p:spPr>
        <p:txBody>
          <a:bodyPr>
            <a:normAutofit fontScale="92500" lnSpcReduction="20000"/>
          </a:bodyPr>
          <a:lstStyle/>
          <a:p>
            <a:r>
              <a:rPr lang="nb-NO" sz="2200" smtClean="0"/>
              <a:t>Tverrfaglig mottak er utredning av pasienter med </a:t>
            </a:r>
            <a:r>
              <a:rPr lang="nb-NO" sz="2200"/>
              <a:t>sammensatte tilstander og uklart </a:t>
            </a:r>
            <a:r>
              <a:rPr lang="nb-NO" sz="2200" smtClean="0"/>
              <a:t>sykdomsbilde.  </a:t>
            </a:r>
            <a:br>
              <a:rPr lang="nb-NO" sz="2200"/>
            </a:br>
            <a:br>
              <a:rPr lang="nb-NO" sz="2200" smtClean="0"/>
            </a:br>
            <a:endParaRPr lang="nb-NO" sz="2200" smtClean="0"/>
          </a:p>
          <a:p>
            <a:r>
              <a:rPr lang="nb-NO" sz="2200" smtClean="0"/>
              <a:t>Pasient til tverrfaglig mottak overføres direkte fra primærvurdering til UMO1 eller UMO2, for  </a:t>
            </a:r>
            <a:br>
              <a:rPr lang="nb-NO" sz="2200" smtClean="0"/>
            </a:br>
            <a:r>
              <a:rPr lang="nb-NO" sz="2200" smtClean="0"/>
              <a:t>mottak og videre utredning og behandling.</a:t>
            </a:r>
            <a:br>
              <a:rPr lang="nb-NO" sz="2200"/>
            </a:br>
            <a:br>
              <a:rPr lang="nb-NO" sz="2200" smtClean="0"/>
            </a:br>
            <a:endParaRPr lang="nb-NO" sz="2200" smtClean="0"/>
          </a:p>
          <a:p>
            <a:r>
              <a:rPr lang="nb-NO" sz="2200" smtClean="0"/>
              <a:t>Pasienter som i fagspesifikt mottak vurderes å ha behov for tverrfaglig mottak kan overføres til </a:t>
            </a:r>
            <a:br>
              <a:rPr lang="nb-NO" sz="2200" smtClean="0"/>
            </a:br>
            <a:r>
              <a:rPr lang="nb-NO" sz="2200" smtClean="0"/>
              <a:t>UMO 1 eller UMO 2 etter avtale med Mottaksklinikkens egne leger.</a:t>
            </a:r>
            <a:br>
              <a:rPr lang="nb-NO" sz="2200"/>
            </a:br>
            <a:br>
              <a:rPr lang="nb-NO" sz="2200" smtClean="0"/>
            </a:br>
            <a:endParaRPr lang="nb-NO" sz="2200" smtClean="0"/>
          </a:p>
          <a:p>
            <a:r>
              <a:rPr lang="nb-NO" sz="2200" smtClean="0"/>
              <a:t>De fleste pasientene blir utskrevet innen 72 timer, og de som evt. trenger ytterligere utredning </a:t>
            </a:r>
            <a:br>
              <a:rPr lang="nb-NO" sz="2200" smtClean="0"/>
            </a:br>
            <a:r>
              <a:rPr lang="nb-NO" sz="2200" smtClean="0"/>
              <a:t>og behandling blir overført til spesialavdelingene etter avtale med ansvarlige leger.</a:t>
            </a:r>
            <a:br>
              <a:rPr lang="nb-NO" sz="2000" smtClean="0"/>
            </a:br>
            <a:endParaRPr lang="nb-NO" sz="2000" smtClean="0"/>
          </a:p>
          <a:p>
            <a:pPr marL="0" indent="0">
              <a:buNone/>
            </a:pPr>
            <a:br>
              <a:rPr lang="nb-NO" sz="2000" smtClean="0"/>
            </a:br>
            <a:endParaRPr lang="nb-NO" sz="2000"/>
          </a:p>
        </p:txBody>
      </p:sp>
    </p:spTree>
    <p:extLst>
      <p:ext uri="{BB962C8B-B14F-4D97-AF65-F5344CB8AC3E}">
        <p14:creationId xmlns:p14="http://schemas.microsoft.com/office/powerpoint/2010/main" val="3660779441"/>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Helse Vest</Company>
  <PresentationFormat>Widescreen</PresentationFormat>
  <Paragraphs>171</Paragraphs>
  <Slides>18</Slides>
  <Notes>0</Notes>
  <TotalTime>3886</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18</vt:i4>
      </vt:variant>
    </vt:vector>
  </HeadingPairs>
  <TitlesOfParts>
    <vt:vector baseType="lpstr" size="22">
      <vt:lpstr>Arial</vt:lpstr>
      <vt:lpstr>Calibri Light</vt:lpstr>
      <vt:lpstr>Calibri</vt:lpstr>
      <vt:lpstr>Office-tema</vt:lpstr>
      <vt:lpstr>Informasjon til deg som skal på vakt i Akuttmottak10.08.21</vt:lpstr>
      <vt:lpstr>Jeg skal på vakt…</vt:lpstr>
      <vt:lpstr>Hvem har ansvar for hvilke pasienter?</vt:lpstr>
      <vt:lpstr>PowerPoint Presentation</vt:lpstr>
      <vt:lpstr>Før pasienten kommer:</vt:lpstr>
      <vt:lpstr>Når pasienten er kommet:</vt:lpstr>
      <vt:lpstr>Hva er hastegrads- og primærvurdering?</vt:lpstr>
      <vt:lpstr>Hva er fagspesifikt mottak?</vt:lpstr>
      <vt:lpstr>Hva er tverrfaglig mottak?</vt:lpstr>
      <vt:lpstr>Hvem kan bruke observasjonsplassene og Korttidsposten?</vt:lpstr>
      <vt:lpstr>Endring av avdelingstilhørighet</vt:lpstr>
      <vt:lpstr>Hvor finner jeg informasjon, og hva må jeg registrere?</vt:lpstr>
      <vt:lpstr>Hvor finner jeg informasjon, og hva må jeg registrere?</vt:lpstr>
      <vt:lpstr>Videre planer</vt:lpstr>
      <vt:lpstr>Overflytting til post skjer når pasient er klarert</vt:lpstr>
      <vt:lpstr>Fordeling av pasienter fra AKMO</vt:lpstr>
      <vt:lpstr>Når det ikke plass i avdelingen</vt:lpstr>
      <vt:lpstr>Vaktteamet – pulsmøter – 5 min i triage</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Opplæringspakke</dc:title>
  <dc:creator>Vadset, Pål Ove</dc:creator>
  <dc:description>EK_Avdeling¤2#4¤2# ¤3#EK_Avsnitt¤2#4¤2# ¤3#EK_Bedriftsnavn¤2#1¤2#Helse Bergen¤3#EK_GjelderFra¤2#0¤2#24.11.2022¤3#EK_KlGjelderFra¤2#0¤2#¤3#EK_Opprettet¤2#0¤2#28.02.2019¤3#EK_Utgitt¤2#0¤2#28.02.2019¤3#EK_IBrukDato¤2#0¤2#24.11.2022¤3#EK_DokumentID¤2#0¤2#D58107¤3#EK_DokTittel¤2#0¤2#Informasjon til deg som skal på vakt i Akuttmottak¤3#EK_DokType¤2#0¤2#Informasjon¤3#EK_DocLvlShort¤2#0¤2# ¤3#EK_DocLevel¤2#0¤2# ¤3#EK_EksRef¤2#2¤2# 0	¤3#EK_Erstatter¤2#0¤2#8.02¤3#EK_ErstatterD¤2#0¤2#01.11.2022¤3#EK_Signatur¤2#0¤2#Tvedt, Anette¤3#EK_Verifisert¤2#0¤2# ¤3#EK_Hørt¤2#0¤2# ¤3#EK_AuditReview¤2#2¤2# ¤3#EK_AuditApprove¤2#2¤2# ¤3#EK_Gradering¤2#0¤2#Åpen¤3#EK_Gradnr¤2#4¤2#0¤3#EK_Kapittel¤2#4¤2# ¤3#EK_Referanse¤2#2¤2# 0	¤3#EK_RefNr¤2#0¤2#02.1.2.3-16¤3#EK_Revisjon¤2#0¤2#8.03¤3#EK_Ansvarlig¤2#0¤2#Tvedt, Anette¤3#EK_SkrevetAv¤2#0¤2#Brit Pedersen¤3#EK_UText1¤2#0¤2#Brit Pedersen¤3#EK_UText2¤2#0¤2# ¤3#EK_UText3¤2#0¤2# ¤3#EK_UText4¤2#0¤2# ¤3#EK_Status¤2#0¤2#I bruk¤3#EK_Stikkord¤2#0¤2#nyansatt AKMO¤3#EK_SuperStikkord¤2#0¤2#¤3#EK_Rapport¤2#3¤2#¤3#EK_EKPrintMerke¤2#0¤2#Uoffisiell utskrift er kun gyldig på utskriftsdato¤3#EK_Watermark¤2#0¤2#¤3#EK_Utgave¤2#0¤2#8.03¤3#EK_Merknad¤2#7¤2#Lagt til slide 14 (Videre planer) etter ønske fra Marianne Reimers
Forlenget gyldighet til 24.11.2023¤3#EK_VerLogg¤2#2¤2#Ver. 8.03 - 24.11.2022|Lagt til slide 14 (Videre planer) etter ønske fra Marianne Reimers
Forlenget gyldighet til 24.11.2023¤1#Ver. 8.02 - 01.11.2022|Forlenget gyldighet til 01.11.2023 uten endringer i dokumentet.¤1#Ver. 8.01 - 11.08.2021|Ny versjon fra Marianne Reimers 11.08.12
Forlenget gyldighet til 11.08.2022¤1#Ver. 8.00 - 11.08.2021|¤1#Ver. 7.02 - 11.08.2021|Forlenget gyldighet til 11.08.2022¤1#Ver. 7.01 - 26.04.2021|Forlenget gyldighet til 26.04.2022¤1#Ver. 7.00 - 14.01.2020|¤1#Ver. 6.00 - 15.04.2019|¤1#Ver. 5.00 - 22.03.2019|¤1#Ver. 4.00 - 10.03.2019|¤3#EK_RF1¤2#4¤2# ¤3#EK_RF2¤2#4¤2# ¤3#EK_RF3¤2#4¤2# ¤3#EK_RF4¤2#4¤2# ¤3#EK_RF5¤2#4¤2# ¤3#EK_RF6¤2#4¤2# ¤3#EK_RF7¤2#4¤2# ¤3#EK_RF8¤2#4¤2# ¤3#EK_RF9¤2#4¤2# ¤3#EK_Mappe1¤2#4¤2# ¤3#EK_Mappe2¤2#4¤2# ¤3#EK_Mappe3¤2#4¤2# ¤3#EK_Mappe4¤2#4¤2# ¤3#EK_Mappe5¤2#4¤2# ¤3#EK_Mappe6¤2#4¤2# ¤3#EK_Mappe7¤2#4¤2# ¤3#EK_Mappe8¤2#4¤2# ¤3#EK_Mappe9¤2#4¤2# ¤3#EK_DL¤2#0¤2#16¤3#EK_GjelderTil¤2#0¤2#24.11.2023¤3#EK_Vedlegg¤2#2¤2# 0	¤3#EK_AvdelingOver¤2#4¤2# ¤3#EK_HRefNr¤2#0¤2# ¤3#EK_HbNavn¤2#0¤2# ¤3#EK_DokRefnr¤2#4¤2#000302010203¤3#EK_Dokendrdato¤2#4¤2#24.11.2022 08:59:47¤3#EK_HbType¤2#4¤2# ¤3#EK_Offisiell¤2#4¤2# ¤3#EK_VedleggRef¤2#4¤2#02.1.2.3-16¤3#EK_Strukt00¤2#5¤2#¤5#¤5#HVRHF¤5#1¤5#-1¤4#¤5#02¤5#Helse Bergen HF¤5#1¤5#0¤4#.¤5#1¤5#Fellesdokumenter¤5#1¤5#0¤4#.¤5#2¤5#Pasientbehandling¤5#1¤5#0¤4#.¤5#3¤5#Mottaksmodellen¤5#0¤5#0¤4# - ¤3#EK_Strukt01¤2#5¤2#¤5#¤5#Kategorier HB (ikke dokumenter på dette nivået trykk dere videre ned +)¤5#0¤5#0¤4#¤5#¤5#Forskning, inovasjon og utdanning  (ikke dokumenter på dette nivået trykk dere videre ned +)¤5#0¤5#0¤4#¤5#¤5#Utdanning og kompetanse¤5#3¤5#0¤4# - ¤3#EK_Pub¤2#6¤2#;15;¤3#EKR_DokType¤2#0¤2#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¤3#EKR_Strukt00¤2#5¤2#¤5#¤5#HVRHF¤5#1¤5#-1¤4#¤5#02¤5#Helse Bergen HF¤5#1¤5#0¤4#.¤5#1¤5#Fellesdokumenter¤5#1¤5#0¤4#.¤5#2¤5#Pasientbehandling¤5#1¤5#0¤4#.¤5#3¤5#Mottaksmodellen¤5#0¤5#0¤4# - ¤3#</dc:description>
  <cp:keywords>&lt;dok58107.pptx&gt;&lt;n&gt;ek_type&lt;/n&gt;&lt;v&gt;DOK&lt;/v&gt;&lt;n&gt;khb&lt;/n&gt;&lt;v&gt;UB&lt;/v&gt;&lt;n&gt;beskyttet&lt;/n&gt;&lt;v&gt;nei&lt;/v&gt;&lt;/dok58107.pptx&gt;</cp:keywords>
  <cp:lastModifiedBy>Tvedt, Anette</cp:lastModifiedBy>
  <cp:revision>165</cp:revision>
  <dcterms:created xsi:type="dcterms:W3CDTF">2019-02-19T13:09:41Z</dcterms:created>
  <dcterms:modified xsi:type="dcterms:W3CDTF">2023-10-27T07:48:13Z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-1</vt:lpwstr>
  </property>
</Properties>
</file>