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emf" ContentType="image/x-e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23.5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60" r:id="rId1"/>
  </p:sldMasterIdLst>
  <p:notesMasterIdLst>
    <p:notesMasterId r:id="rId2"/>
  </p:notesMasterIdLst>
  <p:sldIdLst>
    <p:sldId id="287" r:id="rId3"/>
    <p:sldId id="296" r:id="rId4"/>
  </p:sldIdLst>
  <p:sldSz cx="12801600" cy="9601200" type="A3"/>
  <p:notesSz cx="9926638" cy="14355762"/>
  <p:custDataLst>
    <p:tags r:id="rId5"/>
  </p:custDataLst>
  <p:defaultTextStyle>
    <a:defPPr>
      <a:defRPr lang="nb-NO"/>
    </a:defPPr>
    <a:lvl1pPr marL="0" algn="l" defTabSz="1279852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926" algn="l" defTabSz="1279852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852" algn="l" defTabSz="1279852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778" algn="l" defTabSz="1279852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9705" algn="l" defTabSz="1279852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9631" algn="l" defTabSz="1279852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9559" algn="l" defTabSz="1279852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9485" algn="l" defTabSz="1279852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9411" algn="l" defTabSz="1279852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26" autoAdjust="0"/>
    <p:restoredTop sz="97988" autoAdjust="0"/>
  </p:normalViewPr>
  <p:slideViewPr>
    <p:cSldViewPr>
      <p:cViewPr varScale="1">
        <p:scale>
          <a:sx n="48" d="100"/>
          <a:sy n="48" d="100"/>
        </p:scale>
        <p:origin x="1584" y="54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tags" Target="tags/tag1.xml" /><Relationship Id="rId6" Type="http://schemas.openxmlformats.org/officeDocument/2006/relationships/presProps" Target="presProps.xml" /><Relationship Id="rId7" Type="http://schemas.openxmlformats.org/officeDocument/2006/relationships/viewProps" Target="viewProps.xml" /><Relationship Id="rId8" Type="http://schemas.openxmlformats.org/officeDocument/2006/relationships/theme" Target="theme/theme1.xml" /><Relationship Id="rId9" Type="http://schemas.openxmlformats.org/officeDocument/2006/relationships/tableStyles" Target="tableStyles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l">
              <a:defRPr sz="18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r">
              <a:defRPr sz="1800"/>
            </a:lvl1pPr>
          </a:lstStyle>
          <a:p>
            <a:fld id="{96B9E76A-230A-4788-9E5C-EF38AE14BB31}" type="datetimeFigureOut">
              <a:rPr lang="nb-NO" smtClean="0"/>
              <a:t>20.11.2020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076325"/>
            <a:ext cx="7177088" cy="5383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992664" y="6818988"/>
            <a:ext cx="7941310" cy="6460093"/>
          </a:xfrm>
          <a:prstGeom prst="rect">
            <a:avLst/>
          </a:prstGeom>
        </p:spPr>
        <p:txBody>
          <a:bodyPr vert="horz" lIns="138751" tIns="69376" rIns="138751" bIns="69376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13635482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l">
              <a:defRPr sz="18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5622798" y="13635482"/>
            <a:ext cx="4301543" cy="717788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r">
              <a:defRPr sz="1800"/>
            </a:lvl1pPr>
          </a:lstStyle>
          <a:p>
            <a:fld id="{03D33C52-09E2-49D5-9C0C-E39D0EB065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0315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8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926" algn="l" defTabSz="12798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852" algn="l" defTabSz="12798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778" algn="l" defTabSz="12798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9705" algn="l" defTabSz="12798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9631" algn="l" defTabSz="12798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9559" algn="l" defTabSz="12798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9485" algn="l" defTabSz="12798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9411" algn="l" defTabSz="12798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emf" /><Relationship Id="rId2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emf" /><Relationship Id="rId2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emf" /><Relationship Id="rId2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Åpningsside alternativ 1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Bilde 1" descr="Forside_1_090512.jp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01600" cy="9121546"/>
          </a:xfrm>
          <a:prstGeom prst="rect">
            <a:avLst/>
          </a:prstGeom>
        </p:spPr>
      </p:pic>
      <p:sp>
        <p:nvSpPr>
          <p:cNvPr id="16" name="Tittel 1"/>
          <p:cNvSpPr>
            <a:spLocks noGrp="1"/>
          </p:cNvSpPr>
          <p:nvPr>
            <p:ph type="ctrTitle" hasCustomPrompt="1"/>
          </p:nvPr>
        </p:nvSpPr>
        <p:spPr>
          <a:xfrm>
            <a:off x="971746" y="2188953"/>
            <a:ext cx="7402636" cy="1551194"/>
          </a:xfrm>
          <a:prstGeom prst="rect">
            <a:avLst/>
          </a:prstGeom>
        </p:spPr>
        <p:txBody>
          <a:bodyPr wrap="square" lIns="127985" tIns="63994" rIns="127985" bIns="63994" anchor="b" anchorCtr="0">
            <a:spAutoFit/>
          </a:bodyPr>
          <a:lstStyle>
            <a:lvl1pPr marL="0" indent="0" algn="l">
              <a:tabLst>
                <a:tab pos="10292150"/>
              </a:tabLst>
              <a:defRPr sz="4600" b="1" i="0" kern="1200" cap="all" spc="420" baseline="0">
                <a:solidFill>
                  <a:schemeClr val="bg1"/>
                </a:solidFill>
                <a:latin typeface="Calibri"/>
                <a:cs typeface="Arial"/>
              </a:defRPr>
            </a:lvl1pPr>
          </a:lstStyle>
          <a:p>
            <a:r>
              <a:rPr lang="nb-NO" smtClean="0"/>
              <a:t>KLIKK FOR Å LEGGE TIL EN TITTEl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7248884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Åpningsside alternativ 2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Bilde 7" descr="Forside.jp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01600" cy="8475368"/>
          </a:xfrm>
          <a:prstGeom prst="rect">
            <a:avLst/>
          </a:prstGeom>
        </p:spPr>
      </p:pic>
      <p:sp>
        <p:nvSpPr>
          <p:cNvPr id="10" name="Tittel 1"/>
          <p:cNvSpPr>
            <a:spLocks noGrp="1"/>
          </p:cNvSpPr>
          <p:nvPr>
            <p:ph type="ctrTitle" hasCustomPrompt="1"/>
          </p:nvPr>
        </p:nvSpPr>
        <p:spPr>
          <a:xfrm>
            <a:off x="971746" y="2181190"/>
            <a:ext cx="10745276" cy="883319"/>
          </a:xfrm>
          <a:prstGeom prst="rect">
            <a:avLst/>
          </a:prstGeom>
        </p:spPr>
        <p:txBody>
          <a:bodyPr wrap="square" lIns="127985" tIns="63994" rIns="127985" bIns="63994" anchor="b" anchorCtr="0">
            <a:spAutoFit/>
          </a:bodyPr>
          <a:lstStyle>
            <a:lvl1pPr marL="0" indent="0" algn="l">
              <a:tabLst>
                <a:tab pos="10292150"/>
              </a:tabLst>
              <a:defRPr sz="4900" b="1" i="0" kern="1200" cap="all" spc="420">
                <a:solidFill>
                  <a:schemeClr val="bg1"/>
                </a:solidFill>
                <a:latin typeface="Calibri"/>
                <a:cs typeface="Arial"/>
              </a:defRPr>
            </a:lvl1pPr>
          </a:lstStyle>
          <a:p>
            <a:r>
              <a:rPr lang="nb-NO" smtClean="0"/>
              <a:t>KLIKK FOR Å LEGGE TIL EN TITTEl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0539734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tel og mengdeteks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744" y="971233"/>
            <a:ext cx="10745277" cy="1411287"/>
          </a:xfrm>
          <a:prstGeom prst="rect">
            <a:avLst/>
          </a:prstGeom>
        </p:spPr>
        <p:txBody>
          <a:bodyPr lIns="127985" tIns="63994" rIns="127985" bIns="63994">
            <a:normAutofit/>
          </a:bodyPr>
          <a:lstStyle>
            <a:lvl1pPr algn="l">
              <a:defRPr sz="3500" b="1" i="0" cap="all" spc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71743" y="2506982"/>
            <a:ext cx="10745277" cy="6336348"/>
          </a:xfrm>
          <a:prstGeom prst="rect">
            <a:avLst/>
          </a:prstGeom>
        </p:spPr>
        <p:txBody>
          <a:bodyPr lIns="127985" tIns="63994" rIns="127985" bIns="63994"/>
          <a:lstStyle>
            <a:lvl1pPr marL="0" indent="0">
              <a:buNone/>
              <a:defRPr sz="3100">
                <a:solidFill>
                  <a:srgbClr val="000000"/>
                </a:solidFill>
              </a:defRPr>
            </a:lvl1pPr>
            <a:lvl2pPr>
              <a:defRPr sz="2900">
                <a:solidFill>
                  <a:srgbClr val="000000"/>
                </a:solidFill>
              </a:defRPr>
            </a:lvl2pPr>
            <a:lvl3pPr>
              <a:defRPr sz="2800">
                <a:solidFill>
                  <a:srgbClr val="000000"/>
                </a:solidFill>
              </a:defRPr>
            </a:lvl3pPr>
            <a:lvl4pPr>
              <a:defRPr sz="2700">
                <a:solidFill>
                  <a:srgbClr val="000000"/>
                </a:solidFill>
              </a:defRPr>
            </a:lvl4pPr>
            <a:lvl5pPr>
              <a:defRPr sz="25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4525" y="8607528"/>
            <a:ext cx="3267074" cy="993672"/>
          </a:xfrm>
          <a:prstGeom prst="rect">
            <a:avLst/>
          </a:prstGeom>
        </p:spPr>
      </p:pic>
      <p:grpSp>
        <p:nvGrpSpPr>
          <p:cNvPr id="8" name="Gruppe 7"/>
          <p:cNvGrpSpPr/>
          <p:nvPr/>
        </p:nvGrpSpPr>
        <p:grpSpPr>
          <a:xfrm>
            <a:off x="10459543" y="2576132"/>
            <a:ext cx="2906912" cy="4581871"/>
            <a:chOff x="7102946" y="2925380"/>
            <a:chExt cx="2339414" cy="3687381"/>
          </a:xfrm>
          <a:solidFill>
            <a:srgbClr val="E7E9F5"/>
          </a:solidFill>
        </p:grpSpPr>
        <p:sp>
          <p:nvSpPr>
            <p:cNvPr id="9" name="Ellipse 8"/>
            <p:cNvSpPr/>
            <p:nvPr userDrawn="1"/>
          </p:nvSpPr>
          <p:spPr>
            <a:xfrm>
              <a:off x="8495309" y="2925380"/>
              <a:ext cx="947051" cy="9470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Ellipse 9"/>
            <p:cNvSpPr/>
            <p:nvPr userDrawn="1"/>
          </p:nvSpPr>
          <p:spPr>
            <a:xfrm>
              <a:off x="8495309" y="4273087"/>
              <a:ext cx="947051" cy="9470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mtClean="0"/>
                <a:t> </a:t>
              </a:r>
              <a:endParaRPr lang="nb-NO"/>
            </a:p>
          </p:txBody>
        </p:sp>
        <p:sp>
          <p:nvSpPr>
            <p:cNvPr id="11" name="Ellipse 10"/>
            <p:cNvSpPr/>
            <p:nvPr userDrawn="1"/>
          </p:nvSpPr>
          <p:spPr>
            <a:xfrm>
              <a:off x="7102946" y="4273087"/>
              <a:ext cx="947051" cy="9470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mtClean="0"/>
                <a:t> </a:t>
              </a:r>
              <a:endParaRPr lang="nb-NO"/>
            </a:p>
          </p:txBody>
        </p:sp>
        <p:sp>
          <p:nvSpPr>
            <p:cNvPr id="12" name="Ellipse 11"/>
            <p:cNvSpPr/>
            <p:nvPr userDrawn="1"/>
          </p:nvSpPr>
          <p:spPr>
            <a:xfrm>
              <a:off x="8495309" y="5665710"/>
              <a:ext cx="947051" cy="9470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mtClean="0"/>
                <a:t> </a:t>
              </a:r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060525126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tel og innhald med punktlisting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744" y="971233"/>
            <a:ext cx="10745277" cy="1411287"/>
          </a:xfrm>
          <a:prstGeom prst="rect">
            <a:avLst/>
          </a:prstGeom>
        </p:spPr>
        <p:txBody>
          <a:bodyPr lIns="127985" tIns="63994" rIns="127985" bIns="63994">
            <a:normAutofit/>
          </a:bodyPr>
          <a:lstStyle>
            <a:lvl1pPr algn="l">
              <a:defRPr sz="3500" b="1" i="0" cap="all" spc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71743" y="2506982"/>
            <a:ext cx="10745277" cy="6336348"/>
          </a:xfrm>
          <a:prstGeom prst="rect">
            <a:avLst/>
          </a:prstGeom>
        </p:spPr>
        <p:txBody>
          <a:bodyPr lIns="127985" tIns="63994" rIns="127985" bIns="63994"/>
          <a:lstStyle>
            <a:lvl1pPr>
              <a:defRPr sz="3100">
                <a:solidFill>
                  <a:srgbClr val="000000"/>
                </a:solidFill>
              </a:defRPr>
            </a:lvl1pPr>
            <a:lvl2pPr>
              <a:defRPr sz="2900">
                <a:solidFill>
                  <a:srgbClr val="000000"/>
                </a:solidFill>
              </a:defRPr>
            </a:lvl2pPr>
            <a:lvl3pPr>
              <a:defRPr sz="2800">
                <a:solidFill>
                  <a:srgbClr val="000000"/>
                </a:solidFill>
              </a:defRPr>
            </a:lvl3pPr>
            <a:lvl4pPr>
              <a:defRPr sz="2700">
                <a:solidFill>
                  <a:srgbClr val="000000"/>
                </a:solidFill>
              </a:defRPr>
            </a:lvl4pPr>
            <a:lvl5pPr>
              <a:defRPr sz="25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4525" y="8607528"/>
            <a:ext cx="3267074" cy="993672"/>
          </a:xfrm>
          <a:prstGeom prst="rect">
            <a:avLst/>
          </a:prstGeom>
        </p:spPr>
      </p:pic>
      <p:grpSp>
        <p:nvGrpSpPr>
          <p:cNvPr id="8" name="Gruppe 7"/>
          <p:cNvGrpSpPr/>
          <p:nvPr/>
        </p:nvGrpSpPr>
        <p:grpSpPr>
          <a:xfrm>
            <a:off x="10459543" y="2576132"/>
            <a:ext cx="2906912" cy="4581871"/>
            <a:chOff x="7102946" y="2925380"/>
            <a:chExt cx="2339414" cy="3687381"/>
          </a:xfrm>
          <a:solidFill>
            <a:srgbClr val="E7E9F5"/>
          </a:solidFill>
        </p:grpSpPr>
        <p:sp>
          <p:nvSpPr>
            <p:cNvPr id="9" name="Ellipse 8"/>
            <p:cNvSpPr/>
            <p:nvPr userDrawn="1"/>
          </p:nvSpPr>
          <p:spPr>
            <a:xfrm>
              <a:off x="8495309" y="2925380"/>
              <a:ext cx="947051" cy="9470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Ellipse 9"/>
            <p:cNvSpPr/>
            <p:nvPr userDrawn="1"/>
          </p:nvSpPr>
          <p:spPr>
            <a:xfrm>
              <a:off x="8495309" y="4273087"/>
              <a:ext cx="947051" cy="9470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mtClean="0"/>
                <a:t> </a:t>
              </a:r>
              <a:endParaRPr lang="nb-NO"/>
            </a:p>
          </p:txBody>
        </p:sp>
        <p:sp>
          <p:nvSpPr>
            <p:cNvPr id="11" name="Ellipse 10"/>
            <p:cNvSpPr/>
            <p:nvPr userDrawn="1"/>
          </p:nvSpPr>
          <p:spPr>
            <a:xfrm>
              <a:off x="7102946" y="4273087"/>
              <a:ext cx="947051" cy="9470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mtClean="0"/>
                <a:t> </a:t>
              </a:r>
              <a:endParaRPr lang="nb-NO"/>
            </a:p>
          </p:txBody>
        </p:sp>
        <p:sp>
          <p:nvSpPr>
            <p:cNvPr id="12" name="Ellipse 11"/>
            <p:cNvSpPr/>
            <p:nvPr userDrawn="1"/>
          </p:nvSpPr>
          <p:spPr>
            <a:xfrm>
              <a:off x="8495309" y="5665710"/>
              <a:ext cx="947051" cy="9470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mtClean="0"/>
                <a:t> </a:t>
              </a:r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891467269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Tittel, innhald og bilet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744" y="971233"/>
            <a:ext cx="10745277" cy="1411287"/>
          </a:xfrm>
          <a:prstGeom prst="rect">
            <a:avLst/>
          </a:prstGeom>
        </p:spPr>
        <p:txBody>
          <a:bodyPr lIns="127985" tIns="63994" rIns="127985" bIns="63994">
            <a:normAutofit/>
          </a:bodyPr>
          <a:lstStyle>
            <a:lvl1pPr algn="l">
              <a:defRPr sz="3500" b="1" i="0" cap="all" spc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71743" y="2506982"/>
            <a:ext cx="6051357" cy="6336348"/>
          </a:xfrm>
          <a:prstGeom prst="rect">
            <a:avLst/>
          </a:prstGeom>
        </p:spPr>
        <p:txBody>
          <a:bodyPr lIns="127985" tIns="63994" rIns="127985" bIns="63994"/>
          <a:lstStyle>
            <a:lvl1pPr marL="0" indent="0">
              <a:buNone/>
              <a:defRPr sz="3100">
                <a:solidFill>
                  <a:srgbClr val="000000"/>
                </a:solidFill>
              </a:defRPr>
            </a:lvl1pPr>
            <a:lvl2pPr>
              <a:defRPr sz="2900">
                <a:solidFill>
                  <a:srgbClr val="000000"/>
                </a:solidFill>
              </a:defRPr>
            </a:lvl2pPr>
            <a:lvl3pPr>
              <a:defRPr sz="2800">
                <a:solidFill>
                  <a:srgbClr val="000000"/>
                </a:solidFill>
              </a:defRPr>
            </a:lvl3pPr>
            <a:lvl4pPr>
              <a:defRPr sz="2700">
                <a:solidFill>
                  <a:srgbClr val="000000"/>
                </a:solidFill>
              </a:defRPr>
            </a:lvl4pPr>
            <a:lvl5pPr>
              <a:defRPr sz="25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4525" y="8607528"/>
            <a:ext cx="3267074" cy="993672"/>
          </a:xfrm>
          <a:prstGeom prst="rect">
            <a:avLst/>
          </a:prstGeom>
        </p:spPr>
      </p:pic>
      <p:grpSp>
        <p:nvGrpSpPr>
          <p:cNvPr id="8" name="Gruppe 7"/>
          <p:cNvGrpSpPr/>
          <p:nvPr/>
        </p:nvGrpSpPr>
        <p:grpSpPr>
          <a:xfrm>
            <a:off x="10459543" y="2576132"/>
            <a:ext cx="2906912" cy="4581871"/>
            <a:chOff x="7102946" y="2925380"/>
            <a:chExt cx="2339414" cy="3687381"/>
          </a:xfrm>
          <a:solidFill>
            <a:srgbClr val="E7E9F5"/>
          </a:solidFill>
        </p:grpSpPr>
        <p:sp>
          <p:nvSpPr>
            <p:cNvPr id="9" name="Ellipse 8"/>
            <p:cNvSpPr/>
            <p:nvPr userDrawn="1"/>
          </p:nvSpPr>
          <p:spPr>
            <a:xfrm>
              <a:off x="8495309" y="2925380"/>
              <a:ext cx="947051" cy="9470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Ellipse 9"/>
            <p:cNvSpPr/>
            <p:nvPr userDrawn="1"/>
          </p:nvSpPr>
          <p:spPr>
            <a:xfrm>
              <a:off x="8495309" y="4273087"/>
              <a:ext cx="947051" cy="9470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mtClean="0"/>
                <a:t> </a:t>
              </a:r>
              <a:endParaRPr lang="nb-NO"/>
            </a:p>
          </p:txBody>
        </p:sp>
        <p:sp>
          <p:nvSpPr>
            <p:cNvPr id="11" name="Ellipse 10"/>
            <p:cNvSpPr/>
            <p:nvPr userDrawn="1"/>
          </p:nvSpPr>
          <p:spPr>
            <a:xfrm>
              <a:off x="7102946" y="4273087"/>
              <a:ext cx="947051" cy="9470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mtClean="0"/>
                <a:t> </a:t>
              </a:r>
              <a:endParaRPr lang="nb-NO"/>
            </a:p>
          </p:txBody>
        </p:sp>
        <p:sp>
          <p:nvSpPr>
            <p:cNvPr id="12" name="Ellipse 11"/>
            <p:cNvSpPr/>
            <p:nvPr userDrawn="1"/>
          </p:nvSpPr>
          <p:spPr>
            <a:xfrm>
              <a:off x="8495309" y="5665710"/>
              <a:ext cx="947051" cy="947051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mtClean="0"/>
                <a:t> </a:t>
              </a:r>
              <a:endParaRPr lang="nb-NO"/>
            </a:p>
          </p:txBody>
        </p:sp>
      </p:grpSp>
      <p:sp>
        <p:nvSpPr>
          <p:cNvPr id="13" name="Plassholder for bilde 5"/>
          <p:cNvSpPr>
            <a:spLocks noGrp="1"/>
          </p:cNvSpPr>
          <p:nvPr>
            <p:ph type="pic" sz="quarter" idx="11"/>
          </p:nvPr>
        </p:nvSpPr>
        <p:spPr>
          <a:xfrm>
            <a:off x="7376478" y="2665032"/>
            <a:ext cx="4340543" cy="4716145"/>
          </a:xfrm>
          <a:prstGeom prst="rect">
            <a:avLst/>
          </a:prstGeom>
        </p:spPr>
        <p:txBody>
          <a:bodyPr vert="horz" lIns="127985" tIns="63994" rIns="127985" bIns="63994"/>
          <a:lstStyle>
            <a:lvl1pPr>
              <a:defRPr sz="3100" cap="none">
                <a:solidFill>
                  <a:srgbClr val="000000"/>
                </a:solidFill>
                <a:latin typeface="+mn-lt"/>
                <a:cs typeface="Arial"/>
              </a:defRPr>
            </a:lvl1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988437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Plasshaldar til bilet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Plassholder for bilde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01600" cy="9601200"/>
          </a:xfrm>
          <a:prstGeom prst="rect">
            <a:avLst/>
          </a:prstGeom>
        </p:spPr>
        <p:txBody>
          <a:bodyPr vert="horz" lIns="127985" tIns="63994" rIns="127985" bIns="63994"/>
          <a:lstStyle>
            <a:lvl1pPr>
              <a:defRPr sz="2900" b="0" i="0" cap="none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4743710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60120" y="2982599"/>
            <a:ext cx="10881360" cy="2058035"/>
          </a:xfrm>
          <a:prstGeom prst="rect">
            <a:avLst/>
          </a:prstGeom>
        </p:spPr>
        <p:txBody>
          <a:bodyPr lIns="127985" tIns="63994" rIns="127985" bIns="63994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 lIns="127985" tIns="63994" rIns="127985" bIns="63994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9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9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9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9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9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40080" y="8898894"/>
            <a:ext cx="2987040" cy="511175"/>
          </a:xfrm>
          <a:prstGeom prst="rect">
            <a:avLst/>
          </a:prstGeom>
        </p:spPr>
        <p:txBody>
          <a:bodyPr lIns="127985" tIns="63994" rIns="127985" bIns="63994"/>
          <a:lstStyle/>
          <a:p>
            <a:fld id="{130221F6-C8D9-4A19-A031-59B9E2E8FDD2}" type="datetimeFigureOut">
              <a:rPr lang="nb-NO" smtClean="0"/>
              <a:t>20.11.2020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373880" y="8898894"/>
            <a:ext cx="4053840" cy="511175"/>
          </a:xfrm>
          <a:prstGeom prst="rect">
            <a:avLst/>
          </a:prstGeom>
        </p:spPr>
        <p:txBody>
          <a:bodyPr lIns="127985" tIns="63994" rIns="127985" bIns="63994"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9174480" y="8898894"/>
            <a:ext cx="2987040" cy="511175"/>
          </a:xfrm>
          <a:prstGeom prst="rect">
            <a:avLst/>
          </a:prstGeom>
        </p:spPr>
        <p:txBody>
          <a:bodyPr lIns="127985" tIns="63994" rIns="127985" bIns="63994"/>
          <a:lstStyle/>
          <a:p>
            <a:fld id="{B2B36ABF-C99E-4F1B-865A-679F233618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1014585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image" Target="../media/image3.emf" /><Relationship Id="rId9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34525" y="8607528"/>
            <a:ext cx="3267074" cy="99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11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ransition/>
  <p:timing/>
  <p:txStyles>
    <p:titleStyle>
      <a:lvl1pPr algn="ctr" defTabSz="639926" rtl="0" eaLnBrk="1" latinLnBrk="0" hangingPunct="1">
        <a:spcBef>
          <a:spcPct val="0"/>
        </a:spcBef>
        <a:buNone/>
        <a:defRPr sz="6200" b="0" i="0" kern="1200">
          <a:solidFill>
            <a:schemeClr val="tx1"/>
          </a:solidFill>
          <a:latin typeface="ScalaSans-Bold"/>
          <a:ea typeface="+mj-ea"/>
          <a:cs typeface="ScalaSans-Bold"/>
        </a:defRPr>
      </a:lvl1pPr>
    </p:titleStyle>
    <p:bodyStyle>
      <a:lvl1pPr marL="479945" indent="-479945" algn="l" defTabSz="639926" rtl="0" eaLnBrk="1" latinLnBrk="0" hangingPunct="1">
        <a:spcBef>
          <a:spcPct val="20000"/>
        </a:spcBef>
        <a:buFont typeface="Arial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9881" indent="-399953" algn="l" defTabSz="639926" rtl="0" eaLnBrk="1" latinLnBrk="0" hangingPunct="1">
        <a:spcBef>
          <a:spcPct val="20000"/>
        </a:spcBef>
        <a:buFont typeface="Arial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99816" indent="-319963" algn="l" defTabSz="639926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39742" indent="-319963" algn="l" defTabSz="639926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9668" indent="-319963" algn="l" defTabSz="639926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19594" indent="-319963" algn="l" defTabSz="63992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520" indent="-319963" algn="l" defTabSz="63992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449" indent="-319963" algn="l" defTabSz="63992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375" indent="-319963" algn="l" defTabSz="63992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399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26" algn="l" defTabSz="6399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852" algn="l" defTabSz="6399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778" algn="l" defTabSz="6399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705" algn="l" defTabSz="6399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631" algn="l" defTabSz="6399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559" algn="l" defTabSz="6399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485" algn="l" defTabSz="6399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411" algn="l" defTabSz="6399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hyperlink" Target="https://handbok.helse-bergen.no/eknet/GetDoc.aspx?id=65835" TargetMode="External" /><Relationship Id="rId11" Type="http://schemas.openxmlformats.org/officeDocument/2006/relationships/hyperlink" Target="https://handbok.helse-bergen.no/eknet/GetDoc.aspx?id=65822" TargetMode="External" /><Relationship Id="rId12" Type="http://schemas.openxmlformats.org/officeDocument/2006/relationships/hyperlink" Target="https://handbok.helse-bergen.no/eknet/GetDoc.aspx?id=65824" TargetMode="External" /><Relationship Id="rId13" Type="http://schemas.openxmlformats.org/officeDocument/2006/relationships/hyperlink" Target="https://handbok.helse-bergen.no/eknet/docs/dok/dok65837.pdf" TargetMode="External" /><Relationship Id="rId14" Type="http://schemas.openxmlformats.org/officeDocument/2006/relationships/hyperlink" Target="https://handbok.helse-bergen.no/eknet/GetDoc.aspx?id=65830" TargetMode="External" /><Relationship Id="rId15" Type="http://schemas.openxmlformats.org/officeDocument/2006/relationships/hyperlink" Target="https://handbok.helse-bergen.no/eknet/GetDoc.aspx?id=65836" TargetMode="External" /><Relationship Id="rId16" Type="http://schemas.openxmlformats.org/officeDocument/2006/relationships/hyperlink" Target="https://handbok.helse-bergen.no/eknet/GetDoc.aspx?id=65903" TargetMode="External" /><Relationship Id="rId2" Type="http://schemas.openxmlformats.org/officeDocument/2006/relationships/hyperlink" Target="https://handbok.helse-bergen.no/eknet/GetDoc.aspx?id=65834" TargetMode="External" /><Relationship Id="rId3" Type="http://schemas.openxmlformats.org/officeDocument/2006/relationships/hyperlink" Target="https://handbok.helse-bergen.no/eknet/GetDoc.aspx?id=65826" TargetMode="External" /><Relationship Id="rId4" Type="http://schemas.openxmlformats.org/officeDocument/2006/relationships/hyperlink" Target="https://handbok.helse-bergen.no/eknet/GetDoc.aspx?id=65823" TargetMode="External" /><Relationship Id="rId5" Type="http://schemas.openxmlformats.org/officeDocument/2006/relationships/hyperlink" Target="https://handbok.helse-bergen.no/eknet/GetDoc.aspx?id=65832" TargetMode="External" /><Relationship Id="rId6" Type="http://schemas.openxmlformats.org/officeDocument/2006/relationships/hyperlink" Target="https://handbok.helse-bergen.no/eknet/GetDoc.aspx?id=65831" TargetMode="External" /><Relationship Id="rId7" Type="http://schemas.openxmlformats.org/officeDocument/2006/relationships/hyperlink" Target="https://handbok.helse-bergen.no/eknet/GetDoc.aspx?id=65828" TargetMode="External" /><Relationship Id="rId8" Type="http://schemas.openxmlformats.org/officeDocument/2006/relationships/hyperlink" Target="https://handbok.helse-bergen.no/eknet/GetDoc.aspx?id=65825" TargetMode="External" /><Relationship Id="rId9" Type="http://schemas.openxmlformats.org/officeDocument/2006/relationships/hyperlink" Target="https://handbok.helse-bergen.no/eknet/GetDoc.aspx?id=6583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71746" y="-686277"/>
            <a:ext cx="7402636" cy="8439205"/>
          </a:xfrm>
        </p:spPr>
        <p:txBody>
          <a:bodyPr/>
          <a:lstStyle/>
          <a:p>
            <a:br>
              <a:rPr lang="nb-NO" sz="1000" smtClean="0"/>
            </a:br>
            <a:br>
              <a:rPr lang="nb-NO" sz="1000"/>
            </a:br>
            <a:r>
              <a:rPr lang="nb-NO" sz="3600" smtClean="0"/>
              <a:t>standardisert pasientforløp for barn og unge, inntil </a:t>
            </a:r>
            <a:r>
              <a:rPr lang="nb-NO" sz="3600"/>
              <a:t>15 </a:t>
            </a:r>
            <a:r>
              <a:rPr lang="nb-NO" sz="3600" smtClean="0"/>
              <a:t>år, med moderat til alvorlig ervervet hjerneskade.</a:t>
            </a:r>
            <a:br>
              <a:rPr lang="nb-NO" sz="3600" smtClean="0"/>
            </a:br>
            <a:br>
              <a:rPr lang="nb-NO" sz="1000"/>
            </a:br>
            <a:br>
              <a:rPr lang="nb-NO" sz="1000" smtClean="0"/>
            </a:br>
            <a:br>
              <a:rPr lang="nb-NO" sz="1000"/>
            </a:br>
            <a:r>
              <a:rPr lang="nb-NO" sz="2000" smtClean="0"/>
              <a:t>Forløp</a:t>
            </a:r>
            <a:br>
              <a:rPr lang="nb-NO" sz="2000" smtClean="0"/>
            </a:br>
            <a:br>
              <a:rPr lang="nb-NO" sz="2000"/>
            </a:br>
            <a:r>
              <a:rPr lang="nb-NO" sz="2000" smtClean="0"/>
              <a:t>fasebeskrivelser – hvem, hva og hvor</a:t>
            </a:r>
            <a:br>
              <a:rPr lang="nb-NO" sz="2000" smtClean="0"/>
            </a:br>
            <a:br>
              <a:rPr lang="nb-NO" sz="1000"/>
            </a:br>
            <a:br>
              <a:rPr lang="nb-NO" sz="1000" smtClean="0"/>
            </a:br>
            <a:br>
              <a:rPr lang="nb-NO" sz="1000"/>
            </a:br>
            <a:br>
              <a:rPr lang="nb-NO" sz="1000" smtClean="0"/>
            </a:br>
            <a:br>
              <a:rPr lang="nb-NO" sz="1000"/>
            </a:br>
            <a:br>
              <a:rPr lang="nb-NO" sz="1000" smtClean="0"/>
            </a:br>
            <a:br>
              <a:rPr lang="nb-NO" sz="1000"/>
            </a:br>
            <a:br>
              <a:rPr lang="nb-NO" sz="1000" smtClean="0"/>
            </a:br>
            <a:br>
              <a:rPr lang="nb-NO" sz="1000"/>
            </a:br>
            <a:br>
              <a:rPr lang="nb-NO" sz="1000" smtClean="0"/>
            </a:br>
            <a:br>
              <a:rPr lang="nb-NO" sz="1000"/>
            </a:br>
            <a:br>
              <a:rPr lang="nb-NO" sz="1000" smtClean="0"/>
            </a:br>
            <a:br>
              <a:rPr lang="nb-NO" sz="1000"/>
            </a:br>
            <a:br>
              <a:rPr lang="nb-NO" sz="1000" smtClean="0"/>
            </a:br>
            <a:br>
              <a:rPr lang="nb-NO" sz="1000"/>
            </a:br>
            <a:br>
              <a:rPr lang="nb-NO" sz="1000" smtClean="0"/>
            </a:br>
            <a:br>
              <a:rPr lang="nb-NO" sz="1000"/>
            </a:br>
            <a:br>
              <a:rPr lang="nb-NO" sz="1000" smtClean="0"/>
            </a:br>
            <a:br>
              <a:rPr lang="nb-NO" sz="1000"/>
            </a:br>
            <a:br>
              <a:rPr lang="nb-NO" sz="1000" smtClean="0"/>
            </a:br>
            <a:br>
              <a:rPr lang="nb-NO" sz="1000" smtClean="0"/>
            </a:br>
            <a:r>
              <a:rPr lang="nb-NO" sz="1000"/>
              <a:t>	</a:t>
            </a:r>
            <a:br>
              <a:rPr lang="nb-NO" sz="1000" smtClean="0"/>
            </a:br>
            <a:br>
              <a:rPr lang="nb-NO" sz="1000"/>
            </a:br>
            <a:endParaRPr lang="nb-NO" sz="1000"/>
          </a:p>
        </p:txBody>
      </p:sp>
    </p:spTree>
    <p:extLst>
      <p:ext uri="{BB962C8B-B14F-4D97-AF65-F5344CB8AC3E}">
        <p14:creationId xmlns:p14="http://schemas.microsoft.com/office/powerpoint/2010/main" val="2864198908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Tittel 1"/>
          <p:cNvSpPr>
            <a:spLocks noGrp="1"/>
          </p:cNvSpPr>
          <p:nvPr>
            <p:ph type="title"/>
          </p:nvPr>
        </p:nvSpPr>
        <p:spPr>
          <a:xfrm>
            <a:off x="1864296" y="1549439"/>
            <a:ext cx="8241316" cy="680476"/>
          </a:xfrm>
        </p:spPr>
        <p:txBody>
          <a:bodyPr>
            <a:normAutofit fontScale="90000"/>
          </a:bodyPr>
          <a:lstStyle/>
          <a:p>
            <a:r>
              <a:rPr lang="nb-NO" sz="2100"/>
              <a:t>Pasientforløp for barn og unge mellom 1-15 år, med ervervet moderat til alvorlig hjerneskade</a:t>
            </a:r>
          </a:p>
        </p:txBody>
      </p:sp>
      <p:sp>
        <p:nvSpPr>
          <p:cNvPr id="50" name="TekstSylinder 49"/>
          <p:cNvSpPr txBox="1"/>
          <p:nvPr/>
        </p:nvSpPr>
        <p:spPr>
          <a:xfrm>
            <a:off x="1579747" y="3245212"/>
            <a:ext cx="550332" cy="47122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89" tIns="47996" rIns="95989" bIns="47996" rtlCol="0" anchor="t"/>
          <a:lstStyle>
            <a:defPPr>
              <a:defRPr lang="nb-NO"/>
            </a:defPPr>
            <a:lvl1pPr algn="ctr">
              <a:defRPr sz="1000"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nb-NO" sz="600">
                <a:solidFill>
                  <a:schemeClr val="tx1"/>
                </a:solidFill>
              </a:rPr>
              <a:t>Ervervet hjerneskade etter 1 års alder</a:t>
            </a:r>
          </a:p>
        </p:txBody>
      </p:sp>
      <p:sp>
        <p:nvSpPr>
          <p:cNvPr id="132" name="TekstSylinder 131"/>
          <p:cNvSpPr txBox="1"/>
          <p:nvPr/>
        </p:nvSpPr>
        <p:spPr>
          <a:xfrm>
            <a:off x="10588611" y="3280050"/>
            <a:ext cx="547932" cy="43638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nb-NO"/>
            </a:defPPr>
            <a:lvl1pPr algn="ctr">
              <a:defRPr sz="1000"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nb-NO" sz="600">
                <a:solidFill>
                  <a:schemeClr val="tx1"/>
                </a:solidFill>
              </a:rPr>
              <a:t>Overføring til voksen avdeling ved 15 års</a:t>
            </a:r>
          </a:p>
        </p:txBody>
      </p:sp>
      <p:cxnSp>
        <p:nvCxnSpPr>
          <p:cNvPr id="90" name="Rett pil 89"/>
          <p:cNvCxnSpPr/>
          <p:nvPr/>
        </p:nvCxnSpPr>
        <p:spPr>
          <a:xfrm flipV="1">
            <a:off x="7842205" y="2799555"/>
            <a:ext cx="570718" cy="1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Rett pil 80"/>
          <p:cNvCxnSpPr>
            <a:stCxn id="133" idx="3"/>
            <a:endCxn id="126" idx="1"/>
          </p:cNvCxnSpPr>
          <p:nvPr/>
        </p:nvCxnSpPr>
        <p:spPr>
          <a:xfrm flipV="1">
            <a:off x="5128357" y="2991919"/>
            <a:ext cx="544439" cy="21805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lipse 76"/>
          <p:cNvSpPr/>
          <p:nvPr/>
        </p:nvSpPr>
        <p:spPr>
          <a:xfrm>
            <a:off x="1742510" y="2870025"/>
            <a:ext cx="221534" cy="251326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93" name="Prosess 92"/>
          <p:cNvSpPr/>
          <p:nvPr/>
        </p:nvSpPr>
        <p:spPr>
          <a:xfrm>
            <a:off x="7373304" y="2601236"/>
            <a:ext cx="1249641" cy="788771"/>
          </a:xfrm>
          <a:prstGeom prst="flowChartProcess">
            <a:avLst/>
          </a:prstGeom>
          <a:solidFill>
            <a:srgbClr val="E0EAF6"/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89" tIns="47996" rIns="95989" bIns="47996" rtlCol="0" anchor="ctr"/>
          <a:lstStyle/>
          <a:p>
            <a:pPr algn="ctr"/>
            <a:r>
              <a:rPr lang="nb-NO" sz="825">
                <a:solidFill>
                  <a:schemeClr val="tx1"/>
                </a:solidFill>
                <a:cs typeface="Arial" panose="020b0604020202020204" pitchFamily="34" charset="0"/>
              </a:rPr>
              <a:t>Hjem</a:t>
            </a:r>
          </a:p>
        </p:txBody>
      </p:sp>
      <p:cxnSp>
        <p:nvCxnSpPr>
          <p:cNvPr id="95" name="Rett pil 94"/>
          <p:cNvCxnSpPr>
            <a:stCxn id="77" idx="6"/>
            <a:endCxn id="42" idx="1"/>
          </p:cNvCxnSpPr>
          <p:nvPr/>
        </p:nvCxnSpPr>
        <p:spPr>
          <a:xfrm flipV="1">
            <a:off x="1964043" y="2993885"/>
            <a:ext cx="266136" cy="1803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Prosess 132"/>
          <p:cNvSpPr/>
          <p:nvPr/>
        </p:nvSpPr>
        <p:spPr>
          <a:xfrm>
            <a:off x="3846132" y="3007685"/>
            <a:ext cx="1282224" cy="404584"/>
          </a:xfrm>
          <a:prstGeom prst="flowChartProcess">
            <a:avLst/>
          </a:prstGeom>
          <a:solidFill>
            <a:srgbClr val="E0EAF6"/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89" tIns="47996" rIns="95989" bIns="47996" rtlCol="0" anchor="ctr"/>
          <a:lstStyle/>
          <a:p>
            <a:pPr algn="ctr"/>
            <a:r>
              <a:rPr lang="nb-NO" sz="825">
                <a:solidFill>
                  <a:schemeClr val="tx1"/>
                </a:solidFill>
                <a:cs typeface="Arial" panose="020b0604020202020204" pitchFamily="34" charset="0"/>
              </a:rPr>
              <a:t>Tidlig rehabilitering</a:t>
            </a:r>
          </a:p>
        </p:txBody>
      </p:sp>
      <p:sp>
        <p:nvSpPr>
          <p:cNvPr id="126" name="Prosess 125"/>
          <p:cNvSpPr/>
          <p:nvPr/>
        </p:nvSpPr>
        <p:spPr>
          <a:xfrm>
            <a:off x="5672796" y="2593987"/>
            <a:ext cx="1161386" cy="795864"/>
          </a:xfrm>
          <a:prstGeom prst="flowChartProcess">
            <a:avLst/>
          </a:prstGeom>
          <a:solidFill>
            <a:srgbClr val="E0EAF6"/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89" tIns="47996" rIns="95989" bIns="47996" rtlCol="0" anchor="ctr"/>
          <a:lstStyle/>
          <a:p>
            <a:pPr algn="ctr"/>
            <a:r>
              <a:rPr lang="nb-NO" sz="825">
                <a:solidFill>
                  <a:schemeClr val="tx1"/>
                </a:solidFill>
                <a:cs typeface="Arial" panose="020b0604020202020204" pitchFamily="34" charset="0"/>
              </a:rPr>
              <a:t>Rehabilitering i spesialisthelse-tjenesten</a:t>
            </a:r>
          </a:p>
        </p:txBody>
      </p:sp>
      <p:sp>
        <p:nvSpPr>
          <p:cNvPr id="42" name="Prosess 41"/>
          <p:cNvSpPr/>
          <p:nvPr/>
        </p:nvSpPr>
        <p:spPr>
          <a:xfrm>
            <a:off x="2230180" y="2593989"/>
            <a:ext cx="1224936" cy="799794"/>
          </a:xfrm>
          <a:prstGeom prst="flowChartProcess">
            <a:avLst/>
          </a:prstGeom>
          <a:solidFill>
            <a:srgbClr val="E0EAF6"/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89" tIns="47996" rIns="95989" bIns="47996" rtlCol="0" anchor="ctr"/>
          <a:lstStyle/>
          <a:p>
            <a:pPr algn="ctr"/>
            <a:r>
              <a:rPr lang="nb-NO" sz="825">
                <a:solidFill>
                  <a:schemeClr val="tx1"/>
                </a:solidFill>
                <a:cs typeface="Arial" panose="020b0604020202020204" pitchFamily="34" charset="0"/>
              </a:rPr>
              <a:t>Ervervet hjerneskade; tumor, traumatisk - eller medisinsk hjerneskade.</a:t>
            </a:r>
          </a:p>
          <a:p>
            <a:pPr algn="ctr"/>
            <a:r>
              <a:rPr lang="nb-NO" sz="825">
                <a:solidFill>
                  <a:schemeClr val="tx1"/>
                </a:solidFill>
                <a:cs typeface="Arial" panose="020b0604020202020204" pitchFamily="34" charset="0"/>
              </a:rPr>
              <a:t>Glasgow Coma Scale  &lt;13</a:t>
            </a:r>
          </a:p>
        </p:txBody>
      </p:sp>
      <p:sp>
        <p:nvSpPr>
          <p:cNvPr id="45" name="Prosess 44"/>
          <p:cNvSpPr/>
          <p:nvPr/>
        </p:nvSpPr>
        <p:spPr>
          <a:xfrm>
            <a:off x="3937361" y="3846089"/>
            <a:ext cx="1256053" cy="2693670"/>
          </a:xfrm>
          <a:prstGeom prst="flowChartProcess">
            <a:avLst/>
          </a:prstGeom>
          <a:solidFill>
            <a:srgbClr val="E0EAF6"/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89" tIns="47996" rIns="95989" bIns="47996" rtlCol="0" anchor="ctr"/>
          <a:lstStyle/>
          <a:p>
            <a:r>
              <a:rPr lang="nb-NO" sz="1200" b="1" u="sng">
                <a:hlinkClick r:id="rId2"/>
              </a:rPr>
              <a:t>Oversikt fase 2</a:t>
            </a:r>
            <a:endParaRPr lang="nb-NO" sz="1200"/>
          </a:p>
          <a:p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endParaRPr lang="nb-NO" sz="1200" b="1" smtClean="0">
              <a:solidFill>
                <a:schemeClr val="tx1"/>
              </a:solidFill>
              <a:cs typeface="Arial" panose="020b0604020202020204" pitchFamily="34" charset="0"/>
              <a:hlinkClick r:id="rId3"/>
            </a:endParaRPr>
          </a:p>
          <a:p>
            <a:r>
              <a:rPr lang="nb-NO" sz="1200" b="1" smtClean="0">
                <a:solidFill>
                  <a:schemeClr val="tx1"/>
                </a:solidFill>
                <a:cs typeface="Arial" panose="020b0604020202020204" pitchFamily="34" charset="0"/>
                <a:hlinkClick r:id="rId3"/>
              </a:rPr>
              <a:t>Ergoterapeut </a:t>
            </a:r>
            <a:r>
              <a:rPr lang="nb-NO" sz="1200" b="1">
                <a:solidFill>
                  <a:schemeClr val="tx1"/>
                </a:solidFill>
                <a:cs typeface="Arial" panose="020b0604020202020204" pitchFamily="34" charset="0"/>
                <a:hlinkClick r:id="rId3"/>
              </a:rPr>
              <a:t>fase 1-5</a:t>
            </a:r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 b="1">
                <a:solidFill>
                  <a:schemeClr val="tx1"/>
                </a:solidFill>
                <a:cs typeface="Arial" panose="020b0604020202020204" pitchFamily="34" charset="0"/>
                <a:hlinkClick r:id="rId4"/>
              </a:rPr>
              <a:t>Fysioterapeut fase 1-5</a:t>
            </a:r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 b="1">
                <a:solidFill>
                  <a:schemeClr val="tx1"/>
                </a:solidFill>
                <a:cs typeface="Arial" panose="020b0604020202020204" pitchFamily="34" charset="0"/>
                <a:hlinkClick r:id="rId5"/>
              </a:rPr>
              <a:t>Lege fase 1-2</a:t>
            </a:r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 b="1" err="1">
                <a:solidFill>
                  <a:schemeClr val="tx1"/>
                </a:solidFill>
                <a:cs typeface="Arial" panose="020b0604020202020204" pitchFamily="34" charset="0"/>
                <a:hlinkClick r:id="rId6"/>
              </a:rPr>
              <a:t>Nevropsykolog fase </a:t>
            </a:r>
            <a:r>
              <a:rPr lang="nb-NO" sz="1200" b="1" smtClean="0">
                <a:solidFill>
                  <a:schemeClr val="tx1"/>
                </a:solidFill>
                <a:cs typeface="Arial" panose="020b0604020202020204" pitchFamily="34" charset="0"/>
                <a:hlinkClick r:id="rId6"/>
              </a:rPr>
              <a:t>1-2</a:t>
            </a:r>
            <a:endParaRPr lang="nb-NO" sz="1200" b="1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 b="1">
                <a:solidFill>
                  <a:schemeClr val="tx1"/>
                </a:solidFill>
                <a:cs typeface="Arial" panose="020b0604020202020204" pitchFamily="34" charset="0"/>
                <a:hlinkClick r:id="rId7"/>
              </a:rPr>
              <a:t>Pedagog fase 2-3</a:t>
            </a:r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 b="1" u="sng" smtClean="0">
                <a:hlinkClick r:id="rId8"/>
              </a:rPr>
              <a:t>Sosionom </a:t>
            </a:r>
            <a:r>
              <a:rPr lang="nb-NO" sz="1200" b="1" u="sng">
                <a:hlinkClick r:id="rId8"/>
              </a:rPr>
              <a:t>fase 1 - 3</a:t>
            </a:r>
            <a:endParaRPr lang="nb-NO" sz="1200"/>
          </a:p>
          <a:p>
            <a:pPr marL="128590" indent="-128590">
              <a:buFont typeface="Arial" panose="020b0604020202020204" pitchFamily="34" charset="0"/>
              <a:buChar char="•"/>
            </a:pPr>
            <a:endParaRPr lang="nb-NO" sz="825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48" name="Prosess 47"/>
          <p:cNvSpPr/>
          <p:nvPr/>
        </p:nvSpPr>
        <p:spPr>
          <a:xfrm>
            <a:off x="2130079" y="3833183"/>
            <a:ext cx="1227724" cy="2695635"/>
          </a:xfrm>
          <a:prstGeom prst="flowChartProcess">
            <a:avLst/>
          </a:prstGeom>
          <a:solidFill>
            <a:srgbClr val="E0EAF6"/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89" tIns="47996" rIns="95989" bIns="47996" rtlCol="0" anchor="ctr"/>
          <a:lstStyle/>
          <a:p>
            <a:r>
              <a:rPr lang="nb-NO" sz="1200" b="1" u="sng">
                <a:hlinkClick r:id="rId9"/>
              </a:rPr>
              <a:t>Oversikt fase 1</a:t>
            </a:r>
            <a:endParaRPr lang="nb-NO" sz="1200" b="1"/>
          </a:p>
          <a:p>
            <a:endParaRPr lang="nb-NO" sz="1200" b="1" smtClean="0">
              <a:solidFill>
                <a:schemeClr val="tx1"/>
              </a:solidFill>
              <a:cs typeface="Arial" panose="020b0604020202020204" pitchFamily="34" charset="0"/>
              <a:hlinkClick r:id="rId3"/>
            </a:endParaRPr>
          </a:p>
          <a:p>
            <a:endParaRPr lang="nb-NO" sz="1200" b="1" smtClean="0">
              <a:solidFill>
                <a:schemeClr val="tx1"/>
              </a:solidFill>
              <a:cs typeface="Arial" panose="020b0604020202020204" pitchFamily="34" charset="0"/>
              <a:hlinkClick r:id="rId3"/>
            </a:endParaRPr>
          </a:p>
          <a:p>
            <a:r>
              <a:rPr lang="nb-NO" sz="1200" b="1" smtClean="0">
                <a:solidFill>
                  <a:schemeClr val="tx1"/>
                </a:solidFill>
                <a:cs typeface="Arial" panose="020b0604020202020204" pitchFamily="34" charset="0"/>
                <a:hlinkClick r:id="rId3"/>
              </a:rPr>
              <a:t>Ergoterapeut </a:t>
            </a:r>
            <a:r>
              <a:rPr lang="nb-NO" sz="1200" b="1">
                <a:solidFill>
                  <a:schemeClr val="tx1"/>
                </a:solidFill>
                <a:cs typeface="Arial" panose="020b0604020202020204" pitchFamily="34" charset="0"/>
                <a:hlinkClick r:id="rId3"/>
              </a:rPr>
              <a:t>fase 1-5</a:t>
            </a:r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 b="1">
                <a:solidFill>
                  <a:schemeClr val="tx1"/>
                </a:solidFill>
                <a:cs typeface="Arial" panose="020b0604020202020204" pitchFamily="34" charset="0"/>
                <a:hlinkClick r:id="rId4"/>
              </a:rPr>
              <a:t>Fysioterapeut fase 1-5</a:t>
            </a:r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 b="1">
                <a:solidFill>
                  <a:schemeClr val="tx1"/>
                </a:solidFill>
                <a:cs typeface="Arial" panose="020b0604020202020204" pitchFamily="34" charset="0"/>
                <a:hlinkClick r:id="rId5"/>
              </a:rPr>
              <a:t>Lege fase 1-2</a:t>
            </a:r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 b="1" err="1" smtClean="0">
                <a:solidFill>
                  <a:schemeClr val="tx1"/>
                </a:solidFill>
                <a:cs typeface="Arial" panose="020b0604020202020204" pitchFamily="34" charset="0"/>
                <a:hlinkClick r:id="rId6"/>
              </a:rPr>
              <a:t>Nevropsykolog </a:t>
            </a:r>
            <a:r>
              <a:rPr lang="nb-NO" sz="1200" b="1">
                <a:solidFill>
                  <a:schemeClr val="tx1"/>
                </a:solidFill>
                <a:cs typeface="Arial" panose="020b0604020202020204" pitchFamily="34" charset="0"/>
                <a:hlinkClick r:id="rId6"/>
              </a:rPr>
              <a:t>fase 1-2</a:t>
            </a:r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 b="1" u="sng">
                <a:hlinkClick r:id="rId8"/>
              </a:rPr>
              <a:t>Sosionom fase 1 </a:t>
            </a:r>
            <a:r>
              <a:rPr lang="nb-NO" sz="1200" b="1" u="sng" smtClean="0">
                <a:hlinkClick r:id="rId8"/>
              </a:rPr>
              <a:t>– 3</a:t>
            </a:r>
            <a:endParaRPr lang="nb-NO" sz="1200" b="1" u="sng" smtClean="0"/>
          </a:p>
          <a:p>
            <a:endParaRPr lang="nb-NO" sz="1200" b="1" u="sng"/>
          </a:p>
          <a:p>
            <a:endParaRPr lang="nb-NO" sz="1200"/>
          </a:p>
          <a:p>
            <a:endParaRPr lang="nb-NO" sz="825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49" name="Prosess 48"/>
          <p:cNvSpPr/>
          <p:nvPr/>
        </p:nvSpPr>
        <p:spPr>
          <a:xfrm>
            <a:off x="5649191" y="3851148"/>
            <a:ext cx="1184991" cy="2688611"/>
          </a:xfrm>
          <a:prstGeom prst="flowChartProcess">
            <a:avLst/>
          </a:prstGeom>
          <a:solidFill>
            <a:srgbClr val="E0EAF6"/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89" tIns="47996" rIns="95989" bIns="47996" rtlCol="0" anchor="ctr"/>
          <a:lstStyle/>
          <a:p>
            <a:r>
              <a:rPr lang="nb-NO" sz="1200" b="1" u="sng">
                <a:hlinkClick r:id="rId10"/>
              </a:rPr>
              <a:t>Oversikt fase 3</a:t>
            </a:r>
            <a:endParaRPr lang="nb-NO" sz="1200"/>
          </a:p>
          <a:p>
            <a:pPr algn="ctr"/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 b="1" smtClean="0">
                <a:solidFill>
                  <a:schemeClr val="tx1"/>
                </a:solidFill>
                <a:cs typeface="Arial" panose="020b0604020202020204" pitchFamily="34" charset="0"/>
                <a:hlinkClick r:id="rId3"/>
              </a:rPr>
              <a:t>Ergoterapeut </a:t>
            </a:r>
            <a:r>
              <a:rPr lang="nb-NO" sz="1200" b="1">
                <a:solidFill>
                  <a:schemeClr val="tx1"/>
                </a:solidFill>
                <a:cs typeface="Arial" panose="020b0604020202020204" pitchFamily="34" charset="0"/>
                <a:hlinkClick r:id="rId3"/>
              </a:rPr>
              <a:t>fase 1-5</a:t>
            </a:r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 b="1">
                <a:solidFill>
                  <a:schemeClr val="tx1"/>
                </a:solidFill>
                <a:cs typeface="Arial" panose="020b0604020202020204" pitchFamily="34" charset="0"/>
                <a:hlinkClick r:id="rId4"/>
              </a:rPr>
              <a:t>Fysioterapeut fase 1-5</a:t>
            </a:r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 b="1" smtClean="0">
                <a:solidFill>
                  <a:schemeClr val="tx1"/>
                </a:solidFill>
                <a:cs typeface="Arial" panose="020b0604020202020204" pitchFamily="34" charset="0"/>
                <a:hlinkClick r:id="rId11"/>
              </a:rPr>
              <a:t>Lege </a:t>
            </a:r>
            <a:r>
              <a:rPr lang="nb-NO" sz="1200" b="1">
                <a:solidFill>
                  <a:schemeClr val="tx1"/>
                </a:solidFill>
                <a:cs typeface="Arial" panose="020b0604020202020204" pitchFamily="34" charset="0"/>
                <a:hlinkClick r:id="rId11"/>
              </a:rPr>
              <a:t>fase 3</a:t>
            </a:r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 b="1" err="1" smtClean="0">
                <a:solidFill>
                  <a:schemeClr val="tx1"/>
                </a:solidFill>
                <a:cs typeface="Arial" panose="020b0604020202020204" pitchFamily="34" charset="0"/>
                <a:hlinkClick r:id="rId12"/>
              </a:rPr>
              <a:t>Nevropsykolog </a:t>
            </a:r>
            <a:r>
              <a:rPr lang="nb-NO" sz="1200" b="1">
                <a:solidFill>
                  <a:schemeClr val="tx1"/>
                </a:solidFill>
                <a:cs typeface="Arial" panose="020b0604020202020204" pitchFamily="34" charset="0"/>
                <a:hlinkClick r:id="rId12"/>
              </a:rPr>
              <a:t>fase 3</a:t>
            </a:r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 b="1">
                <a:solidFill>
                  <a:schemeClr val="tx1"/>
                </a:solidFill>
                <a:cs typeface="Arial" panose="020b0604020202020204" pitchFamily="34" charset="0"/>
                <a:hlinkClick r:id="rId7"/>
              </a:rPr>
              <a:t>Pedagog fase </a:t>
            </a:r>
            <a:r>
              <a:rPr lang="nb-NO" sz="1200" b="1" smtClean="0">
                <a:solidFill>
                  <a:schemeClr val="tx1"/>
                </a:solidFill>
                <a:cs typeface="Arial" panose="020b0604020202020204" pitchFamily="34" charset="0"/>
                <a:hlinkClick r:id="rId7"/>
              </a:rPr>
              <a:t>2-3</a:t>
            </a:r>
            <a:endParaRPr lang="nb-NO" sz="1200" b="1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 b="1" u="sng">
                <a:hlinkClick r:id="rId8"/>
              </a:rPr>
              <a:t>Sosionom fase 1 - 3</a:t>
            </a:r>
            <a:endParaRPr lang="nb-NO" sz="1200"/>
          </a:p>
          <a:p>
            <a:endParaRPr lang="nb-NO" sz="1200" b="1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52" name="Rett pil 75"/>
          <p:cNvCxnSpPr>
            <a:stCxn id="42" idx="3"/>
            <a:endCxn id="133" idx="1"/>
          </p:cNvCxnSpPr>
          <p:nvPr/>
        </p:nvCxnSpPr>
        <p:spPr>
          <a:xfrm>
            <a:off x="3455117" y="2993886"/>
            <a:ext cx="391017" cy="216092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rosess 57"/>
          <p:cNvSpPr/>
          <p:nvPr/>
        </p:nvSpPr>
        <p:spPr>
          <a:xfrm>
            <a:off x="7414585" y="3851148"/>
            <a:ext cx="1253415" cy="2688611"/>
          </a:xfrm>
          <a:prstGeom prst="flowChartProcess">
            <a:avLst/>
          </a:prstGeom>
          <a:solidFill>
            <a:srgbClr val="E0EAF6"/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89" tIns="47996" rIns="95989" bIns="47996" rtlCol="0" anchor="ctr"/>
          <a:lstStyle/>
          <a:p>
            <a:pPr algn="ctr"/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nb-NO" sz="1200" b="1">
                <a:solidFill>
                  <a:schemeClr val="tx1"/>
                </a:solidFill>
                <a:cs typeface="Arial" panose="020b0604020202020204" pitchFamily="34" charset="0"/>
              </a:rPr>
              <a:t>Oversikt fase 4 </a:t>
            </a:r>
            <a:r>
              <a:rPr lang="nb-NO" sz="1200" b="1" i="1">
                <a:solidFill>
                  <a:schemeClr val="tx1"/>
                </a:solidFill>
                <a:cs typeface="Arial" panose="020b0604020202020204" pitchFamily="34" charset="0"/>
              </a:rPr>
              <a:t>(under utarbeidelse)</a:t>
            </a:r>
          </a:p>
          <a:p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 b="1">
                <a:solidFill>
                  <a:schemeClr val="tx1"/>
                </a:solidFill>
                <a:cs typeface="Arial" panose="020b0604020202020204" pitchFamily="34" charset="0"/>
                <a:hlinkClick r:id="rId3"/>
              </a:rPr>
              <a:t>Ergoterapeut fase 1-5</a:t>
            </a:r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 b="1">
                <a:solidFill>
                  <a:schemeClr val="tx1"/>
                </a:solidFill>
                <a:cs typeface="Arial" panose="020b0604020202020204" pitchFamily="34" charset="0"/>
                <a:hlinkClick r:id="rId4"/>
              </a:rPr>
              <a:t>Fysioterapeut fase 1-5</a:t>
            </a:r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endParaRPr lang="nb-NO" sz="825">
              <a:solidFill>
                <a:schemeClr val="tx1"/>
              </a:solidFill>
              <a:cs typeface="Arial" panose="020b0604020202020204" pitchFamily="34" charset="0"/>
            </a:endParaRPr>
          </a:p>
          <a:p>
            <a:endParaRPr lang="nb-NO" sz="825">
              <a:solidFill>
                <a:schemeClr val="tx1"/>
              </a:solidFill>
              <a:cs typeface="Arial" panose="020b0604020202020204" pitchFamily="34" charset="0"/>
            </a:endParaRPr>
          </a:p>
          <a:p>
            <a:endParaRPr lang="nb-NO" sz="825">
              <a:solidFill>
                <a:schemeClr val="tx1"/>
              </a:solidFill>
              <a:cs typeface="Arial" panose="020b0604020202020204" pitchFamily="34" charset="0"/>
            </a:endParaRPr>
          </a:p>
          <a:p>
            <a:endParaRPr lang="nb-NO" sz="825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2" name="Prosess 61"/>
          <p:cNvSpPr/>
          <p:nvPr/>
        </p:nvSpPr>
        <p:spPr>
          <a:xfrm>
            <a:off x="9239161" y="2624133"/>
            <a:ext cx="1171302" cy="767107"/>
          </a:xfrm>
          <a:prstGeom prst="flowChartProcess">
            <a:avLst/>
          </a:prstGeom>
          <a:solidFill>
            <a:srgbClr val="E0EAF6"/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89" tIns="47996" rIns="95989" bIns="47996" rtlCol="0" anchor="ctr"/>
          <a:lstStyle/>
          <a:p>
            <a:pPr algn="ctr"/>
            <a:r>
              <a:rPr lang="nb-NO" sz="825">
                <a:solidFill>
                  <a:schemeClr val="tx1"/>
                </a:solidFill>
                <a:cs typeface="Arial" panose="020b0604020202020204" pitchFamily="34" charset="0"/>
              </a:rPr>
              <a:t>Oppfølging på milepæler/livsfase overganger</a:t>
            </a:r>
          </a:p>
        </p:txBody>
      </p:sp>
      <p:sp>
        <p:nvSpPr>
          <p:cNvPr id="63" name="Prosess 62"/>
          <p:cNvSpPr/>
          <p:nvPr/>
        </p:nvSpPr>
        <p:spPr>
          <a:xfrm>
            <a:off x="9265754" y="3846786"/>
            <a:ext cx="1168880" cy="2692973"/>
          </a:xfrm>
          <a:prstGeom prst="flowChartProcess">
            <a:avLst/>
          </a:prstGeom>
          <a:solidFill>
            <a:srgbClr val="E0EAF6"/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89" tIns="47996" rIns="95989" bIns="47996" rtlCol="0" anchor="ctr"/>
          <a:lstStyle/>
          <a:p>
            <a:pPr algn="ctr"/>
            <a:endParaRPr lang="nb-NO" sz="825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nb-NO" sz="1200" b="1">
                <a:solidFill>
                  <a:schemeClr val="tx1"/>
                </a:solidFill>
                <a:cs typeface="Arial" panose="020b0604020202020204" pitchFamily="34" charset="0"/>
              </a:rPr>
              <a:t>Oversikt fase 5 </a:t>
            </a:r>
            <a:r>
              <a:rPr lang="nb-NO" sz="1200" b="1" i="1">
                <a:solidFill>
                  <a:schemeClr val="tx1"/>
                </a:solidFill>
                <a:cs typeface="Arial" panose="020b0604020202020204" pitchFamily="34" charset="0"/>
              </a:rPr>
              <a:t>(under utarbeidelse)</a:t>
            </a:r>
          </a:p>
          <a:p>
            <a:pPr algn="ctr"/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 b="1">
                <a:solidFill>
                  <a:schemeClr val="tx1"/>
                </a:solidFill>
                <a:cs typeface="Arial" panose="020b0604020202020204" pitchFamily="34" charset="0"/>
                <a:hlinkClick r:id="rId3"/>
              </a:rPr>
              <a:t>Ergoterapeut fase 1-5</a:t>
            </a:r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 b="1">
                <a:solidFill>
                  <a:schemeClr val="tx1"/>
                </a:solidFill>
                <a:cs typeface="Arial" panose="020b0604020202020204" pitchFamily="34" charset="0"/>
                <a:hlinkClick r:id="rId4"/>
              </a:rPr>
              <a:t>Fysioterapeut fase 1-5</a:t>
            </a:r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endParaRPr lang="nb-NO" sz="825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endParaRPr lang="nb-NO" sz="825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endParaRPr lang="nb-NO" sz="825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endParaRPr lang="nb-NO" sz="825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endParaRPr lang="nb-NO" sz="825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endParaRPr lang="nb-NO" sz="825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82" name="Rett pil 80"/>
          <p:cNvCxnSpPr>
            <a:stCxn id="126" idx="3"/>
            <a:endCxn id="93" idx="1"/>
          </p:cNvCxnSpPr>
          <p:nvPr/>
        </p:nvCxnSpPr>
        <p:spPr>
          <a:xfrm>
            <a:off x="6834181" y="2991920"/>
            <a:ext cx="539123" cy="3702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Rett pil 139"/>
          <p:cNvCxnSpPr>
            <a:endCxn id="93" idx="2"/>
          </p:cNvCxnSpPr>
          <p:nvPr/>
        </p:nvCxnSpPr>
        <p:spPr>
          <a:xfrm>
            <a:off x="5133674" y="3317829"/>
            <a:ext cx="2864451" cy="72178"/>
          </a:xfrm>
          <a:prstGeom prst="bentConnector4">
            <a:avLst>
              <a:gd name="adj1" fmla="val 4852"/>
              <a:gd name="adj2" fmla="val 337536"/>
            </a:avLst>
          </a:prstGeom>
          <a:ln>
            <a:solidFill>
              <a:schemeClr val="accent1">
                <a:shade val="95000"/>
                <a:satMod val="10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Ellipse 63"/>
          <p:cNvSpPr/>
          <p:nvPr/>
        </p:nvSpPr>
        <p:spPr>
          <a:xfrm>
            <a:off x="10753463" y="2908930"/>
            <a:ext cx="221534" cy="251326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101" name="Prosess 100"/>
          <p:cNvSpPr/>
          <p:nvPr/>
        </p:nvSpPr>
        <p:spPr>
          <a:xfrm>
            <a:off x="3838363" y="2593988"/>
            <a:ext cx="1295310" cy="397932"/>
          </a:xfrm>
          <a:prstGeom prst="flowChartProcess">
            <a:avLst/>
          </a:prstGeom>
          <a:solidFill>
            <a:srgbClr val="E0EAF6"/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89" tIns="47996" rIns="95989" bIns="47996" rtlCol="0" anchor="ctr"/>
          <a:lstStyle/>
          <a:p>
            <a:pPr algn="ctr"/>
            <a:r>
              <a:rPr lang="nb-NO" sz="825">
                <a:solidFill>
                  <a:schemeClr val="tx1"/>
                </a:solidFill>
                <a:cs typeface="Arial" panose="020b0604020202020204" pitchFamily="34" charset="0"/>
              </a:rPr>
              <a:t>Medisinsk behandling</a:t>
            </a:r>
          </a:p>
        </p:txBody>
      </p:sp>
      <p:cxnSp>
        <p:nvCxnSpPr>
          <p:cNvPr id="111" name="Rett pil 75"/>
          <p:cNvCxnSpPr>
            <a:stCxn id="42" idx="3"/>
            <a:endCxn id="101" idx="1"/>
          </p:cNvCxnSpPr>
          <p:nvPr/>
        </p:nvCxnSpPr>
        <p:spPr>
          <a:xfrm flipV="1">
            <a:off x="3455117" y="2792954"/>
            <a:ext cx="383247" cy="200932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Rett pil 139"/>
          <p:cNvCxnSpPr/>
          <p:nvPr/>
        </p:nvCxnSpPr>
        <p:spPr>
          <a:xfrm>
            <a:off x="3538482" y="3291114"/>
            <a:ext cx="4690207" cy="428787"/>
          </a:xfrm>
          <a:prstGeom prst="bentConnector3">
            <a:avLst>
              <a:gd name="adj1" fmla="val 3074"/>
            </a:avLst>
          </a:prstGeom>
          <a:ln>
            <a:solidFill>
              <a:schemeClr val="accent1">
                <a:shade val="95000"/>
                <a:satMod val="10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Rett pil 139"/>
          <p:cNvCxnSpPr/>
          <p:nvPr/>
        </p:nvCxnSpPr>
        <p:spPr>
          <a:xfrm flipV="1">
            <a:off x="5215748" y="2498811"/>
            <a:ext cx="2700300" cy="224211"/>
          </a:xfrm>
          <a:prstGeom prst="bentConnector3">
            <a:avLst>
              <a:gd name="adj1" fmla="val 12790"/>
            </a:avLst>
          </a:prstGeom>
          <a:ln>
            <a:solidFill>
              <a:schemeClr val="accent1">
                <a:shade val="95000"/>
                <a:satMod val="10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Rett pil 35"/>
          <p:cNvCxnSpPr>
            <a:stCxn id="93" idx="3"/>
            <a:endCxn id="62" idx="1"/>
          </p:cNvCxnSpPr>
          <p:nvPr/>
        </p:nvCxnSpPr>
        <p:spPr>
          <a:xfrm>
            <a:off x="8622945" y="2995621"/>
            <a:ext cx="616216" cy="12065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Rett pil 35"/>
          <p:cNvCxnSpPr>
            <a:stCxn id="101" idx="3"/>
          </p:cNvCxnSpPr>
          <p:nvPr/>
        </p:nvCxnSpPr>
        <p:spPr>
          <a:xfrm>
            <a:off x="5133673" y="2792954"/>
            <a:ext cx="544439" cy="100465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Rett pil 35"/>
          <p:cNvCxnSpPr>
            <a:endCxn id="64" idx="2"/>
          </p:cNvCxnSpPr>
          <p:nvPr/>
        </p:nvCxnSpPr>
        <p:spPr>
          <a:xfrm>
            <a:off x="10408040" y="3028951"/>
            <a:ext cx="345422" cy="5643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rosess 40"/>
          <p:cNvSpPr/>
          <p:nvPr/>
        </p:nvSpPr>
        <p:spPr>
          <a:xfrm>
            <a:off x="2230179" y="7680920"/>
            <a:ext cx="4098613" cy="1766011"/>
          </a:xfrm>
          <a:prstGeom prst="flowChartProcess">
            <a:avLst/>
          </a:prstGeom>
          <a:solidFill>
            <a:srgbClr val="E0EAF6"/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89" tIns="47996" rIns="95989" bIns="47996" rtlCol="0" anchor="ctr"/>
          <a:lstStyle/>
          <a:p>
            <a:pPr algn="ctr"/>
            <a:endParaRPr lang="nb-NO" sz="1200" b="1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r>
              <a:rPr lang="nb-NO" sz="1200" b="1" smtClean="0">
                <a:solidFill>
                  <a:schemeClr val="tx1"/>
                </a:solidFill>
              </a:rPr>
              <a:t>Fagprosedyrer</a:t>
            </a:r>
          </a:p>
          <a:p>
            <a:pPr algn="ctr"/>
            <a:endParaRPr lang="nb-NO" sz="1200">
              <a:solidFill>
                <a:schemeClr val="tx1"/>
              </a:solidFill>
            </a:endParaRPr>
          </a:p>
          <a:p>
            <a:r>
              <a:rPr lang="nb-NO" sz="1200" b="1" smtClean="0">
                <a:solidFill>
                  <a:schemeClr val="bg1"/>
                </a:solidFill>
                <a:cs typeface="Arial" panose="020b0604020202020204" pitchFamily="34" charset="0"/>
                <a:hlinkClick r:id="rId13"/>
              </a:rPr>
              <a:t>Prinsipper – tidlig rehabilitering</a:t>
            </a:r>
            <a:endParaRPr lang="nb-NO" sz="1200" b="1" smtClean="0">
              <a:solidFill>
                <a:schemeClr val="bg1"/>
              </a:solidFill>
              <a:cs typeface="Arial" panose="020b0604020202020204" pitchFamily="34" charset="0"/>
              <a:hlinkClick r:id="rId14"/>
            </a:endParaRPr>
          </a:p>
          <a:p>
            <a:r>
              <a:rPr lang="nb-NO" sz="1200" b="1" smtClean="0">
                <a:solidFill>
                  <a:schemeClr val="bg1"/>
                </a:solidFill>
                <a:cs typeface="Arial" panose="020b0604020202020204" pitchFamily="34" charset="0"/>
                <a:hlinkClick r:id="rId14"/>
              </a:rPr>
              <a:t>Skjerming</a:t>
            </a:r>
            <a:endParaRPr lang="nb-NO" sz="1200" b="1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nb-NO" sz="1200" b="1">
                <a:solidFill>
                  <a:schemeClr val="bg1"/>
                </a:solidFill>
                <a:cs typeface="Arial" panose="020b0604020202020204" pitchFamily="34" charset="0"/>
                <a:hlinkClick r:id="rId15"/>
              </a:rPr>
              <a:t>Utredning og behandling av </a:t>
            </a:r>
            <a:r>
              <a:rPr lang="nb-NO" sz="1200" b="1" smtClean="0">
                <a:solidFill>
                  <a:schemeClr val="bg1"/>
                </a:solidFill>
                <a:cs typeface="Arial" panose="020b0604020202020204" pitchFamily="34" charset="0"/>
                <a:hlinkClick r:id="rId15"/>
              </a:rPr>
              <a:t>dysfagi</a:t>
            </a:r>
            <a:endParaRPr lang="nb-NO" sz="1200" b="1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nb-NO" sz="1200" b="1">
                <a:solidFill>
                  <a:schemeClr val="bg1"/>
                </a:solidFill>
                <a:cs typeface="Arial" panose="020b0604020202020204" pitchFamily="34" charset="0"/>
                <a:hlinkClick r:id="rId16"/>
              </a:rPr>
              <a:t>Alternativ supplerende </a:t>
            </a:r>
            <a:r>
              <a:rPr lang="nb-NO" sz="1200" b="1" smtClean="0">
                <a:solidFill>
                  <a:schemeClr val="bg1"/>
                </a:solidFill>
                <a:cs typeface="Arial" panose="020b0604020202020204" pitchFamily="34" charset="0"/>
                <a:hlinkClick r:id="rId16"/>
              </a:rPr>
              <a:t>kommunikasjon</a:t>
            </a:r>
            <a:endParaRPr lang="nb-NO" sz="120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nb-NO" sz="1200">
                <a:solidFill>
                  <a:schemeClr val="tx1"/>
                </a:solidFill>
              </a:rPr>
              <a:t>(eks ABC – Guiding i dagligdagse aktivieter, leiring, GCS, </a:t>
            </a:r>
            <a:r>
              <a:rPr lang="nb-NO" sz="1200" smtClean="0">
                <a:solidFill>
                  <a:schemeClr val="tx1"/>
                </a:solidFill>
              </a:rPr>
              <a:t>mm</a:t>
            </a:r>
            <a:r>
              <a:rPr lang="nb-NO" sz="1200">
                <a:solidFill>
                  <a:schemeClr val="tx1"/>
                </a:solidFill>
              </a:rPr>
              <a:t>)</a:t>
            </a:r>
          </a:p>
          <a:p>
            <a:pPr marL="128590" indent="-128590">
              <a:buFont typeface="Arial" panose="020b0604020202020204" pitchFamily="34" charset="0"/>
              <a:buChar char="•"/>
            </a:pPr>
            <a:endParaRPr lang="nb-NO" sz="825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47" name="Ellipse 46"/>
          <p:cNvSpPr/>
          <p:nvPr/>
        </p:nvSpPr>
        <p:spPr>
          <a:xfrm>
            <a:off x="9824812" y="6321577"/>
            <a:ext cx="1375658" cy="1199409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smtClean="0"/>
              <a:t>Overførings-rutiner </a:t>
            </a:r>
            <a:r>
              <a:rPr lang="nb-NO" sz="1200">
                <a:solidFill>
                  <a:schemeClr val="bg1"/>
                </a:solidFill>
                <a:cs typeface="Arial" panose="020b0604020202020204" pitchFamily="34" charset="0"/>
              </a:rPr>
              <a:t>(under </a:t>
            </a:r>
            <a:r>
              <a:rPr lang="nb-NO" sz="1200" smtClean="0">
                <a:solidFill>
                  <a:schemeClr val="bg1"/>
                </a:solidFill>
                <a:cs typeface="Arial" panose="020b0604020202020204" pitchFamily="34" charset="0"/>
              </a:rPr>
              <a:t>arbeid)</a:t>
            </a:r>
            <a:endParaRPr lang="nb-NO" sz="12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endParaRPr lang="nb-NO" sz="600"/>
          </a:p>
        </p:txBody>
      </p:sp>
      <p:sp>
        <p:nvSpPr>
          <p:cNvPr id="51" name="Ellipse 50"/>
          <p:cNvSpPr/>
          <p:nvPr/>
        </p:nvSpPr>
        <p:spPr>
          <a:xfrm>
            <a:off x="8243224" y="6321576"/>
            <a:ext cx="1375658" cy="1199409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smtClean="0"/>
              <a:t>Overførings-rutiner </a:t>
            </a:r>
            <a:r>
              <a:rPr lang="nb-NO" sz="1200">
                <a:solidFill>
                  <a:schemeClr val="bg1"/>
                </a:solidFill>
                <a:cs typeface="Arial" panose="020b0604020202020204" pitchFamily="34" charset="0"/>
              </a:rPr>
              <a:t>(under </a:t>
            </a:r>
            <a:r>
              <a:rPr lang="nb-NO" sz="1200" smtClean="0">
                <a:solidFill>
                  <a:schemeClr val="bg1"/>
                </a:solidFill>
                <a:cs typeface="Arial" panose="020b0604020202020204" pitchFamily="34" charset="0"/>
              </a:rPr>
              <a:t>arbeid)</a:t>
            </a:r>
            <a:endParaRPr lang="nb-NO" sz="12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endParaRPr lang="nb-NO" sz="600"/>
          </a:p>
        </p:txBody>
      </p:sp>
      <p:sp>
        <p:nvSpPr>
          <p:cNvPr id="55" name="Ellipse 54"/>
          <p:cNvSpPr/>
          <p:nvPr/>
        </p:nvSpPr>
        <p:spPr>
          <a:xfrm>
            <a:off x="6415913" y="6321575"/>
            <a:ext cx="1375658" cy="1199409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smtClean="0"/>
              <a:t>Overførings-rutiner </a:t>
            </a:r>
            <a:r>
              <a:rPr lang="nb-NO" sz="1200">
                <a:solidFill>
                  <a:schemeClr val="bg1"/>
                </a:solidFill>
                <a:cs typeface="Arial" panose="020b0604020202020204" pitchFamily="34" charset="0"/>
              </a:rPr>
              <a:t>(under </a:t>
            </a:r>
            <a:r>
              <a:rPr lang="nb-NO" sz="1200" smtClean="0">
                <a:solidFill>
                  <a:schemeClr val="bg1"/>
                </a:solidFill>
                <a:cs typeface="Arial" panose="020b0604020202020204" pitchFamily="34" charset="0"/>
              </a:rPr>
              <a:t>arbeid)</a:t>
            </a:r>
            <a:endParaRPr lang="nb-NO" sz="12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endParaRPr lang="nb-NO" sz="600"/>
          </a:p>
        </p:txBody>
      </p:sp>
      <p:sp>
        <p:nvSpPr>
          <p:cNvPr id="59" name="Ellipse 58"/>
          <p:cNvSpPr/>
          <p:nvPr/>
        </p:nvSpPr>
        <p:spPr>
          <a:xfrm>
            <a:off x="4711515" y="6332224"/>
            <a:ext cx="1375658" cy="1199409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smtClean="0"/>
              <a:t>Overførings-rutiner </a:t>
            </a:r>
            <a:r>
              <a:rPr lang="nb-NO" sz="1200">
                <a:solidFill>
                  <a:schemeClr val="bg1"/>
                </a:solidFill>
                <a:cs typeface="Arial" panose="020b0604020202020204" pitchFamily="34" charset="0"/>
              </a:rPr>
              <a:t>(under </a:t>
            </a:r>
            <a:r>
              <a:rPr lang="nb-NO" sz="1200" smtClean="0">
                <a:solidFill>
                  <a:schemeClr val="bg1"/>
                </a:solidFill>
                <a:cs typeface="Arial" panose="020b0604020202020204" pitchFamily="34" charset="0"/>
              </a:rPr>
              <a:t>arbeid)</a:t>
            </a:r>
            <a:endParaRPr lang="nb-NO" sz="12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endParaRPr lang="nb-NO" sz="600"/>
          </a:p>
        </p:txBody>
      </p:sp>
      <p:sp>
        <p:nvSpPr>
          <p:cNvPr id="60" name="Ellipse 59"/>
          <p:cNvSpPr/>
          <p:nvPr/>
        </p:nvSpPr>
        <p:spPr>
          <a:xfrm>
            <a:off x="2959331" y="6325481"/>
            <a:ext cx="1375658" cy="1199409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smtClean="0"/>
              <a:t>Overførings-rutiner </a:t>
            </a:r>
            <a:r>
              <a:rPr lang="nb-NO" sz="1200">
                <a:solidFill>
                  <a:schemeClr val="bg1"/>
                </a:solidFill>
                <a:cs typeface="Arial" panose="020b0604020202020204" pitchFamily="34" charset="0"/>
              </a:rPr>
              <a:t>(under </a:t>
            </a:r>
            <a:r>
              <a:rPr lang="nb-NO" sz="1200" smtClean="0">
                <a:solidFill>
                  <a:schemeClr val="bg1"/>
                </a:solidFill>
                <a:cs typeface="Arial" panose="020b0604020202020204" pitchFamily="34" charset="0"/>
              </a:rPr>
              <a:t>arbeid)</a:t>
            </a:r>
            <a:endParaRPr lang="nb-NO" sz="12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endParaRPr lang="nb-NO" sz="600"/>
          </a:p>
        </p:txBody>
      </p:sp>
      <p:sp>
        <p:nvSpPr>
          <p:cNvPr id="66" name="Prosess 65"/>
          <p:cNvSpPr/>
          <p:nvPr/>
        </p:nvSpPr>
        <p:spPr>
          <a:xfrm>
            <a:off x="6482139" y="7680920"/>
            <a:ext cx="2185862" cy="1760740"/>
          </a:xfrm>
          <a:prstGeom prst="flowChartProcess">
            <a:avLst/>
          </a:prstGeom>
          <a:solidFill>
            <a:srgbClr val="E0EAF6"/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89" tIns="47996" rIns="95989" bIns="47996" rtlCol="0" anchor="ctr"/>
          <a:lstStyle/>
          <a:p>
            <a:pPr algn="ctr"/>
            <a:endParaRPr lang="nb-NO" sz="1200" b="1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r>
              <a:rPr lang="nb-NO" sz="1200" smtClean="0">
                <a:solidFill>
                  <a:schemeClr val="tx1"/>
                </a:solidFill>
              </a:rPr>
              <a:t>Roller</a:t>
            </a:r>
          </a:p>
          <a:p>
            <a:pPr algn="ctr"/>
            <a:endParaRPr lang="nb-NO" sz="1200">
              <a:solidFill>
                <a:schemeClr val="tx1"/>
              </a:solidFill>
            </a:endParaRPr>
          </a:p>
          <a:p>
            <a:r>
              <a:rPr lang="nb-NO" sz="1200" b="1" smtClean="0">
                <a:solidFill>
                  <a:schemeClr val="tx1"/>
                </a:solidFill>
                <a:cs typeface="Arial" panose="020b0604020202020204" pitchFamily="34" charset="0"/>
              </a:rPr>
              <a:t>Kontaktlege (under arbeid)</a:t>
            </a:r>
            <a:endParaRPr lang="nb-NO" sz="12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endParaRPr lang="nb-NO" sz="1200">
              <a:solidFill>
                <a:schemeClr val="tx1"/>
              </a:solidFill>
              <a:cs typeface="Arial" panose="020b0604020202020204" pitchFamily="34" charset="0"/>
            </a:endParaRPr>
          </a:p>
          <a:p>
            <a:endParaRPr lang="nb-NO" sz="825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33245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7763.0"/>
  <p:tag name="AS_RELEASE_DATE" val="2023.05.14"/>
  <p:tag name="AS_TITLE" val="Aspose.Slides for .NET 4.0 Client Profile"/>
  <p:tag name="AS_VERSION" val="23.5"/>
</p:tagLst>
</file>

<file path=ppt/theme/theme1.xml><?xml version="1.0" encoding="utf-8"?>
<a:theme xmlns:r="http://schemas.openxmlformats.org/officeDocument/2006/relationships" xmlns:a="http://schemas.openxmlformats.org/drawingml/2006/main" name="Tema">
  <a:themeElements>
    <a:clrScheme name="Helse Vest">
      <a:dk1>
        <a:srgbClr val="00338D"/>
      </a:dk1>
      <a:lt1>
        <a:sysClr val="window" lastClr="FFFFFF"/>
      </a:lt1>
      <a:dk2>
        <a:srgbClr val="00338D"/>
      </a:dk2>
      <a:lt2>
        <a:srgbClr val="EEECE1"/>
      </a:lt2>
      <a:accent1>
        <a:srgbClr val="7AB2DC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38D"/>
      </a:hlink>
      <a:folHlink>
        <a:srgbClr val="00336F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r="http://schemas.openxmlformats.org/officeDocument/2006/relationships"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Template>Tema</Template>
  <Company>Helse Vest</Company>
  <PresentationFormat>A3 Paper (297x420 mm)</PresentationFormat>
  <Paragraphs>50</Paragraphs>
  <Slides>2</Slides>
  <Notes>0</Notes>
  <TotalTime>2919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baseType="lpstr" size="6">
      <vt:lpstr>Arial</vt:lpstr>
      <vt:lpstr>Calibri</vt:lpstr>
      <vt:lpstr>ScalaSans-Bold</vt:lpstr>
      <vt:lpstr>Tema</vt:lpstr>
      <vt:lpstr>standardisert pasientforløp for barn og unge, inntil 15 år, med moderat til alvorlig ervervet hjerneskade.Forløpfasebeskrivelser – hvem, hva og hvor	</vt:lpstr>
      <vt:lpstr>Pasientforløp for barn og unge mellom 1-15 år, med ervervet moderat til alvorlig hjerneskade</vt:lpstr>
    </vt:vector>
  </TitlesOfParts>
  <LinksUpToDate>0</LinksUpToDate>
  <SharedDoc>0</SharedDoc>
  <HyperlinksChanged>0</HyperlinksChanged>
  <Application>Aspose.Slides for .NET</Application>
  <AppVersion>23.0500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Ervervet hjerneskade, moderat til alvorlig, 0-15 år</dc:title>
  <dc:creator>Magnus Alvestad</dc:creator>
  <dc:description>EK_Avdeling¤2#4¤2# ¤3#EK_Avsnitt¤2#4¤2# ¤3#EK_Bedriftsnavn¤2#1¤2#Helse Bergen¤3#EK_GjelderFra¤2#0¤2#14.10.2020¤3#EK_Opprettet¤2#0¤2#23.04.2018¤3#EK_Utgitt¤2#0¤2#14.10.2020¤3#EK_IBrukDato¤2#0¤2#14.10.2020¤3#EK_DokumentID¤2#0¤2#D54451¤3#EK_DokTittel¤2#0¤2#Ervervet hjerneskade, moderat til alvorlig, 0-15 år¤3#EK_DokType¤2#0¤2#Retningslinje¤3#EK_EksRef¤2#2¤2# 0	¤3#EK_Erstatter¤2#0¤2# ¤3#EK_ErstatterD¤2#0¤2# ¤3#EK_Signatur¤2#0¤2#Langeland, Anne-Jorunn¤3#EK_Verifisert¤2#0¤2# ¤3#EK_Hørt¤2#0¤2# ¤3#EK_AuditReview¤2#2¤2# ¤3#EK_AuditApprove¤2#2¤2# ¤3#EK_Gradering¤2#0¤2#Åpen¤3#EK_Gradnr¤2#4¤2#0¤3#EK_Kapittel¤2#4¤2# ¤3#EK_Referanse¤2#2¤2# 0	¤3#EK_RefNr¤2#0¤2#02.5.2.2.2-01¤3#EK_Revisjon¤2#0¤2#1.00¤3#EK_Ansvarlig¤2#0¤2#Langeland, Anne-Jorunn¤3#EK_SkrevetAv¤2#0¤2#Ånen Aarli¤3#EK_UText1¤2#0¤2#Ånen Aarli¤3#EK_UText2¤2#0¤2# ¤3#EK_UText3¤2#0¤2# ¤3#EK_UText4¤2#0¤2# ¤3#EK_Status¤2#0¤2#I bruk¤3#EK_Stikkord¤2#0¤2#¤3#EK_SuperStikkord¤2#0¤2#¤3#EK_Rapport¤2#3¤2#¤3#EK_EKPrintMerke¤2#0¤2#Uoffisiell utskrift er kun gyldig på utskriftsdato¤3#EK_Watermark¤2#0¤2#¤3#EK_Utgave¤2#0¤2#1.00¤3#EK_Merknad¤2#7¤2#¤3#EK_VerLogg¤2#2¤2# ¤3#EK_RF1¤2#4¤2# ¤3#EK_RF2¤2#4¤2# ¤3#EK_RF3¤2#4¤2# ¤3#EK_RF4¤2#4¤2# ¤3#EK_RF5¤2#4¤2# ¤3#EK_RF6¤2#4¤2# ¤3#EK_RF7¤2#4¤2# ¤3#EK_RF8¤2#4¤2# ¤3#EK_RF9¤2#4¤2# ¤3#EK_Mappe1¤2#4¤2# ¤3#EK_Mappe2¤2#4¤2# ¤3#EK_Mappe3¤2#4¤2# ¤3#EK_Mappe4¤2#4¤2# ¤3#EK_Mappe5¤2#4¤2# ¤3#EK_Mappe6¤2#4¤2# ¤3#EK_Mappe7¤2#4¤2# ¤3#EK_Mappe8¤2#4¤2# ¤3#EK_Mappe9¤2#4¤2# ¤3#EK_DL¤2#0¤2#1¤3#EK_GjelderTil¤2#0¤2#14.10.2021¤3#EK_Vedlegg¤2#2¤2# 0	¤3#EK_AvdelingOver¤2#4¤2# ¤3#EK_HRefNr¤2#0¤2# ¤3#EK_HbNavn¤2#0¤2# ¤3#EK_DokRefnr¤2#4¤2#00030205020202¤3#EK_Dokendrdato¤2#4¤2#14.10.2020 13:36:38¤3#EK_HbType¤2#4¤2# ¤3#EK_Offisiell¤2#4¤2# ¤3#EK_VedleggRef¤2#4¤2#02.5.2.2.2-01¤3#EK_Strukt00¤2#5¤2#¤5#¤5#HVRHF¤5#1¤5#-1¤4#¤5#02¤5#Helse Bergen HF¤5#1¤5#0¤4#.¤5#5¤5#Barne- og ungdomsklinikken¤5#1¤5#0¤4#.¤5#2¤5#Kjerneaktiviteter¤5#0¤5#0¤4#.¤5#2¤5#Standardiserte pasientforløp¤5#0¤5#0¤4#.¤5#2¤5#Ervervet hjerneskade¤5#0¤5#0¤4# - ¤3#EK_Strukt01¤2#5¤2#¤5#¤5#Kategorier HB¤5#0¤5#0¤4#¤5#¤5#Kjerneaktiviteter¤5#3¤5#0¤4#¤5#PBS¤5#Pasientbehandling somatikk¤5#3¤5#0¤4# - ¤3#EK_Pub¤2#6¤2#;15;¤3#EKR_DokType¤2#0¤2# ¤3#EKR_Doktittel¤2#0¤2# ¤3#EKR_DokumentID¤2#0¤2# ¤3#EKR_RefNr¤2#0¤2# ¤3#EKR_Gradering¤2#0¤2# ¤3#EKR_Signatur¤2#0¤2# ¤3#EKR_Verifisert¤2#0¤2# ¤3#EKR_Hørt¤2#0¤2# ¤3#EKR_AuditReview¤2#2¤2# ¤3#EKR_AuditApprove¤2#2¤2# ¤3#EKR_AuditFinal¤2#2¤2# ¤3#EKR_Dokeier¤2#0¤2# ¤3#EKR_Status¤2#0¤2# ¤3#EKR_Opprettet¤2#0¤2# ¤3#EKR_Endret¤2#0¤2# ¤3#EKR_Ibruk¤2#0¤2# ¤3#EKR_Rapport¤2#3¤2# ¤3#EKR_Utgitt¤2#0¤2# ¤3#EKR_SkrevetAv¤2#0¤2# ¤3#EKR_UText1¤2#0¤2# ¤3#EKR_UText2¤2#0¤2# ¤3#EKR_UText3¤2#0¤2# ¤3#EKR_UText4¤2#0¤2# ¤3#EKR_DokRefnr¤2#4¤2# ¤3#EKR_Gradnr¤2#4¤2# ¤3#EKR_Strukt00¤2#5¤2#¤5#¤5#HVRHF¤5#1¤5#-1¤4#¤5#02¤5#Helse Bergen HF¤5#1¤5#0¤4#.¤5#5¤5#Barne- og ungdomsklinikken¤5#1¤5#0¤4#.¤5#2¤5#Kjerneaktiviteter¤5#0¤5#0¤4#.¤5#2¤5#Standardiserte pasientforløp¤5#0¤5#0¤4#.¤5#2¤5#Ervervet hjerneskade¤5#0¤5#0¤4# - ¤3#</dc:description>
  <cp:keywords>&lt;dok54451.pptx&gt;&lt;n&gt;ek_type&lt;/n&gt;&lt;v&gt;DOK&lt;/v&gt;&lt;n&gt;khb&lt;/n&gt;&lt;v&gt;UB&lt;/v&gt;&lt;n&gt;beskyttet&lt;/n&gt;&lt;v&gt;nei&lt;/v&gt;&lt;/dok54451.pptx&gt;</cp:keywords>
  <cp:lastModifiedBy>Amundsen, Gørill Karin</cp:lastModifiedBy>
  <cp:revision>245</cp:revision>
  <cp:lastPrinted>2016-10-31T10:23:29.000</cp:lastPrinted>
  <dcterms:created xsi:type="dcterms:W3CDTF">2014-09-17T14:21:59Z</dcterms:created>
  <dcterms:modified xsi:type="dcterms:W3CDTF">2026-09-21T07:24:33Z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CurrDocVer">
    <vt:lpwstr>2.20</vt:lpwstr>
  </property>
  <property fmtid="{D5CDD505-2E9C-101B-9397-08002B2CF9AE}" pid="3" name="EK_Format">
    <vt:lpwstr>10</vt:lpwstr>
  </property>
</Properties>
</file>