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emf" ContentType="image/x-emf"/>
  <Default Extension="png" ContentType="image/png"/>
  <Default Extension="wdp" ContentType="image/vnd.ms-photo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728" r:id="rId4"/>
    <p:sldMasterId id="2147483740" r:id="rId5"/>
    <p:sldMasterId id="2147483752" r:id="rId6"/>
  </p:sldMasterIdLst>
  <p:notesMasterIdLst>
    <p:notesMasterId r:id="rId7"/>
  </p:notesMasterIdLst>
  <p:handoutMasterIdLst>
    <p:handoutMasterId r:id="rId8"/>
  </p:handoutMasterIdLst>
  <p:sldIdLst>
    <p:sldId id="323" r:id="rId9"/>
    <p:sldId id="324" r:id="rId10"/>
    <p:sldId id="363" r:id="rId11"/>
  </p:sldIdLst>
  <p:sldSz cx="9144000" cy="6858000" type="screen4x3"/>
  <p:notesSz cx="6724650" cy="9774238"/>
  <p:custDataLst>
    <p:tags r:id="rId12"/>
  </p:custDataLst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19">
          <p15:clr>
            <a:srgbClr val="A4A3A4"/>
          </p15:clr>
        </p15:guide>
      </p15:notes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306" y="-84"/>
      </p:cViewPr>
      <p:guideLst>
        <p:guide orient="horz" pos="3079"/>
        <p:guide pos="2119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2.xml" /><Relationship Id="rId11" Type="http://schemas.openxmlformats.org/officeDocument/2006/relationships/slide" Target="slides/slide3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slideMaster" Target="slideMasters/slideMaster2.xml" /><Relationship Id="rId6" Type="http://schemas.openxmlformats.org/officeDocument/2006/relationships/slideMaster" Target="slideMasters/slideMaster3.xml" /><Relationship Id="rId7" Type="http://schemas.openxmlformats.org/officeDocument/2006/relationships/notesMaster" Target="notesMasters/notesMaster1.xml" /><Relationship Id="rId8" Type="http://schemas.openxmlformats.org/officeDocument/2006/relationships/handoutMaster" Target="handoutMasters/handoutMaster1.xml" /><Relationship Id="rId9" Type="http://schemas.openxmlformats.org/officeDocument/2006/relationships/slide" Target="slides/slid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5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849" tIns="45924" rIns="91849" bIns="45924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849" tIns="45924" rIns="91849" bIns="45924" rtlCol="0"/>
          <a:lstStyle>
            <a:lvl1pPr algn="r">
              <a:defRPr sz="1200"/>
            </a:lvl1pPr>
          </a:lstStyle>
          <a:p>
            <a:fld id="{3E9D4359-EBDC-FC43-A019-8CBBBB60D08C}" type="datetimeFigureOut">
              <a:rPr lang="nb-NO" smtClean="0"/>
              <a:t>16.01.2024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283829"/>
            <a:ext cx="2914015" cy="488712"/>
          </a:xfrm>
          <a:prstGeom prst="rect">
            <a:avLst/>
          </a:prstGeom>
        </p:spPr>
        <p:txBody>
          <a:bodyPr vert="horz" lIns="91849" tIns="45924" rIns="91849" bIns="45924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09079" y="9283829"/>
            <a:ext cx="2914015" cy="488712"/>
          </a:xfrm>
          <a:prstGeom prst="rect">
            <a:avLst/>
          </a:prstGeom>
        </p:spPr>
        <p:txBody>
          <a:bodyPr vert="horz" lIns="91849" tIns="45924" rIns="91849" bIns="45924" rtlCol="0" anchor="b"/>
          <a:lstStyle>
            <a:lvl1pPr algn="r">
              <a:defRPr sz="1200"/>
            </a:lvl1pPr>
          </a:lstStyle>
          <a:p>
            <a:fld id="{4C1BD6B3-C618-314E-913A-06F6EC1502E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7948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4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849" tIns="45924" rIns="91849" bIns="45924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849" tIns="45924" rIns="91849" bIns="45924" rtlCol="0"/>
          <a:lstStyle>
            <a:lvl1pPr algn="r">
              <a:defRPr sz="1200"/>
            </a:lvl1pPr>
          </a:lstStyle>
          <a:p>
            <a:fld id="{3F49FD8F-D6C5-A544-AA87-3865A95E4205}" type="datetimeFigureOut">
              <a:rPr lang="nb-NO" smtClean="0"/>
              <a:t>16.01.2024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849" tIns="45924" rIns="91849" bIns="45924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83829"/>
            <a:ext cx="2914015" cy="488712"/>
          </a:xfrm>
          <a:prstGeom prst="rect">
            <a:avLst/>
          </a:prstGeom>
        </p:spPr>
        <p:txBody>
          <a:bodyPr vert="horz" lIns="91849" tIns="45924" rIns="91849" bIns="45924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09079" y="9283829"/>
            <a:ext cx="2914015" cy="488712"/>
          </a:xfrm>
          <a:prstGeom prst="rect">
            <a:avLst/>
          </a:prstGeom>
        </p:spPr>
        <p:txBody>
          <a:bodyPr vert="horz" lIns="91849" tIns="45924" rIns="91849" bIns="45924" rtlCol="0" anchor="b"/>
          <a:lstStyle>
            <a:lvl1pPr algn="r">
              <a:defRPr sz="1200"/>
            </a:lvl1pPr>
          </a:lstStyle>
          <a:p>
            <a:fld id="{F55C3697-D74B-0149-84E8-C429FD2168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4301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3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3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emf" /><Relationship Id="rId2" Type="http://schemas.openxmlformats.org/officeDocument/2006/relationships/slideMaster" Target="../slideMasters/slideMaster3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emf" /><Relationship Id="rId2" Type="http://schemas.openxmlformats.org/officeDocument/2006/relationships/slideMaster" Target="../slideMasters/slideMaster3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emf" /><Relationship Id="rId2" Type="http://schemas.openxmlformats.org/officeDocument/2006/relationships/slideMaster" Target="../slideMasters/slideMaster3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DE658-30CD-4A58-BB92-F3CF9BFD62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517579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DE658-30CD-4A58-BB92-F3CF9BFD62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3069263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DE658-30CD-4A58-BB92-F3CF9BFD62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100013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10C7-BFA5-4540-A070-1D47F8AA47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6672360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10C7-BFA5-4540-A070-1D47F8AA47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813571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10C7-BFA5-4540-A070-1D47F8AA47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4427257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10C7-BFA5-4540-A070-1D47F8AA47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88131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10C7-BFA5-4540-A070-1D47F8AA47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369208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10C7-BFA5-4540-A070-1D47F8AA47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89735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10C7-BFA5-4540-A070-1D47F8AA47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960939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10C7-BFA5-4540-A070-1D47F8AA47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940049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DE658-30CD-4A58-BB92-F3CF9BFD62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7132384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10C7-BFA5-4540-A070-1D47F8AA47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9428709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10C7-BFA5-4540-A070-1D47F8AA47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6901388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10C7-BFA5-4540-A070-1D47F8AA47D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3258779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Åpningsside alternativ 1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Bilde 1" descr="Forside_1_090512.jpg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515390"/>
          </a:xfrm>
          <a:prstGeom prst="rect">
            <a:avLst/>
          </a:prstGeom>
        </p:spPr>
      </p:pic>
      <p:sp>
        <p:nvSpPr>
          <p:cNvPr id="16" name="Tittel 1"/>
          <p:cNvSpPr>
            <a:spLocks noGrp="1"/>
          </p:cNvSpPr>
          <p:nvPr>
            <p:ph type="ctrTitle" hasCustomPrompt="1"/>
          </p:nvPr>
        </p:nvSpPr>
        <p:spPr>
          <a:xfrm>
            <a:off x="694103" y="1563538"/>
            <a:ext cx="5287597" cy="1107996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indent="0" algn="l">
              <a:tabLst>
                <a:tab pos="7353300"/>
              </a:tabLst>
              <a:defRPr sz="3300" b="1" i="0" kern="1200" cap="all" spc="300" baseline="0">
                <a:solidFill>
                  <a:schemeClr val="bg1"/>
                </a:solidFill>
                <a:latin typeface="Calibri"/>
                <a:cs typeface="Arial"/>
              </a:defRPr>
            </a:lvl1pPr>
          </a:lstStyle>
          <a:p>
            <a:r>
              <a:rPr lang="nb-NO"/>
              <a:t>KLIKK FOR Å LEGGE TIL EN TITTEl</a:t>
            </a:r>
          </a:p>
        </p:txBody>
      </p:sp>
    </p:spTree>
    <p:extLst>
      <p:ext uri="{BB962C8B-B14F-4D97-AF65-F5344CB8AC3E}">
        <p14:creationId xmlns:p14="http://schemas.microsoft.com/office/powerpoint/2010/main" val="3531101460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Åpningsside alternativ 2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Bilde 7" descr="Forside.jpg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53834"/>
          </a:xfrm>
          <a:prstGeom prst="rect">
            <a:avLst/>
          </a:prstGeom>
        </p:spPr>
      </p:pic>
      <p:sp>
        <p:nvSpPr>
          <p:cNvPr id="10" name="Tittel 1"/>
          <p:cNvSpPr>
            <a:spLocks noGrp="1"/>
          </p:cNvSpPr>
          <p:nvPr>
            <p:ph type="ctrTitle" hasCustomPrompt="1"/>
          </p:nvPr>
        </p:nvSpPr>
        <p:spPr>
          <a:xfrm>
            <a:off x="694103" y="1557992"/>
            <a:ext cx="7675197" cy="630942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indent="0" algn="l">
              <a:tabLst>
                <a:tab pos="7353300"/>
              </a:tabLst>
              <a:defRPr sz="3500" b="1" i="0" kern="1200" cap="all" spc="300">
                <a:solidFill>
                  <a:schemeClr val="bg1"/>
                </a:solidFill>
                <a:latin typeface="Calibri"/>
                <a:cs typeface="Arial"/>
              </a:defRPr>
            </a:lvl1pPr>
          </a:lstStyle>
          <a:p>
            <a:r>
              <a:rPr lang="nb-NO"/>
              <a:t>KLIKK FOR Å LEGGE TIL EN TITTEl</a:t>
            </a:r>
          </a:p>
        </p:txBody>
      </p:sp>
    </p:spTree>
    <p:extLst>
      <p:ext uri="{BB962C8B-B14F-4D97-AF65-F5344CB8AC3E}">
        <p14:creationId xmlns:p14="http://schemas.microsoft.com/office/powerpoint/2010/main" val="4165936100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mengde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94103" y="693738"/>
            <a:ext cx="7675198" cy="10080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 i="0" cap="none" spc="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nb-NO"/>
              <a:t>Klikk her for å sette inn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94102" y="1790700"/>
            <a:ext cx="7675198" cy="4525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00000"/>
                </a:solidFill>
              </a:defRPr>
            </a:lvl1pPr>
            <a:lvl2pPr>
              <a:defRPr sz="21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9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810375" y="6148234"/>
            <a:ext cx="2333624" cy="709766"/>
          </a:xfrm>
          <a:prstGeom prst="rect">
            <a:avLst/>
          </a:prstGeom>
        </p:spPr>
      </p:pic>
      <p:grpSp>
        <p:nvGrpSpPr>
          <p:cNvPr id="8" name="Gruppe 7"/>
          <p:cNvGrpSpPr/>
          <p:nvPr userDrawn="1"/>
        </p:nvGrpSpPr>
        <p:grpSpPr>
          <a:xfrm>
            <a:off x="7471102" y="1840092"/>
            <a:ext cx="2076366" cy="3272765"/>
            <a:chOff x="7102946" y="2925380"/>
            <a:chExt cx="2339414" cy="3687381"/>
          </a:xfrm>
          <a:solidFill>
            <a:srgbClr val="E7E9F5"/>
          </a:solidFill>
        </p:grpSpPr>
        <p:sp>
          <p:nvSpPr>
            <p:cNvPr id="9" name="Ellipse 8"/>
            <p:cNvSpPr/>
            <p:nvPr userDrawn="1"/>
          </p:nvSpPr>
          <p:spPr>
            <a:xfrm>
              <a:off x="8495309" y="292538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Ellipse 9"/>
            <p:cNvSpPr/>
            <p:nvPr userDrawn="1"/>
          </p:nvSpPr>
          <p:spPr>
            <a:xfrm>
              <a:off x="8495309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/>
                <a:t> </a:t>
              </a:r>
            </a:p>
          </p:txBody>
        </p:sp>
        <p:sp>
          <p:nvSpPr>
            <p:cNvPr id="11" name="Ellipse 10"/>
            <p:cNvSpPr/>
            <p:nvPr userDrawn="1"/>
          </p:nvSpPr>
          <p:spPr>
            <a:xfrm>
              <a:off x="7102946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/>
                <a:t> </a:t>
              </a:r>
            </a:p>
          </p:txBody>
        </p:sp>
        <p:sp>
          <p:nvSpPr>
            <p:cNvPr id="12" name="Ellipse 11"/>
            <p:cNvSpPr/>
            <p:nvPr userDrawn="1"/>
          </p:nvSpPr>
          <p:spPr>
            <a:xfrm>
              <a:off x="8495309" y="566571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7493503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ald med punktlist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94103" y="693738"/>
            <a:ext cx="7675198" cy="10080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500" b="1" i="0" cap="none" spc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b-NO"/>
              <a:t>Klikk for å sette inn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94102" y="1790700"/>
            <a:ext cx="7675198" cy="4525963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000000"/>
                </a:solidFill>
              </a:defRPr>
            </a:lvl1pPr>
            <a:lvl2pPr>
              <a:defRPr sz="21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9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810375" y="6148234"/>
            <a:ext cx="2333624" cy="709766"/>
          </a:xfrm>
          <a:prstGeom prst="rect">
            <a:avLst/>
          </a:prstGeom>
        </p:spPr>
      </p:pic>
      <p:grpSp>
        <p:nvGrpSpPr>
          <p:cNvPr id="8" name="Gruppe 7"/>
          <p:cNvGrpSpPr/>
          <p:nvPr userDrawn="1"/>
        </p:nvGrpSpPr>
        <p:grpSpPr>
          <a:xfrm>
            <a:off x="7471102" y="1840092"/>
            <a:ext cx="2076366" cy="3272765"/>
            <a:chOff x="7102946" y="2925380"/>
            <a:chExt cx="2339414" cy="3687381"/>
          </a:xfrm>
          <a:solidFill>
            <a:srgbClr val="E7E9F5"/>
          </a:solidFill>
        </p:grpSpPr>
        <p:sp>
          <p:nvSpPr>
            <p:cNvPr id="9" name="Ellipse 8"/>
            <p:cNvSpPr/>
            <p:nvPr userDrawn="1"/>
          </p:nvSpPr>
          <p:spPr>
            <a:xfrm>
              <a:off x="8495309" y="292538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Ellipse 9"/>
            <p:cNvSpPr/>
            <p:nvPr userDrawn="1"/>
          </p:nvSpPr>
          <p:spPr>
            <a:xfrm>
              <a:off x="8495309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/>
                <a:t> </a:t>
              </a:r>
            </a:p>
          </p:txBody>
        </p:sp>
        <p:sp>
          <p:nvSpPr>
            <p:cNvPr id="11" name="Ellipse 10"/>
            <p:cNvSpPr/>
            <p:nvPr userDrawn="1"/>
          </p:nvSpPr>
          <p:spPr>
            <a:xfrm>
              <a:off x="7102946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/>
                <a:t> </a:t>
              </a:r>
            </a:p>
          </p:txBody>
        </p:sp>
        <p:sp>
          <p:nvSpPr>
            <p:cNvPr id="12" name="Ellipse 11"/>
            <p:cNvSpPr/>
            <p:nvPr userDrawn="1"/>
          </p:nvSpPr>
          <p:spPr>
            <a:xfrm>
              <a:off x="8495309" y="566571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8706977"/>
      </p:ext>
    </p:extLst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Tittel, innhald og bilet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94103" y="693738"/>
            <a:ext cx="7675198" cy="10080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500" b="1" i="0" cap="none" spc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b-NO"/>
              <a:t>Klikk for å sette inn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94102" y="1790700"/>
            <a:ext cx="4322398" cy="4525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000000"/>
                </a:solidFill>
              </a:defRPr>
            </a:lvl1pPr>
            <a:lvl2pPr>
              <a:defRPr sz="21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9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6810375" y="6148234"/>
            <a:ext cx="2333624" cy="709766"/>
          </a:xfrm>
          <a:prstGeom prst="rect">
            <a:avLst/>
          </a:prstGeom>
        </p:spPr>
      </p:pic>
      <p:grpSp>
        <p:nvGrpSpPr>
          <p:cNvPr id="8" name="Gruppe 7"/>
          <p:cNvGrpSpPr/>
          <p:nvPr userDrawn="1"/>
        </p:nvGrpSpPr>
        <p:grpSpPr>
          <a:xfrm>
            <a:off x="7471102" y="1840092"/>
            <a:ext cx="2076366" cy="3272765"/>
            <a:chOff x="7102946" y="2925380"/>
            <a:chExt cx="2339414" cy="3687381"/>
          </a:xfrm>
          <a:solidFill>
            <a:srgbClr val="E7E9F5"/>
          </a:solidFill>
        </p:grpSpPr>
        <p:sp>
          <p:nvSpPr>
            <p:cNvPr id="9" name="Ellipse 8"/>
            <p:cNvSpPr/>
            <p:nvPr userDrawn="1"/>
          </p:nvSpPr>
          <p:spPr>
            <a:xfrm>
              <a:off x="8495309" y="292538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Ellipse 9"/>
            <p:cNvSpPr/>
            <p:nvPr userDrawn="1"/>
          </p:nvSpPr>
          <p:spPr>
            <a:xfrm>
              <a:off x="8495309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/>
                <a:t> </a:t>
              </a:r>
            </a:p>
          </p:txBody>
        </p:sp>
        <p:sp>
          <p:nvSpPr>
            <p:cNvPr id="11" name="Ellipse 10"/>
            <p:cNvSpPr/>
            <p:nvPr userDrawn="1"/>
          </p:nvSpPr>
          <p:spPr>
            <a:xfrm>
              <a:off x="7102946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/>
                <a:t> </a:t>
              </a:r>
            </a:p>
          </p:txBody>
        </p:sp>
        <p:sp>
          <p:nvSpPr>
            <p:cNvPr id="12" name="Ellipse 11"/>
            <p:cNvSpPr/>
            <p:nvPr userDrawn="1"/>
          </p:nvSpPr>
          <p:spPr>
            <a:xfrm>
              <a:off x="8495309" y="566571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/>
                <a:t> </a:t>
              </a:r>
            </a:p>
          </p:txBody>
        </p:sp>
      </p:grpSp>
      <p:sp>
        <p:nvSpPr>
          <p:cNvPr id="13" name="Plassholder for bilde 5"/>
          <p:cNvSpPr>
            <a:spLocks noGrp="1"/>
          </p:cNvSpPr>
          <p:nvPr>
            <p:ph type="pic" sz="quarter" idx="11"/>
          </p:nvPr>
        </p:nvSpPr>
        <p:spPr>
          <a:xfrm>
            <a:off x="5268913" y="1903592"/>
            <a:ext cx="3100388" cy="3368675"/>
          </a:xfrm>
          <a:prstGeom prst="rect">
            <a:avLst/>
          </a:prstGeom>
        </p:spPr>
        <p:txBody>
          <a:bodyPr vert="horz"/>
          <a:lstStyle>
            <a:lvl1pPr>
              <a:defRPr sz="2200" cap="none">
                <a:solidFill>
                  <a:srgbClr val="000000"/>
                </a:solidFill>
                <a:latin typeface="+mn-lt"/>
                <a:cs typeface="Arial"/>
              </a:defRPr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915649701"/>
      </p:ext>
    </p:extLst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Plasshaldar til bilet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/>
          <a:lstStyle>
            <a:lvl1pPr>
              <a:defRPr sz="2100" b="0" i="0" cap="none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44712364"/>
      </p:ext>
    </p:extLst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500" b="1" i="0" baseline="0">
                <a:latin typeface="+mn-lt"/>
              </a:defRPr>
            </a:lvl1pPr>
          </a:lstStyle>
          <a:p>
            <a:r>
              <a:rPr lang="nb-NO"/>
              <a:t>Klikk for å redigere tittel</a:t>
            </a:r>
          </a:p>
        </p:txBody>
      </p:sp>
    </p:spTree>
    <p:extLst>
      <p:ext uri="{BB962C8B-B14F-4D97-AF65-F5344CB8AC3E}">
        <p14:creationId xmlns:p14="http://schemas.microsoft.com/office/powerpoint/2010/main" val="58660974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DE658-30CD-4A58-BB92-F3CF9BFD62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66441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DE658-30CD-4A58-BB92-F3CF9BFD62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8771062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DE658-30CD-4A58-BB92-F3CF9BFD62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537545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DE658-30CD-4A58-BB92-F3CF9BFD62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473856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DE658-30CD-4A58-BB92-F3CF9BFD62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434220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DE658-30CD-4A58-BB92-F3CF9BFD62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434742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Sepsisforløp akuttmottak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DE658-30CD-4A58-BB92-F3CF9BFD62F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2114406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slideLayout" Target="../slideLayouts/slideLayout24.xml" /><Relationship Id="rId3" Type="http://schemas.openxmlformats.org/officeDocument/2006/relationships/slideLayout" Target="../slideLayouts/slideLayout25.xml" /><Relationship Id="rId4" Type="http://schemas.openxmlformats.org/officeDocument/2006/relationships/slideLayout" Target="../slideLayouts/slideLayout26.xml" /><Relationship Id="rId5" Type="http://schemas.openxmlformats.org/officeDocument/2006/relationships/slideLayout" Target="../slideLayouts/slideLayout27.xml" /><Relationship Id="rId6" Type="http://schemas.openxmlformats.org/officeDocument/2006/relationships/slideLayout" Target="../slideLayouts/slideLayout28.xml" /><Relationship Id="rId7" Type="http://schemas.openxmlformats.org/officeDocument/2006/relationships/slideLayout" Target="../slideLayouts/slideLayout29.xml" /><Relationship Id="rId8" Type="http://schemas.openxmlformats.org/officeDocument/2006/relationships/image" Target="../media/image3.emf" /><Relationship Id="rId9" Type="http://schemas.openxmlformats.org/officeDocument/2006/relationships/theme" Target="../theme/theme3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Sepsisforløp akuttmottak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DE658-30CD-4A58-BB92-F3CF9BFD62F8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59C7EE8B-2C46-1535-8FC3-E3E712C9856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056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07884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/>
  <p:timing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Sepsisforløp akuttmottak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310C7-BFA5-4540-A070-1D47F8AA47DC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1E6A7706-21D2-9578-39C8-99306C0796D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056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351445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ransition/>
  <p:timing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810375" y="6148234"/>
            <a:ext cx="2333624" cy="709766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8A655684-12FF-872F-2A39-894D933D0AD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056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311291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</p:sldLayoutIdLst>
  <p:transition/>
  <p:timing/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ScalaSans-Bold"/>
          <a:ea typeface="+mj-ea"/>
          <a:cs typeface="ScalaSans-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image" Target="../media/image4.png" /><Relationship Id="rId3" Type="http://schemas.microsoft.com/office/2007/relationships/hdphoto" Target="../media/image5.wdp" /><Relationship Id="rId4" Type="http://schemas.openxmlformats.org/officeDocument/2006/relationships/image" Target="../media/image6.png" /><Relationship Id="rId5" Type="http://schemas.openxmlformats.org/officeDocument/2006/relationships/hyperlink" Target="https://www.helsedirektoratet.no/retningslinjer/antibiotika-i-sykehus/sepsis" TargetMode="External" /><Relationship Id="rId6" Type="http://schemas.openxmlformats.org/officeDocument/2006/relationships/slide" Target="slide2.xml" TargetMode="Internal" /><Relationship Id="rId7" Type="http://schemas.openxmlformats.org/officeDocument/2006/relationships/hyperlink" Target="http://www.helsedirektoratet.no/retningslinjer/antibiotika-i-sykehus/sepsis" TargetMode="External" /><Relationship Id="rId8" Type="http://schemas.openxmlformats.org/officeDocument/2006/relationships/slide" Target="slide3.xml" TargetMode="Internal" /><Relationship Id="rId9" Type="http://schemas.openxmlformats.org/officeDocument/2006/relationships/hyperlink" Target="https://www.sccm.org/SurvivingSepsisCampaign/Guidelines/Adult-Patients" TargetMode="Ex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7" name="TekstSylinder 96"/>
          <p:cNvSpPr txBox="1"/>
          <p:nvPr/>
        </p:nvSpPr>
        <p:spPr>
          <a:xfrm>
            <a:off x="2958868" y="2792977"/>
            <a:ext cx="362831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</a:t>
            </a:r>
          </a:p>
        </p:txBody>
      </p:sp>
      <p:sp>
        <p:nvSpPr>
          <p:cNvPr id="10" name="Bindepunkt 9"/>
          <p:cNvSpPr/>
          <p:nvPr/>
        </p:nvSpPr>
        <p:spPr>
          <a:xfrm>
            <a:off x="224570" y="2664548"/>
            <a:ext cx="234279" cy="228907"/>
          </a:xfrm>
          <a:prstGeom prst="flowChartConnector">
            <a:avLst/>
          </a:prstGeom>
          <a:gradFill>
            <a:gsLst>
              <a:gs pos="0">
                <a:schemeClr val="tx1"/>
              </a:gs>
              <a:gs pos="0">
                <a:schemeClr val="tx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kstSylinder 11"/>
          <p:cNvSpPr txBox="1"/>
          <p:nvPr/>
        </p:nvSpPr>
        <p:spPr>
          <a:xfrm>
            <a:off x="0" y="2891128"/>
            <a:ext cx="944980" cy="584765"/>
          </a:xfrm>
          <a:prstGeom prst="rect">
            <a:avLst/>
          </a:prstGeom>
          <a:noFill/>
        </p:spPr>
        <p:txBody>
          <a:bodyPr wrap="square" lIns="72000" tIns="45715" rIns="36000" bIns="45715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Pasient med</a:t>
            </a:r>
            <a:b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mistenkt infeksjon</a:t>
            </a:r>
            <a:b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og </a:t>
            </a: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grønn</a:t>
            </a: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gul</a:t>
            </a: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el. </a:t>
            </a: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oransje</a:t>
            </a: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hastegrad</a:t>
            </a:r>
            <a:endParaRPr kumimoji="0" lang="nb-NO" sz="800" b="0" i="0" u="none" strike="noStrike" kern="1200" cap="none" spc="0" normalizeH="0" baseline="0" noProof="0">
              <a:ln>
                <a:noFill/>
              </a:ln>
              <a:solidFill>
                <a:srgbClr val="0033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Prosess 12"/>
          <p:cNvSpPr/>
          <p:nvPr/>
        </p:nvSpPr>
        <p:spPr>
          <a:xfrm>
            <a:off x="732170" y="2518001"/>
            <a:ext cx="575373" cy="522000"/>
          </a:xfrm>
          <a:prstGeom prst="flowChartProcess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nb-NO" sz="1000">
                <a:solidFill>
                  <a:srgbClr val="00338D"/>
                </a:solidFill>
                <a:latin typeface="Calibri"/>
                <a:cs typeface="Arial" panose="020b0604020202020204" pitchFamily="34" charset="0"/>
              </a:rPr>
              <a:t>Ta imot pasient</a:t>
            </a:r>
          </a:p>
        </p:txBody>
      </p:sp>
      <p:cxnSp>
        <p:nvCxnSpPr>
          <p:cNvPr id="23" name="Rett pil 22"/>
          <p:cNvCxnSpPr>
            <a:stCxn id="10" idx="6"/>
            <a:endCxn id="13" idx="1"/>
          </p:cNvCxnSpPr>
          <p:nvPr/>
        </p:nvCxnSpPr>
        <p:spPr>
          <a:xfrm flipV="1">
            <a:off x="458849" y="2779001"/>
            <a:ext cx="273321" cy="1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Sylinder 25"/>
          <p:cNvSpPr txBox="1"/>
          <p:nvPr/>
        </p:nvSpPr>
        <p:spPr>
          <a:xfrm>
            <a:off x="778220" y="3215761"/>
            <a:ext cx="725663" cy="33855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Sykepleier</a:t>
            </a:r>
            <a:b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og sekretær</a:t>
            </a:r>
          </a:p>
        </p:txBody>
      </p:sp>
      <p:cxnSp>
        <p:nvCxnSpPr>
          <p:cNvPr id="27" name="Rett pil 26"/>
          <p:cNvCxnSpPr/>
          <p:nvPr/>
        </p:nvCxnSpPr>
        <p:spPr>
          <a:xfrm flipH="1" flipV="1">
            <a:off x="1073197" y="3040001"/>
            <a:ext cx="0" cy="216000"/>
          </a:xfrm>
          <a:prstGeom prst="straightConnector1">
            <a:avLst/>
          </a:prstGeom>
          <a:ln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Prosess 46"/>
          <p:cNvSpPr/>
          <p:nvPr/>
        </p:nvSpPr>
        <p:spPr>
          <a:xfrm>
            <a:off x="1478907" y="2518001"/>
            <a:ext cx="727115" cy="522000"/>
          </a:xfrm>
          <a:prstGeom prst="flowChartProcess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nb-NO" sz="1000">
                <a:solidFill>
                  <a:srgbClr val="00338D"/>
                </a:solidFill>
                <a:latin typeface="Calibri"/>
                <a:cs typeface="Arial" panose="020b0604020202020204" pitchFamily="34" charset="0"/>
              </a:rPr>
              <a:t>Utfør</a:t>
            </a: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triage </a:t>
            </a:r>
            <a:b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</a:br>
            <a:r>
              <a:rPr lang="nb-NO" sz="1000">
                <a:solidFill>
                  <a:srgbClr val="00338D"/>
                </a:solidFill>
                <a:latin typeface="Calibri"/>
                <a:cs typeface="Arial" panose="020b0604020202020204" pitchFamily="34" charset="0"/>
              </a:rPr>
              <a:t>og NEWS*</a:t>
            </a:r>
          </a:p>
        </p:txBody>
      </p:sp>
      <p:sp>
        <p:nvSpPr>
          <p:cNvPr id="48" name="TekstSylinder 47"/>
          <p:cNvSpPr txBox="1"/>
          <p:nvPr/>
        </p:nvSpPr>
        <p:spPr>
          <a:xfrm>
            <a:off x="4147192" y="3170602"/>
            <a:ext cx="97779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Sykepleier og lege</a:t>
            </a:r>
          </a:p>
        </p:txBody>
      </p:sp>
      <p:cxnSp>
        <p:nvCxnSpPr>
          <p:cNvPr id="52" name="Rett pil 51"/>
          <p:cNvCxnSpPr>
            <a:stCxn id="13" idx="3"/>
            <a:endCxn id="47" idx="1"/>
          </p:cNvCxnSpPr>
          <p:nvPr/>
        </p:nvCxnSpPr>
        <p:spPr>
          <a:xfrm>
            <a:off x="1307543" y="2779001"/>
            <a:ext cx="171364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Prosess 62"/>
          <p:cNvSpPr/>
          <p:nvPr/>
        </p:nvSpPr>
        <p:spPr>
          <a:xfrm>
            <a:off x="3280219" y="2518001"/>
            <a:ext cx="696755" cy="522000"/>
          </a:xfrm>
          <a:prstGeom prst="flowChartProcess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Straks til us.rom</a:t>
            </a:r>
          </a:p>
        </p:txBody>
      </p:sp>
      <p:cxnSp>
        <p:nvCxnSpPr>
          <p:cNvPr id="80" name="Rett pil 79"/>
          <p:cNvCxnSpPr>
            <a:stCxn id="63" idx="3"/>
            <a:endCxn id="50" idx="1"/>
          </p:cNvCxnSpPr>
          <p:nvPr/>
        </p:nvCxnSpPr>
        <p:spPr>
          <a:xfrm>
            <a:off x="3976974" y="2779001"/>
            <a:ext cx="225541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Prosess 49"/>
          <p:cNvSpPr/>
          <p:nvPr/>
        </p:nvSpPr>
        <p:spPr>
          <a:xfrm>
            <a:off x="4202515" y="2518001"/>
            <a:ext cx="1087659" cy="522000"/>
          </a:xfrm>
          <a:prstGeom prst="flowChartProcess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ABCDE og prøver </a:t>
            </a:r>
            <a:endParaRPr kumimoji="0" lang="nb-NO" sz="800" b="0" i="0" u="none" strike="noStrike" kern="1200" cap="none" spc="0" normalizeH="0" baseline="0" noProof="0">
              <a:ln>
                <a:noFill/>
              </a:ln>
              <a:solidFill>
                <a:srgbClr val="00338D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0" name="Rett pil 59"/>
          <p:cNvCxnSpPr>
            <a:stCxn id="102" idx="3"/>
            <a:endCxn id="63" idx="1"/>
          </p:cNvCxnSpPr>
          <p:nvPr/>
        </p:nvCxnSpPr>
        <p:spPr>
          <a:xfrm flipV="1">
            <a:off x="3060153" y="2779001"/>
            <a:ext cx="220066" cy="1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Bindepunkt 91"/>
          <p:cNvSpPr/>
          <p:nvPr/>
        </p:nvSpPr>
        <p:spPr>
          <a:xfrm>
            <a:off x="2604636" y="6139254"/>
            <a:ext cx="234279" cy="228907"/>
          </a:xfrm>
          <a:prstGeom prst="flowChartConnector">
            <a:avLst/>
          </a:prstGeom>
          <a:gradFill>
            <a:gsLst>
              <a:gs pos="0">
                <a:schemeClr val="tx1"/>
              </a:gs>
              <a:gs pos="0">
                <a:schemeClr val="tx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TekstSylinder 97"/>
          <p:cNvSpPr txBox="1"/>
          <p:nvPr/>
        </p:nvSpPr>
        <p:spPr>
          <a:xfrm>
            <a:off x="2181545" y="6377795"/>
            <a:ext cx="1086248" cy="3385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Pasient overført til annet forløp/rutine</a:t>
            </a:r>
            <a:endParaRPr kumimoji="0" lang="nb-NO" sz="800" b="0" i="0" u="none" strike="noStrike" kern="1200" cap="none" spc="0" normalizeH="0" baseline="0" noProof="0">
              <a:ln>
                <a:noFill/>
              </a:ln>
              <a:solidFill>
                <a:srgbClr val="0033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2" name="Rett pil 41"/>
          <p:cNvCxnSpPr>
            <a:stCxn id="47" idx="3"/>
            <a:endCxn id="102" idx="1"/>
          </p:cNvCxnSpPr>
          <p:nvPr/>
        </p:nvCxnSpPr>
        <p:spPr>
          <a:xfrm>
            <a:off x="2206022" y="2779001"/>
            <a:ext cx="177375" cy="1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Prosess 57"/>
          <p:cNvSpPr/>
          <p:nvPr/>
        </p:nvSpPr>
        <p:spPr>
          <a:xfrm>
            <a:off x="6526254" y="1418448"/>
            <a:ext cx="786736" cy="588575"/>
          </a:xfrm>
          <a:prstGeom prst="flowChartProcess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Start antibiotika behandling</a:t>
            </a:r>
          </a:p>
        </p:txBody>
      </p:sp>
      <p:cxnSp>
        <p:nvCxnSpPr>
          <p:cNvPr id="64" name="Rett pil 63"/>
          <p:cNvCxnSpPr>
            <a:stCxn id="50" idx="3"/>
            <a:endCxn id="209" idx="1"/>
          </p:cNvCxnSpPr>
          <p:nvPr/>
        </p:nvCxnSpPr>
        <p:spPr>
          <a:xfrm>
            <a:off x="5290174" y="2779001"/>
            <a:ext cx="218549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Sylinder 54"/>
          <p:cNvSpPr txBox="1"/>
          <p:nvPr/>
        </p:nvSpPr>
        <p:spPr>
          <a:xfrm>
            <a:off x="2405260" y="2954866"/>
            <a:ext cx="362831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Nei</a:t>
            </a:r>
          </a:p>
        </p:txBody>
      </p:sp>
      <p:cxnSp>
        <p:nvCxnSpPr>
          <p:cNvPr id="73" name="Rett pil 72"/>
          <p:cNvCxnSpPr>
            <a:stCxn id="74" idx="2"/>
            <a:endCxn id="47" idx="0"/>
          </p:cNvCxnSpPr>
          <p:nvPr/>
        </p:nvCxnSpPr>
        <p:spPr>
          <a:xfrm flipH="1">
            <a:off x="1842465" y="2293794"/>
            <a:ext cx="1777" cy="224207"/>
          </a:xfrm>
          <a:prstGeom prst="straightConnector1">
            <a:avLst/>
          </a:prstGeom>
          <a:ln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kstSylinder 73"/>
          <p:cNvSpPr txBox="1"/>
          <p:nvPr/>
        </p:nvSpPr>
        <p:spPr>
          <a:xfrm>
            <a:off x="1381293" y="2078361"/>
            <a:ext cx="925898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 15 min</a:t>
            </a:r>
          </a:p>
        </p:txBody>
      </p:sp>
      <p:sp>
        <p:nvSpPr>
          <p:cNvPr id="76" name="TekstSylinder 75"/>
          <p:cNvSpPr txBox="1"/>
          <p:nvPr/>
        </p:nvSpPr>
        <p:spPr>
          <a:xfrm>
            <a:off x="1311133" y="3208289"/>
            <a:ext cx="977791" cy="33855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Triagesykepleier </a:t>
            </a:r>
            <a:br>
              <a:rPr kumimoji="0" lang="nb-NO" sz="800" b="0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nb-NO" sz="800" b="0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og mottakslege</a:t>
            </a:r>
          </a:p>
        </p:txBody>
      </p:sp>
      <p:sp>
        <p:nvSpPr>
          <p:cNvPr id="82" name="TekstSylinder 81"/>
          <p:cNvSpPr txBox="1"/>
          <p:nvPr/>
        </p:nvSpPr>
        <p:spPr>
          <a:xfrm>
            <a:off x="6489227" y="3169618"/>
            <a:ext cx="97779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Lege og sykepleier</a:t>
            </a:r>
          </a:p>
        </p:txBody>
      </p:sp>
      <p:sp>
        <p:nvSpPr>
          <p:cNvPr id="59" name="Bindepunkt 58"/>
          <p:cNvSpPr/>
          <p:nvPr/>
        </p:nvSpPr>
        <p:spPr>
          <a:xfrm>
            <a:off x="239636" y="1761400"/>
            <a:ext cx="234279" cy="228907"/>
          </a:xfrm>
          <a:prstGeom prst="flowChartConnector">
            <a:avLst/>
          </a:prstGeom>
          <a:gradFill>
            <a:gsLst>
              <a:gs pos="0">
                <a:schemeClr val="tx1"/>
              </a:gs>
              <a:gs pos="0">
                <a:schemeClr val="tx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TekstSylinder 61"/>
          <p:cNvSpPr txBox="1"/>
          <p:nvPr/>
        </p:nvSpPr>
        <p:spPr>
          <a:xfrm>
            <a:off x="-1" y="1944739"/>
            <a:ext cx="1106877" cy="461655"/>
          </a:xfrm>
          <a:prstGeom prst="rect">
            <a:avLst/>
          </a:prstGeom>
          <a:noFill/>
        </p:spPr>
        <p:txBody>
          <a:bodyPr wrap="square" lIns="72000" tIns="45715" rIns="36000" bIns="45715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Pasient med mistenkt alvorlig infeksjon og </a:t>
            </a: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rød hastegrad</a:t>
            </a:r>
            <a:endParaRPr kumimoji="0" lang="nb-NO" sz="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5" name="Rett pil 64"/>
          <p:cNvCxnSpPr>
            <a:endCxn id="63" idx="0"/>
          </p:cNvCxnSpPr>
          <p:nvPr/>
        </p:nvCxnSpPr>
        <p:spPr>
          <a:xfrm>
            <a:off x="477404" y="1857726"/>
            <a:ext cx="3151193" cy="660275"/>
          </a:xfrm>
          <a:prstGeom prst="bentConnector2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kstSylinder 67"/>
          <p:cNvSpPr txBox="1"/>
          <p:nvPr/>
        </p:nvSpPr>
        <p:spPr>
          <a:xfrm>
            <a:off x="3071070" y="3213556"/>
            <a:ext cx="643691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Sykepleier</a:t>
            </a:r>
          </a:p>
        </p:txBody>
      </p:sp>
      <p:cxnSp>
        <p:nvCxnSpPr>
          <p:cNvPr id="69" name="Rett pil 68"/>
          <p:cNvCxnSpPr/>
          <p:nvPr/>
        </p:nvCxnSpPr>
        <p:spPr>
          <a:xfrm flipH="1" flipV="1">
            <a:off x="3405775" y="3037893"/>
            <a:ext cx="0" cy="187948"/>
          </a:xfrm>
          <a:prstGeom prst="straightConnector1">
            <a:avLst/>
          </a:prstGeom>
          <a:ln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tt pil 70"/>
          <p:cNvCxnSpPr/>
          <p:nvPr/>
        </p:nvCxnSpPr>
        <p:spPr>
          <a:xfrm flipH="1" flipV="1">
            <a:off x="4341202" y="3037861"/>
            <a:ext cx="0" cy="162808"/>
          </a:xfrm>
          <a:prstGeom prst="straightConnector1">
            <a:avLst/>
          </a:prstGeom>
          <a:ln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kstSylinder 78"/>
          <p:cNvSpPr txBox="1"/>
          <p:nvPr/>
        </p:nvSpPr>
        <p:spPr>
          <a:xfrm>
            <a:off x="7305435" y="3169618"/>
            <a:ext cx="97779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Lege</a:t>
            </a:r>
          </a:p>
        </p:txBody>
      </p:sp>
      <p:sp>
        <p:nvSpPr>
          <p:cNvPr id="120" name="Bindepunkt 119"/>
          <p:cNvSpPr/>
          <p:nvPr/>
        </p:nvSpPr>
        <p:spPr>
          <a:xfrm>
            <a:off x="8670728" y="2679788"/>
            <a:ext cx="234279" cy="228907"/>
          </a:xfrm>
          <a:prstGeom prst="flowChartConnector">
            <a:avLst/>
          </a:prstGeom>
          <a:gradFill>
            <a:gsLst>
              <a:gs pos="0">
                <a:schemeClr val="tx1"/>
              </a:gs>
              <a:gs pos="0">
                <a:schemeClr val="tx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1" name="Rett pil 120"/>
          <p:cNvCxnSpPr>
            <a:endCxn id="120" idx="2"/>
          </p:cNvCxnSpPr>
          <p:nvPr/>
        </p:nvCxnSpPr>
        <p:spPr>
          <a:xfrm>
            <a:off x="8367314" y="2793983"/>
            <a:ext cx="303414" cy="259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kstSylinder 125"/>
          <p:cNvSpPr txBox="1"/>
          <p:nvPr/>
        </p:nvSpPr>
        <p:spPr>
          <a:xfrm>
            <a:off x="8542529" y="2384586"/>
            <a:ext cx="534924" cy="3385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Pasient </a:t>
            </a:r>
            <a:b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plassert </a:t>
            </a:r>
            <a:endParaRPr kumimoji="0" lang="nb-NO" sz="800" b="0" i="0" u="none" strike="noStrike" kern="1200" cap="none" spc="0" normalizeH="0" baseline="0" noProof="0">
              <a:ln>
                <a:noFill/>
              </a:ln>
              <a:solidFill>
                <a:srgbClr val="0033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4" name="Bilde 9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30" y="2105368"/>
            <a:ext cx="139325" cy="159229"/>
          </a:xfrm>
          <a:prstGeom prst="rect">
            <a:avLst/>
          </a:prstGeom>
        </p:spPr>
      </p:pic>
      <p:sp>
        <p:nvSpPr>
          <p:cNvPr id="95" name="TekstSylinder 94"/>
          <p:cNvSpPr txBox="1"/>
          <p:nvPr/>
        </p:nvSpPr>
        <p:spPr>
          <a:xfrm>
            <a:off x="4218204" y="771230"/>
            <a:ext cx="883696" cy="281387"/>
          </a:xfrm>
          <a:prstGeom prst="rect">
            <a:avLst/>
          </a:prstGeom>
          <a:noFill/>
        </p:spPr>
        <p:txBody>
          <a:bodyPr wrap="none" lIns="65306" tIns="32653" rIns="65306" bIns="32653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Alle tider er relatert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til ankomst sykehus</a:t>
            </a:r>
          </a:p>
        </p:txBody>
      </p:sp>
      <p:pic>
        <p:nvPicPr>
          <p:cNvPr id="100" name="Bilde 9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596" y="821880"/>
            <a:ext cx="139325" cy="159229"/>
          </a:xfrm>
          <a:prstGeom prst="rect">
            <a:avLst/>
          </a:prstGeom>
        </p:spPr>
      </p:pic>
      <p:sp>
        <p:nvSpPr>
          <p:cNvPr id="102" name="Rombe 101"/>
          <p:cNvSpPr/>
          <p:nvPr/>
        </p:nvSpPr>
        <p:spPr>
          <a:xfrm>
            <a:off x="2383397" y="2564781"/>
            <a:ext cx="676756" cy="428441"/>
          </a:xfrm>
          <a:prstGeom prst="diamond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NEWS ≥5? *</a:t>
            </a:r>
          </a:p>
        </p:txBody>
      </p:sp>
      <p:sp>
        <p:nvSpPr>
          <p:cNvPr id="103" name="TekstSylinder 114"/>
          <p:cNvSpPr txBox="1"/>
          <p:nvPr/>
        </p:nvSpPr>
        <p:spPr>
          <a:xfrm>
            <a:off x="136755" y="150272"/>
            <a:ext cx="3111421" cy="1343216"/>
          </a:xfrm>
          <a:prstGeom prst="rect">
            <a:avLst/>
          </a:prstGeom>
          <a:noFill/>
          <a:ln w="38100">
            <a:solidFill>
              <a:schemeClr val="tx1">
                <a:lumMod val="40000"/>
                <a:lumOff val="60000"/>
              </a:schemeClr>
            </a:solidFill>
          </a:ln>
        </p:spPr>
        <p:txBody>
          <a:bodyPr wrap="square" lIns="65306" tIns="32653" rIns="65306" bIns="32653" rtlCol="0">
            <a:spAutoFit/>
          </a:bodyPr>
          <a:lstStyle>
            <a:defPPr>
              <a:defRPr lang="nb-NO"/>
            </a:defPPr>
            <a:lvl1pPr marL="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 bud(bringere) om mulig sepsis</a:t>
            </a:r>
          </a:p>
          <a:p>
            <a:pPr marL="182563" marR="0" lvl="0" indent="-182563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nb-NO" sz="75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b-NO" sz="75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rostrier eller </a:t>
            </a:r>
            <a:r>
              <a:rPr kumimoji="0" lang="nb-NO" sz="75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b-NO" sz="75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eber</a:t>
            </a:r>
          </a:p>
          <a:p>
            <a:pPr marL="182563" marR="0" lvl="0" indent="-182563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nb-NO" sz="75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b-NO" sz="75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orvirring/mental påvirkning</a:t>
            </a:r>
          </a:p>
          <a:p>
            <a:pPr marL="182563" marR="0" lvl="0" indent="-182563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nb-NO" sz="75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b-NO" sz="75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unksjonsnivå nedsatt akutt </a:t>
            </a:r>
          </a:p>
          <a:p>
            <a:pPr marL="182563" marR="0" lvl="0" indent="-182563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nb-NO" sz="75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b-NO" sz="75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okale signalsymptomer (oppkast, diare, lysskyhet, nakkestiv)</a:t>
            </a:r>
          </a:p>
          <a:p>
            <a:pPr marL="182563" marR="0" lvl="0" indent="-182563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nb-NO" sz="75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b-NO" sz="75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orferdelige smerter</a:t>
            </a:r>
          </a:p>
          <a:p>
            <a:pPr marL="182563" marR="0" lvl="0" indent="-182563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nb-NO" sz="75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b-NO" sz="75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lekker (hudblødninger)</a:t>
            </a:r>
          </a:p>
          <a:p>
            <a:pPr marL="182563" marR="0" lvl="0" indent="-182563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nb-NO" sz="75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b-NO" sz="75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ysiologiske avvik  (respirasjon, BT, puls, hudsirkulasjon , urinprod. etc.)</a:t>
            </a:r>
          </a:p>
          <a:p>
            <a:pPr marL="182563" marR="0" lvl="0" indent="-182563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nb-NO" sz="75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b-NO" sz="75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orsvar mot infeksjon redusert (alder, sykdom, medikamenter) </a:t>
            </a:r>
          </a:p>
          <a:p>
            <a:pPr marL="182563" marR="0" lvl="0" indent="-182563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nb-NO" sz="75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b-NO" sz="75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orutgående Fødsel, kirurgi, skade, sår, IV misbruk</a:t>
            </a:r>
          </a:p>
          <a:p>
            <a:pPr marL="182563" marR="0" lvl="0" indent="-182563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nb-NO" sz="75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kumimoji="0" lang="nb-NO" sz="75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remmedlegeme</a:t>
            </a:r>
          </a:p>
        </p:txBody>
      </p:sp>
      <p:sp>
        <p:nvSpPr>
          <p:cNvPr id="115" name="Prosess 114"/>
          <p:cNvSpPr/>
          <p:nvPr/>
        </p:nvSpPr>
        <p:spPr>
          <a:xfrm>
            <a:off x="2307775" y="3236757"/>
            <a:ext cx="828000" cy="563775"/>
          </a:xfrm>
          <a:prstGeom prst="flowChartProcess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Overfør </a:t>
            </a:r>
            <a:b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til annet forløp/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rutine</a:t>
            </a:r>
          </a:p>
        </p:txBody>
      </p:sp>
      <p:sp>
        <p:nvSpPr>
          <p:cNvPr id="116" name="Rombe 115"/>
          <p:cNvSpPr/>
          <p:nvPr/>
        </p:nvSpPr>
        <p:spPr>
          <a:xfrm>
            <a:off x="2037775" y="4919314"/>
            <a:ext cx="1368000" cy="986185"/>
          </a:xfrm>
          <a:prstGeom prst="diamond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800" b="0" i="0" u="none" strike="noStrike" kern="1200" cap="none" spc="0" normalizeH="0" baseline="0" noProof="0">
              <a:ln>
                <a:noFill/>
              </a:ln>
              <a:solidFill>
                <a:srgbClr val="0033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1" name="Rett pil 90"/>
          <p:cNvCxnSpPr>
            <a:stCxn id="102" idx="2"/>
            <a:endCxn id="115" idx="0"/>
          </p:cNvCxnSpPr>
          <p:nvPr/>
        </p:nvCxnSpPr>
        <p:spPr>
          <a:xfrm flipH="1">
            <a:off x="2721775" y="2993222"/>
            <a:ext cx="0" cy="243535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Prosess 133"/>
          <p:cNvSpPr/>
          <p:nvPr/>
        </p:nvSpPr>
        <p:spPr>
          <a:xfrm>
            <a:off x="2289775" y="4043591"/>
            <a:ext cx="864000" cy="718348"/>
          </a:xfrm>
          <a:prstGeom prst="flowChartProcess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Ny sepsis-vurdering v/ infeksjons-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mistanke</a:t>
            </a:r>
          </a:p>
        </p:txBody>
      </p:sp>
      <p:cxnSp>
        <p:nvCxnSpPr>
          <p:cNvPr id="135" name="Rett pil 134"/>
          <p:cNvCxnSpPr>
            <a:stCxn id="115" idx="2"/>
            <a:endCxn id="134" idx="0"/>
          </p:cNvCxnSpPr>
          <p:nvPr/>
        </p:nvCxnSpPr>
        <p:spPr>
          <a:xfrm flipH="1">
            <a:off x="2721775" y="3800532"/>
            <a:ext cx="0" cy="243059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8" name="Bilde 13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938" y="3808980"/>
            <a:ext cx="139325" cy="159229"/>
          </a:xfrm>
          <a:prstGeom prst="rect">
            <a:avLst/>
          </a:prstGeom>
        </p:spPr>
      </p:pic>
      <p:sp>
        <p:nvSpPr>
          <p:cNvPr id="139" name="TekstSylinder 138"/>
          <p:cNvSpPr txBox="1"/>
          <p:nvPr/>
        </p:nvSpPr>
        <p:spPr>
          <a:xfrm>
            <a:off x="2151600" y="3798848"/>
            <a:ext cx="561846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 60 min</a:t>
            </a:r>
          </a:p>
        </p:txBody>
      </p:sp>
      <p:cxnSp>
        <p:nvCxnSpPr>
          <p:cNvPr id="140" name="Rett pil 139"/>
          <p:cNvCxnSpPr>
            <a:stCxn id="134" idx="2"/>
            <a:endCxn id="116" idx="0"/>
          </p:cNvCxnSpPr>
          <p:nvPr/>
        </p:nvCxnSpPr>
        <p:spPr>
          <a:xfrm flipH="1">
            <a:off x="2721775" y="4761939"/>
            <a:ext cx="0" cy="157375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Rett pil 142"/>
          <p:cNvCxnSpPr>
            <a:stCxn id="116" idx="2"/>
            <a:endCxn id="92" idx="0"/>
          </p:cNvCxnSpPr>
          <p:nvPr/>
        </p:nvCxnSpPr>
        <p:spPr>
          <a:xfrm>
            <a:off x="2721775" y="5905499"/>
            <a:ext cx="1" cy="233755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kstSylinder 147"/>
          <p:cNvSpPr txBox="1"/>
          <p:nvPr/>
        </p:nvSpPr>
        <p:spPr>
          <a:xfrm>
            <a:off x="2391011" y="5870239"/>
            <a:ext cx="359559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Nei</a:t>
            </a:r>
          </a:p>
        </p:txBody>
      </p:sp>
      <p:cxnSp>
        <p:nvCxnSpPr>
          <p:cNvPr id="130" name="Vinkel 129"/>
          <p:cNvCxnSpPr>
            <a:stCxn id="116" idx="3"/>
            <a:endCxn id="63" idx="2"/>
          </p:cNvCxnSpPr>
          <p:nvPr/>
        </p:nvCxnSpPr>
        <p:spPr>
          <a:xfrm flipV="1">
            <a:off x="3405775" y="3040001"/>
            <a:ext cx="222822" cy="2372406"/>
          </a:xfrm>
          <a:prstGeom prst="bentConnector2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kstSylinder 149"/>
          <p:cNvSpPr txBox="1"/>
          <p:nvPr/>
        </p:nvSpPr>
        <p:spPr>
          <a:xfrm>
            <a:off x="3311559" y="5150582"/>
            <a:ext cx="362831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</a:t>
            </a:r>
          </a:p>
        </p:txBody>
      </p:sp>
      <p:sp>
        <p:nvSpPr>
          <p:cNvPr id="207" name="TekstSylinder 206"/>
          <p:cNvSpPr txBox="1"/>
          <p:nvPr/>
        </p:nvSpPr>
        <p:spPr>
          <a:xfrm>
            <a:off x="4142253" y="4526874"/>
            <a:ext cx="1201261" cy="2052000"/>
          </a:xfrm>
          <a:prstGeom prst="rect">
            <a:avLst/>
          </a:prstGeom>
          <a:noFill/>
          <a:ln w="12700">
            <a:solidFill>
              <a:schemeClr val="tx1">
                <a:lumMod val="40000"/>
                <a:lumOff val="60000"/>
              </a:schemeClr>
            </a:solidFill>
          </a:ln>
        </p:spPr>
        <p:txBody>
          <a:bodyPr wrap="square" lIns="65306" tIns="32653" rIns="65306" bIns="32653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Strakstiltak u.s. rom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ABCDE: </a:t>
            </a:r>
            <a:r>
              <a:rPr kumimoji="0" lang="nb-NO" sz="700" b="1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  <a:r>
              <a:rPr kumimoji="0" lang="nb-NO" sz="700" b="0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irway-</a:t>
            </a:r>
            <a:r>
              <a:rPr kumimoji="0" lang="nb-NO" sz="700" b="1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  <a:r>
              <a:rPr kumimoji="0" lang="nb-NO" sz="700" b="0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reathing-</a:t>
            </a:r>
            <a:r>
              <a:rPr kumimoji="0" lang="nb-NO" sz="700" b="1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  <a:r>
              <a:rPr kumimoji="0" lang="nb-NO" sz="700" b="0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irculation-</a:t>
            </a:r>
            <a:r>
              <a:rPr kumimoji="0" lang="nb-NO" sz="700" b="1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</a:t>
            </a:r>
            <a:r>
              <a:rPr kumimoji="0" lang="nb-NO" sz="700" b="0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isability (bevissth.red.) -</a:t>
            </a:r>
            <a:r>
              <a:rPr kumimoji="0" lang="nb-NO" sz="700" b="1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</a:t>
            </a:r>
            <a:r>
              <a:rPr kumimoji="0" lang="nb-NO" sz="700" b="0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rainage-</a:t>
            </a:r>
            <a:r>
              <a:rPr kumimoji="0" lang="nb-NO" sz="700" b="1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  <a:r>
              <a:rPr kumimoji="0" lang="nb-NO" sz="700" b="0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xposure (helkropps-u.s.)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NEWS v/ mangl. triage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Oksygen v/RR &gt; 20 eller SaO2 &lt;90-93%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Venfloner/SVK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Start Ringer - vanligvis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15-30ml/kg/3-4t 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Blodgass m/laktat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Sepsis-status DIPS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(inkl. blodkultur)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Vurderes 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- urinkateter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- u-stix og dyrking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- annen mikrobiologi</a:t>
            </a:r>
          </a:p>
        </p:txBody>
      </p:sp>
      <p:sp>
        <p:nvSpPr>
          <p:cNvPr id="209" name="Rombe 208"/>
          <p:cNvSpPr/>
          <p:nvPr/>
        </p:nvSpPr>
        <p:spPr>
          <a:xfrm>
            <a:off x="5508723" y="2515819"/>
            <a:ext cx="754356" cy="526364"/>
          </a:xfrm>
          <a:prstGeom prst="diamond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Mulig Septisk</a:t>
            </a:r>
            <a:b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</a:b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sjokk?</a:t>
            </a:r>
          </a:p>
        </p:txBody>
      </p:sp>
      <p:sp>
        <p:nvSpPr>
          <p:cNvPr id="212" name="Prosess 211"/>
          <p:cNvSpPr/>
          <p:nvPr/>
        </p:nvSpPr>
        <p:spPr>
          <a:xfrm>
            <a:off x="5545160" y="1419682"/>
            <a:ext cx="681482" cy="582725"/>
          </a:xfrm>
          <a:prstGeom prst="flowChartProcess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Tilkall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Septisk sjokk-team</a:t>
            </a:r>
          </a:p>
        </p:txBody>
      </p:sp>
      <p:cxnSp>
        <p:nvCxnSpPr>
          <p:cNvPr id="1074" name="Rett pil 1073"/>
          <p:cNvCxnSpPr>
            <a:stCxn id="209" idx="0"/>
            <a:endCxn id="212" idx="2"/>
          </p:cNvCxnSpPr>
          <p:nvPr/>
        </p:nvCxnSpPr>
        <p:spPr>
          <a:xfrm flipH="1" flipV="1">
            <a:off x="5885901" y="2002407"/>
            <a:ext cx="0" cy="513412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kstSylinder 215"/>
          <p:cNvSpPr txBox="1"/>
          <p:nvPr/>
        </p:nvSpPr>
        <p:spPr>
          <a:xfrm>
            <a:off x="5588742" y="2291782"/>
            <a:ext cx="312399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</a:t>
            </a:r>
          </a:p>
        </p:txBody>
      </p:sp>
      <p:sp>
        <p:nvSpPr>
          <p:cNvPr id="219" name="Prosess 218"/>
          <p:cNvSpPr/>
          <p:nvPr/>
        </p:nvSpPr>
        <p:spPr>
          <a:xfrm>
            <a:off x="6528886" y="2518001"/>
            <a:ext cx="786736" cy="522000"/>
          </a:xfrm>
          <a:prstGeom prst="flowChartProcess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nb-NO" sz="1000">
                <a:solidFill>
                  <a:srgbClr val="00338D"/>
                </a:solidFill>
                <a:latin typeface="Calibri"/>
                <a:cs typeface="Arial" panose="020b0604020202020204" pitchFamily="34" charset="0"/>
              </a:rPr>
              <a:t>Høy mistanke om sepsis</a:t>
            </a:r>
          </a:p>
        </p:txBody>
      </p:sp>
      <p:sp>
        <p:nvSpPr>
          <p:cNvPr id="222" name="TekstSylinder 221"/>
          <p:cNvSpPr txBox="1"/>
          <p:nvPr/>
        </p:nvSpPr>
        <p:spPr>
          <a:xfrm>
            <a:off x="6717725" y="1194068"/>
            <a:ext cx="548834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 60 min</a:t>
            </a:r>
          </a:p>
        </p:txBody>
      </p:sp>
      <p:pic>
        <p:nvPicPr>
          <p:cNvPr id="223" name="Bilde 22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497" y="1214068"/>
            <a:ext cx="139325" cy="159229"/>
          </a:xfrm>
          <a:prstGeom prst="rect">
            <a:avLst/>
          </a:prstGeom>
        </p:spPr>
      </p:pic>
      <p:cxnSp>
        <p:nvCxnSpPr>
          <p:cNvPr id="1077" name="Rett pil 1076"/>
          <p:cNvCxnSpPr>
            <a:stCxn id="212" idx="3"/>
            <a:endCxn id="58" idx="1"/>
          </p:cNvCxnSpPr>
          <p:nvPr/>
        </p:nvCxnSpPr>
        <p:spPr>
          <a:xfrm>
            <a:off x="6226642" y="1711045"/>
            <a:ext cx="299612" cy="1691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Rett pil 226"/>
          <p:cNvCxnSpPr>
            <a:stCxn id="209" idx="3"/>
            <a:endCxn id="219" idx="1"/>
          </p:cNvCxnSpPr>
          <p:nvPr/>
        </p:nvCxnSpPr>
        <p:spPr>
          <a:xfrm>
            <a:off x="6263079" y="2779001"/>
            <a:ext cx="265807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TekstSylinder 231"/>
          <p:cNvSpPr txBox="1"/>
          <p:nvPr/>
        </p:nvSpPr>
        <p:spPr>
          <a:xfrm>
            <a:off x="5431386" y="4526874"/>
            <a:ext cx="1085416" cy="1158551"/>
          </a:xfrm>
          <a:prstGeom prst="rect">
            <a:avLst/>
          </a:prstGeom>
          <a:noFill/>
          <a:ln w="12700">
            <a:solidFill>
              <a:schemeClr val="tx1">
                <a:lumMod val="40000"/>
                <a:lumOff val="60000"/>
              </a:schemeClr>
            </a:solidFill>
          </a:ln>
        </p:spPr>
        <p:txBody>
          <a:bodyPr wrap="square" lIns="65306" tIns="32653" rIns="65306" bIns="32653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Re-triage 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Sepsis fortsatt mistenkt? 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Sepsis bekreftet?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7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     </a:t>
            </a: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- Infeksjon + 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       SOFA-økning ≥ 2</a:t>
            </a:r>
          </a:p>
          <a:p>
            <a:pPr marL="92075" marR="0" lvl="0" indent="-92075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Mulig septisk sjokk? </a:t>
            </a: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væskestøt IV gitt, men ved-varende MAP &lt;65 og Laktat &gt;2</a:t>
            </a:r>
          </a:p>
        </p:txBody>
      </p:sp>
      <p:sp>
        <p:nvSpPr>
          <p:cNvPr id="233" name="TekstSylinder 156"/>
          <p:cNvSpPr txBox="1"/>
          <p:nvPr/>
        </p:nvSpPr>
        <p:spPr>
          <a:xfrm>
            <a:off x="5431385" y="5740892"/>
            <a:ext cx="1085416" cy="835385"/>
          </a:xfrm>
          <a:prstGeom prst="rect">
            <a:avLst/>
          </a:prstGeom>
          <a:noFill/>
          <a:ln w="12700">
            <a:solidFill>
              <a:schemeClr val="tx1">
                <a:lumMod val="40000"/>
                <a:lumOff val="60000"/>
              </a:schemeClr>
            </a:solidFill>
          </a:ln>
        </p:spPr>
        <p:txBody>
          <a:bodyPr wrap="square" lIns="65306" tIns="32653" rIns="65306" bIns="32653" rtlCol="0">
            <a:spAutoFit/>
          </a:bodyPr>
          <a:lstStyle>
            <a:defPPr>
              <a:defRPr lang="nb-NO"/>
            </a:defPPr>
            <a:lvl1pPr marL="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Septisk sjokk team</a:t>
            </a: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MFL-vakt </a:t>
            </a: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Intensiv forvakt </a:t>
            </a: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Mottakslege</a:t>
            </a: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sykepleiere, AKM </a:t>
            </a: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Bistår ved behov: Inf.vakt, Kirurg</a:t>
            </a:r>
          </a:p>
        </p:txBody>
      </p:sp>
      <p:pic>
        <p:nvPicPr>
          <p:cNvPr id="240" name="Bilde 23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856" y="2214179"/>
            <a:ext cx="139325" cy="159229"/>
          </a:xfrm>
          <a:prstGeom prst="rect">
            <a:avLst/>
          </a:prstGeom>
        </p:spPr>
      </p:pic>
      <p:sp>
        <p:nvSpPr>
          <p:cNvPr id="241" name="TekstSylinder 240"/>
          <p:cNvSpPr txBox="1"/>
          <p:nvPr/>
        </p:nvSpPr>
        <p:spPr>
          <a:xfrm>
            <a:off x="8505407" y="2194611"/>
            <a:ext cx="548834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 90 min</a:t>
            </a:r>
          </a:p>
        </p:txBody>
      </p:sp>
      <p:sp>
        <p:nvSpPr>
          <p:cNvPr id="242" name="Prosess 241"/>
          <p:cNvSpPr/>
          <p:nvPr/>
        </p:nvSpPr>
        <p:spPr>
          <a:xfrm>
            <a:off x="7627403" y="1418448"/>
            <a:ext cx="800871" cy="583959"/>
          </a:xfrm>
          <a:prstGeom prst="flowChartProcess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Straks til:</a:t>
            </a:r>
          </a:p>
          <a:p>
            <a:pPr marL="72000" marR="0" lvl="0" indent="-76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Med. 6</a:t>
            </a:r>
          </a:p>
          <a:p>
            <a:pPr marL="72000" marR="0" lvl="0" indent="-76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MIO</a:t>
            </a:r>
          </a:p>
          <a:p>
            <a:pPr marL="72000" marR="0" lvl="0" indent="-76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KSK Intensiv</a:t>
            </a:r>
          </a:p>
          <a:p>
            <a:pPr marL="72000" marR="0" lvl="0" indent="-762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SOP hvis ØH kir.</a:t>
            </a:r>
          </a:p>
        </p:txBody>
      </p:sp>
      <p:sp>
        <p:nvSpPr>
          <p:cNvPr id="243" name="Prosess 242"/>
          <p:cNvSpPr/>
          <p:nvPr/>
        </p:nvSpPr>
        <p:spPr>
          <a:xfrm>
            <a:off x="7627043" y="2518001"/>
            <a:ext cx="800871" cy="522000"/>
          </a:xfrm>
          <a:prstGeom prst="flowChartProcess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Avklar videre plan og plassering</a:t>
            </a:r>
          </a:p>
        </p:txBody>
      </p:sp>
      <p:cxnSp>
        <p:nvCxnSpPr>
          <p:cNvPr id="244" name="Rett pil 243"/>
          <p:cNvCxnSpPr>
            <a:stCxn id="58" idx="3"/>
            <a:endCxn id="242" idx="1"/>
          </p:cNvCxnSpPr>
          <p:nvPr/>
        </p:nvCxnSpPr>
        <p:spPr>
          <a:xfrm flipV="1">
            <a:off x="7312990" y="1710428"/>
            <a:ext cx="314413" cy="2308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TekstSylinder 156"/>
          <p:cNvSpPr txBox="1"/>
          <p:nvPr/>
        </p:nvSpPr>
        <p:spPr>
          <a:xfrm>
            <a:off x="6604604" y="4526874"/>
            <a:ext cx="1008000" cy="1266272"/>
          </a:xfrm>
          <a:prstGeom prst="rect">
            <a:avLst/>
          </a:prstGeom>
          <a:noFill/>
          <a:ln w="12700">
            <a:solidFill>
              <a:schemeClr val="tx1">
                <a:lumMod val="40000"/>
                <a:lumOff val="60000"/>
              </a:schemeClr>
            </a:solidFill>
          </a:ln>
        </p:spPr>
        <p:txBody>
          <a:bodyPr wrap="square" lIns="65306" tIns="32653" rIns="65306" bIns="32653" rtlCol="0">
            <a:spAutoFit/>
          </a:bodyPr>
          <a:lstStyle>
            <a:defPPr>
              <a:defRPr lang="nb-NO"/>
            </a:defPPr>
            <a:lvl1pPr marL="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Antibiotika</a:t>
            </a: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Mottakslege ordinerer  antib. hvis ansvarlig lege utilgjengelig innen 1 t (høy sepsis-mistanke /sjokk) el. 3 t (mistenkt sepsis).</a:t>
            </a: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nb-NO" sz="700" b="0" i="0" u="none" strike="noStrike" kern="1200" cap="none" spc="0" normalizeH="0" baseline="0" noProof="0">
              <a:ln>
                <a:noFill/>
              </a:ln>
              <a:solidFill>
                <a:srgbClr val="0033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Antib.valg etter mistenkt fokus</a:t>
            </a:r>
          </a:p>
        </p:txBody>
      </p:sp>
      <p:sp>
        <p:nvSpPr>
          <p:cNvPr id="250" name="TekstSylinder 156"/>
          <p:cNvSpPr txBox="1"/>
          <p:nvPr/>
        </p:nvSpPr>
        <p:spPr>
          <a:xfrm>
            <a:off x="7686636" y="4526874"/>
            <a:ext cx="1008000" cy="1266272"/>
          </a:xfrm>
          <a:prstGeom prst="rect">
            <a:avLst/>
          </a:prstGeom>
          <a:noFill/>
          <a:ln w="12700">
            <a:solidFill>
              <a:schemeClr val="tx1">
                <a:lumMod val="40000"/>
                <a:lumOff val="60000"/>
              </a:schemeClr>
            </a:solidFill>
          </a:ln>
        </p:spPr>
        <p:txBody>
          <a:bodyPr wrap="square" lIns="65306" tIns="32653" rIns="65306" bIns="32653" rtlCol="0">
            <a:spAutoFit/>
          </a:bodyPr>
          <a:lstStyle>
            <a:defPPr>
              <a:defRPr lang="nb-NO"/>
            </a:defPPr>
            <a:lvl1pPr marL="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Videre plan</a:t>
            </a: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Overvåkning (frekvens og parametre: se NEWS)</a:t>
            </a: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Organstøtte </a:t>
            </a: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Utredning</a:t>
            </a: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Gjentatt lab./blodgass</a:t>
            </a: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Kirurgi/drenasje</a:t>
            </a:r>
          </a:p>
          <a:p>
            <a:pPr marL="92075" marR="0" lvl="0" indent="-92075" algn="l" defTabSz="12801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nb-NO" sz="7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Behandlings-begrensninger?</a:t>
            </a:r>
            <a:endParaRPr kumimoji="0" lang="nb-NO" sz="700" b="1" i="0" u="none" strike="noStrike" kern="1200" cap="none" spc="0" normalizeH="0" baseline="0" noProof="0">
              <a:ln>
                <a:noFill/>
              </a:ln>
              <a:solidFill>
                <a:srgbClr val="0033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1" name="TekstSylinder 250"/>
          <p:cNvSpPr txBox="1"/>
          <p:nvPr/>
        </p:nvSpPr>
        <p:spPr>
          <a:xfrm>
            <a:off x="6171043" y="2753685"/>
            <a:ext cx="362831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Nei</a:t>
            </a:r>
          </a:p>
        </p:txBody>
      </p:sp>
      <p:cxnSp>
        <p:nvCxnSpPr>
          <p:cNvPr id="93" name="Rett pil 92"/>
          <p:cNvCxnSpPr>
            <a:stCxn id="219" idx="3"/>
            <a:endCxn id="243" idx="1"/>
          </p:cNvCxnSpPr>
          <p:nvPr/>
        </p:nvCxnSpPr>
        <p:spPr>
          <a:xfrm>
            <a:off x="7315622" y="2779001"/>
            <a:ext cx="311421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tt pil 95"/>
          <p:cNvCxnSpPr/>
          <p:nvPr/>
        </p:nvCxnSpPr>
        <p:spPr>
          <a:xfrm flipH="1" flipV="1">
            <a:off x="6688080" y="3042016"/>
            <a:ext cx="0" cy="173893"/>
          </a:xfrm>
          <a:prstGeom prst="straightConnector1">
            <a:avLst/>
          </a:prstGeom>
          <a:ln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kstSylinder 100"/>
          <p:cNvSpPr txBox="1"/>
          <p:nvPr/>
        </p:nvSpPr>
        <p:spPr>
          <a:xfrm>
            <a:off x="4202515" y="3463362"/>
            <a:ext cx="3996000" cy="324000"/>
          </a:xfrm>
          <a:prstGeom prst="rect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>
            <a:defPPr>
              <a:defRPr lang="nb-NO"/>
            </a:defPPr>
            <a:lvl1pPr algn="ctr">
              <a:defRPr sz="1400">
                <a:solidFill>
                  <a:srgbClr val="00338D"/>
                </a:solidFill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Overvåke</a:t>
            </a: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(NEWS-parametre; dokumenteres minst hvert 15.-30. min. 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0" i="0" u="none" strike="noStrike" kern="1200" cap="none" spc="0" normalizeH="0" baseline="0" noProof="0" err="1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Blodg. hver 30. min. hvis laktat &gt;2 eller alv. utfall i PaO</a:t>
            </a:r>
            <a:r>
              <a:rPr kumimoji="0" lang="nb-NO" sz="900" b="0" i="0" u="none" strike="noStrike" kern="1200" cap="none" spc="0" normalizeH="0" baseline="-2500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2</a:t>
            </a: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eller PCO</a:t>
            </a:r>
            <a:r>
              <a:rPr kumimoji="0" lang="nb-NO" sz="900" b="0" i="0" u="none" strike="noStrike" kern="1200" cap="none" spc="0" normalizeH="0" baseline="-2500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2</a:t>
            </a:r>
            <a:endParaRPr kumimoji="0" lang="nb-NO" sz="900" b="0" i="0" u="none" strike="noStrike" kern="1200" cap="none" spc="0" normalizeH="0" baseline="0" noProof="0">
              <a:ln>
                <a:noFill/>
              </a:ln>
              <a:solidFill>
                <a:srgbClr val="00338D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05" name="TekstSylinder 104"/>
          <p:cNvSpPr txBox="1"/>
          <p:nvPr/>
        </p:nvSpPr>
        <p:spPr>
          <a:xfrm>
            <a:off x="4202515" y="3849728"/>
            <a:ext cx="3996000" cy="252283"/>
          </a:xfrm>
          <a:prstGeom prst="rect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>
            <a:defPPr>
              <a:defRPr lang="nb-NO"/>
            </a:defPPr>
            <a:lvl1pPr algn="ctr">
              <a:defRPr sz="1400">
                <a:solidFill>
                  <a:srgbClr val="00338D"/>
                </a:solidFill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Justere </a:t>
            </a: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væske/O</a:t>
            </a:r>
            <a:r>
              <a:rPr kumimoji="0" lang="nb-NO" sz="900" b="0" i="0" u="none" strike="noStrike" kern="1200" cap="none" spc="0" normalizeH="0" baseline="-2500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2</a:t>
            </a: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/organstøtte utfra mål (MAP ≥ 65, SaO</a:t>
            </a:r>
            <a:r>
              <a:rPr kumimoji="0" lang="nb-NO" sz="900" b="0" i="0" u="none" strike="noStrike" kern="1200" cap="none" spc="0" normalizeH="0" baseline="-2500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2</a:t>
            </a: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≥ 90-93% , Laktat fallende)</a:t>
            </a:r>
          </a:p>
        </p:txBody>
      </p:sp>
      <p:cxnSp>
        <p:nvCxnSpPr>
          <p:cNvPr id="108" name="Rett pil 107"/>
          <p:cNvCxnSpPr/>
          <p:nvPr/>
        </p:nvCxnSpPr>
        <p:spPr>
          <a:xfrm flipH="1">
            <a:off x="4202515" y="3637514"/>
            <a:ext cx="575221" cy="0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kstSylinder 113"/>
          <p:cNvSpPr txBox="1"/>
          <p:nvPr/>
        </p:nvSpPr>
        <p:spPr>
          <a:xfrm>
            <a:off x="3352122" y="204253"/>
            <a:ext cx="2567930" cy="342943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18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Sepsisforløp akuttmottak</a:t>
            </a:r>
          </a:p>
        </p:txBody>
      </p:sp>
      <p:cxnSp>
        <p:nvCxnSpPr>
          <p:cNvPr id="292" name="Rett pil 64"/>
          <p:cNvCxnSpPr>
            <a:stCxn id="242" idx="3"/>
            <a:endCxn id="241" idx="0"/>
          </p:cNvCxnSpPr>
          <p:nvPr/>
        </p:nvCxnSpPr>
        <p:spPr>
          <a:xfrm>
            <a:off x="8428274" y="1710428"/>
            <a:ext cx="351550" cy="484183"/>
          </a:xfrm>
          <a:prstGeom prst="bentConnector2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TekstSylinder 295"/>
          <p:cNvSpPr txBox="1"/>
          <p:nvPr/>
        </p:nvSpPr>
        <p:spPr>
          <a:xfrm>
            <a:off x="3541375" y="3527020"/>
            <a:ext cx="631087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Sykepl.</a:t>
            </a:r>
          </a:p>
        </p:txBody>
      </p:sp>
      <p:sp>
        <p:nvSpPr>
          <p:cNvPr id="297" name="TekstSylinder 296"/>
          <p:cNvSpPr txBox="1"/>
          <p:nvPr/>
        </p:nvSpPr>
        <p:spPr>
          <a:xfrm>
            <a:off x="3595467" y="3870754"/>
            <a:ext cx="476644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Lege</a:t>
            </a:r>
          </a:p>
        </p:txBody>
      </p:sp>
      <p:cxnSp>
        <p:nvCxnSpPr>
          <p:cNvPr id="298" name="Rett pil 297"/>
          <p:cNvCxnSpPr/>
          <p:nvPr/>
        </p:nvCxnSpPr>
        <p:spPr>
          <a:xfrm flipV="1">
            <a:off x="4028024" y="3628971"/>
            <a:ext cx="144438" cy="5766"/>
          </a:xfrm>
          <a:prstGeom prst="straightConnector1">
            <a:avLst/>
          </a:prstGeom>
          <a:ln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Rett pil 298"/>
          <p:cNvCxnSpPr>
            <a:endCxn id="105" idx="1"/>
          </p:cNvCxnSpPr>
          <p:nvPr/>
        </p:nvCxnSpPr>
        <p:spPr>
          <a:xfrm flipV="1">
            <a:off x="3972187" y="3975870"/>
            <a:ext cx="230328" cy="2601"/>
          </a:xfrm>
          <a:prstGeom prst="straightConnector1">
            <a:avLst/>
          </a:prstGeom>
          <a:ln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Rett pil 317"/>
          <p:cNvCxnSpPr/>
          <p:nvPr/>
        </p:nvCxnSpPr>
        <p:spPr>
          <a:xfrm flipV="1">
            <a:off x="7587611" y="3636803"/>
            <a:ext cx="612119" cy="1422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9" name="Picture 2">
            <a:hlinkClick r:id="rId5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6467" y="1369914"/>
            <a:ext cx="213045" cy="254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Picture 2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34623" y="2866384"/>
            <a:ext cx="218447" cy="261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Picture 2">
            <a:hlinkClick r:id="rId5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47774" y="5500074"/>
            <a:ext cx="213045" cy="254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" name="Picture 2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81752" y="4612390"/>
            <a:ext cx="218447" cy="261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" name="TekstSylinder 244"/>
          <p:cNvSpPr txBox="1"/>
          <p:nvPr/>
        </p:nvSpPr>
        <p:spPr>
          <a:xfrm>
            <a:off x="2372460" y="4953479"/>
            <a:ext cx="910197" cy="9037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NEWS ≥5? *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0" i="1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Eller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Betydelig sepsismistanke 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0" i="1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</a:t>
            </a:r>
            <a:r>
              <a:rPr kumimoji="0" lang="nb-NO" sz="9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nb-NO" sz="900" b="1" i="0" u="none" strike="noStrike" kern="1200" cap="none" spc="0" normalizeH="0" baseline="0" noProof="0">
              <a:ln>
                <a:noFill/>
              </a:ln>
              <a:solidFill>
                <a:srgbClr val="0033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TekstSylinder 109"/>
          <p:cNvSpPr txBox="1"/>
          <p:nvPr/>
        </p:nvSpPr>
        <p:spPr>
          <a:xfrm>
            <a:off x="1667514" y="5100906"/>
            <a:ext cx="631087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Sykepl.</a:t>
            </a:r>
          </a:p>
        </p:txBody>
      </p:sp>
      <p:cxnSp>
        <p:nvCxnSpPr>
          <p:cNvPr id="111" name="Rett pil 110"/>
          <p:cNvCxnSpPr/>
          <p:nvPr/>
        </p:nvCxnSpPr>
        <p:spPr>
          <a:xfrm>
            <a:off x="2138950" y="5204038"/>
            <a:ext cx="234114" cy="0"/>
          </a:xfrm>
          <a:prstGeom prst="straightConnector1">
            <a:avLst/>
          </a:prstGeom>
          <a:ln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kstSylinder 111"/>
          <p:cNvSpPr txBox="1"/>
          <p:nvPr/>
        </p:nvSpPr>
        <p:spPr>
          <a:xfrm>
            <a:off x="1708027" y="5446072"/>
            <a:ext cx="476644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Lege</a:t>
            </a:r>
          </a:p>
        </p:txBody>
      </p:sp>
      <p:cxnSp>
        <p:nvCxnSpPr>
          <p:cNvPr id="113" name="Rett pil 112"/>
          <p:cNvCxnSpPr/>
          <p:nvPr/>
        </p:nvCxnSpPr>
        <p:spPr>
          <a:xfrm flipV="1">
            <a:off x="2119254" y="5564232"/>
            <a:ext cx="259599" cy="1"/>
          </a:xfrm>
          <a:prstGeom prst="straightConnector1">
            <a:avLst/>
          </a:prstGeom>
          <a:ln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kstSylinder 124"/>
          <p:cNvSpPr txBox="1"/>
          <p:nvPr/>
        </p:nvSpPr>
        <p:spPr>
          <a:xfrm>
            <a:off x="6688080" y="2273066"/>
            <a:ext cx="362831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</a:t>
            </a:r>
          </a:p>
        </p:txBody>
      </p:sp>
      <p:cxnSp>
        <p:nvCxnSpPr>
          <p:cNvPr id="127" name="Rett pil 26"/>
          <p:cNvCxnSpPr/>
          <p:nvPr/>
        </p:nvCxnSpPr>
        <p:spPr>
          <a:xfrm flipH="1" flipV="1">
            <a:off x="1844242" y="3043359"/>
            <a:ext cx="0" cy="182482"/>
          </a:xfrm>
          <a:prstGeom prst="straightConnector1">
            <a:avLst/>
          </a:prstGeom>
          <a:ln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>
            <a:stCxn id="125" idx="0"/>
            <a:endCxn id="125" idx="0"/>
          </p:cNvCxnSpPr>
          <p:nvPr/>
        </p:nvCxnSpPr>
        <p:spPr>
          <a:xfrm flipH="1">
            <a:off x="6869496" y="2273066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kstSylinder 127"/>
          <p:cNvSpPr txBox="1"/>
          <p:nvPr/>
        </p:nvSpPr>
        <p:spPr>
          <a:xfrm>
            <a:off x="7264572" y="2743936"/>
            <a:ext cx="362831" cy="23082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900" b="1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Nei</a:t>
            </a:r>
          </a:p>
        </p:txBody>
      </p:sp>
      <p:sp>
        <p:nvSpPr>
          <p:cNvPr id="129" name="Prosess 128"/>
          <p:cNvSpPr/>
          <p:nvPr/>
        </p:nvSpPr>
        <p:spPr>
          <a:xfrm>
            <a:off x="8266569" y="3462718"/>
            <a:ext cx="839425" cy="639293"/>
          </a:xfrm>
          <a:prstGeom prst="flowChartProcess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nb-NO" sz="950">
                <a:solidFill>
                  <a:srgbClr val="00338D"/>
                </a:solidFill>
                <a:latin typeface="Calibri"/>
                <a:cs typeface="Arial" panose="020b0604020202020204" pitchFamily="34" charset="0"/>
              </a:rPr>
              <a:t>Antibiotika hvis fortsatt sepsismistanke</a:t>
            </a:r>
          </a:p>
        </p:txBody>
      </p:sp>
      <p:cxnSp>
        <p:nvCxnSpPr>
          <p:cNvPr id="131" name="Rett pil 1073"/>
          <p:cNvCxnSpPr>
            <a:stCxn id="120" idx="4"/>
          </p:cNvCxnSpPr>
          <p:nvPr/>
        </p:nvCxnSpPr>
        <p:spPr>
          <a:xfrm flipH="1">
            <a:off x="8787868" y="2908695"/>
            <a:ext cx="0" cy="535545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1" name="Bilde 14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022" y="4134705"/>
            <a:ext cx="139325" cy="159229"/>
          </a:xfrm>
          <a:prstGeom prst="rect">
            <a:avLst/>
          </a:prstGeom>
        </p:spPr>
      </p:pic>
      <p:sp>
        <p:nvSpPr>
          <p:cNvPr id="118" name="Prosess 117"/>
          <p:cNvSpPr/>
          <p:nvPr/>
        </p:nvSpPr>
        <p:spPr>
          <a:xfrm>
            <a:off x="165763" y="3822742"/>
            <a:ext cx="1509371" cy="1098360"/>
          </a:xfrm>
          <a:prstGeom prst="flowChartProcess">
            <a:avLst/>
          </a:prstGeom>
          <a:solidFill>
            <a:srgbClr val="E0EAF6"/>
          </a:solidFill>
          <a:ln w="127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*Inntil NEWS er implementert i triagekurve, brukes rød/oransje hastegrad (i henhold til bl.a. TEWS og qSOFA) framfor NEWS ≥5</a:t>
            </a:r>
          </a:p>
        </p:txBody>
      </p:sp>
      <p:sp>
        <p:nvSpPr>
          <p:cNvPr id="119" name="TekstSylinder 118"/>
          <p:cNvSpPr txBox="1"/>
          <p:nvPr/>
        </p:nvSpPr>
        <p:spPr>
          <a:xfrm>
            <a:off x="8455626" y="4113276"/>
            <a:ext cx="548834" cy="215433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 t</a:t>
            </a:r>
          </a:p>
        </p:txBody>
      </p:sp>
      <p:sp>
        <p:nvSpPr>
          <p:cNvPr id="6" name="Bue 5"/>
          <p:cNvSpPr/>
          <p:nvPr/>
        </p:nvSpPr>
        <p:spPr>
          <a:xfrm flipV="1">
            <a:off x="6666698" y="1749411"/>
            <a:ext cx="1043280" cy="698841"/>
          </a:xfrm>
          <a:prstGeom prst="arc">
            <a:avLst>
              <a:gd name="adj1" fmla="val 16200000"/>
              <a:gd name="adj2" fmla="val 1634536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338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Frihåndsform 14"/>
          <p:cNvSpPr/>
          <p:nvPr/>
        </p:nvSpPr>
        <p:spPr>
          <a:xfrm>
            <a:off x="6972309" y="2027095"/>
            <a:ext cx="1082641" cy="482018"/>
          </a:xfrm>
          <a:custGeom>
            <a:gdLst>
              <a:gd name="connsiteX0" fmla="*/ 4563 w 1082641"/>
              <a:gd name="connsiteY0" fmla="*/ 482018 h 482018"/>
              <a:gd name="connsiteX1" fmla="*/ 94174 w 1082641"/>
              <a:gd name="connsiteY1" fmla="*/ 129 h 482018"/>
              <a:gd name="connsiteX2" fmla="*/ 1082641 w 1082641"/>
              <a:gd name="connsiteY2" fmla="*/ 468606 h 482018"/>
              <a:gd name="connsiteX3" fmla="*/ 1136285 w 1173050"/>
              <a:gd name="connsiteY3" fmla="*/ 239701 h 50487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2641" h="482018">
                <a:moveTo>
                  <a:pt x="4563" y="482018"/>
                </a:moveTo>
                <a:cubicBezTo>
                  <a:pt x="3343" y="370461"/>
                  <a:pt x="-28356" y="-7796"/>
                  <a:pt x="94174" y="129"/>
                </a:cubicBezTo>
                <a:cubicBezTo>
                  <a:pt x="384344" y="-7186"/>
                  <a:pt x="939385" y="299137"/>
                  <a:pt x="1082641" y="468606"/>
                </a:cubicBezTo>
              </a:path>
            </a:pathLst>
          </a:custGeom>
          <a:noFill/>
          <a:ln>
            <a:headEnd type="none" w="med" len="med"/>
            <a:tailEnd type="triangle" w="lg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>
            <a:hlinkClick r:id="rId7"/>
            <a:extLst>
              <a:ext uri="{FF2B5EF4-FFF2-40B4-BE49-F238E27FC236}">
                <a16:creationId xmlns:a16="http://schemas.microsoft.com/office/drawing/2014/main" id="{DC61C03F-0505-23BA-0C39-4F7256B07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52638" y="4002085"/>
            <a:ext cx="213045" cy="254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>
            <a:hlinkClick r:id="rId8" action="ppaction://hlinksldjump"/>
            <a:extLst>
              <a:ext uri="{FF2B5EF4-FFF2-40B4-BE49-F238E27FC236}">
                <a16:creationId xmlns:a16="http://schemas.microsoft.com/office/drawing/2014/main" id="{01BEC59D-46D3-6C29-5745-E7849CAE0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02952" y="1366685"/>
            <a:ext cx="218447" cy="261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>
            <a:hlinkClick r:id="rId9"/>
            <a:extLst>
              <a:ext uri="{FF2B5EF4-FFF2-40B4-BE49-F238E27FC236}">
                <a16:creationId xmlns:a16="http://schemas.microsoft.com/office/drawing/2014/main" id="{90875994-651D-9DE0-1B33-841DE9AA6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01900" y="5638443"/>
            <a:ext cx="218447" cy="261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hlinkClick r:id="rId8" action="ppaction://hlinksldjump"/>
            <a:extLst>
              <a:ext uri="{FF2B5EF4-FFF2-40B4-BE49-F238E27FC236}">
                <a16:creationId xmlns:a16="http://schemas.microsoft.com/office/drawing/2014/main" id="{1635F44B-BFB1-3FDD-F364-2D88D878F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80742" y="6255516"/>
            <a:ext cx="218447" cy="261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>
            <a:hlinkClick r:id="rId6" action="ppaction://hlinksldjump"/>
            <a:extLst>
              <a:ext uri="{FF2B5EF4-FFF2-40B4-BE49-F238E27FC236}">
                <a16:creationId xmlns:a16="http://schemas.microsoft.com/office/drawing/2014/main" id="{6EA00F18-68B1-E451-5CB5-A4AB97087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8104" y="4930732"/>
            <a:ext cx="218447" cy="261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4" name="Rett pil 95">
            <a:extLst>
              <a:ext uri="{FF2B5EF4-FFF2-40B4-BE49-F238E27FC236}">
                <a16:creationId xmlns:a16="http://schemas.microsoft.com/office/drawing/2014/main" id="{DE6F6A88-7166-39B5-BD91-10CF15CDC05A}"/>
              </a:ext>
            </a:extLst>
          </p:cNvPr>
          <p:cNvCxnSpPr/>
          <p:nvPr/>
        </p:nvCxnSpPr>
        <p:spPr>
          <a:xfrm flipH="1" flipV="1">
            <a:off x="7777740" y="3042016"/>
            <a:ext cx="0" cy="173893"/>
          </a:xfrm>
          <a:prstGeom prst="straightConnector1">
            <a:avLst/>
          </a:prstGeom>
          <a:ln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Sylinder 114">
            <a:extLst>
              <a:ext uri="{FF2B5EF4-FFF2-40B4-BE49-F238E27FC236}">
                <a16:creationId xmlns:a16="http://schemas.microsoft.com/office/drawing/2014/main" id="{C156DAEA-0D30-776C-A202-597FB2F606F4}"/>
              </a:ext>
            </a:extLst>
          </p:cNvPr>
          <p:cNvSpPr txBox="1"/>
          <p:nvPr/>
        </p:nvSpPr>
        <p:spPr>
          <a:xfrm>
            <a:off x="7929102" y="6666027"/>
            <a:ext cx="503664" cy="189054"/>
          </a:xfrm>
          <a:prstGeom prst="rect">
            <a:avLst/>
          </a:prstGeom>
          <a:noFill/>
          <a:ln w="38100">
            <a:noFill/>
          </a:ln>
        </p:spPr>
        <p:txBody>
          <a:bodyPr wrap="square" lIns="65306" tIns="32653" rIns="65306" bIns="32653" rtlCol="0" anchor="ctr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1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Versjon</a:t>
            </a:r>
          </a:p>
        </p:txBody>
      </p:sp>
      <p:sp>
        <p:nvSpPr>
          <p:cNvPr id="31" name="EK_DokumentID?5">
            <a:extLst>
              <a:ext uri="{FF2B5EF4-FFF2-40B4-BE49-F238E27FC236}">
                <a16:creationId xmlns:a16="http://schemas.microsoft.com/office/drawing/2014/main" id="{2F846EA3-8C5F-0642-02FD-C18C63E08351}"/>
              </a:ext>
            </a:extLst>
          </p:cNvPr>
          <p:cNvSpPr txBox="1"/>
          <p:nvPr/>
        </p:nvSpPr>
        <p:spPr>
          <a:xfrm>
            <a:off x="7483147" y="6654852"/>
            <a:ext cx="503780" cy="215494"/>
          </a:xfrm>
          <a:prstGeom prst="rect">
            <a:avLst/>
          </a:prstGeom>
          <a:noFill/>
        </p:spPr>
        <p:txBody>
          <a:bodyPr vert="horz" wrap="none" rtlCol="0" anchor="ctr">
            <a:spAutoFit/>
          </a:bodyPr>
          <a:lstStyle/>
          <a:p>
            <a:r>
              <a:rPr lang="nb-NO" sz="800" i="1"/>
              <a:t>D50708</a:t>
            </a:r>
          </a:p>
        </p:txBody>
      </p:sp>
      <p:sp>
        <p:nvSpPr>
          <p:cNvPr id="4" name="EK_Utgave?6">
            <a:extLst>
              <a:ext uri="{FF2B5EF4-FFF2-40B4-BE49-F238E27FC236}">
                <a16:creationId xmlns:a16="http://schemas.microsoft.com/office/drawing/2014/main" id="{9FD37A18-283F-4DD1-FE6F-26FEF17D2632}"/>
              </a:ext>
            </a:extLst>
          </p:cNvPr>
          <p:cNvSpPr txBox="1"/>
          <p:nvPr/>
        </p:nvSpPr>
        <p:spPr>
          <a:xfrm>
            <a:off x="8250525" y="6654877"/>
            <a:ext cx="364287" cy="21549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nb-NO" sz="800" i="1"/>
              <a:t>2.00</a:t>
            </a:r>
          </a:p>
        </p:txBody>
      </p:sp>
      <p:sp>
        <p:nvSpPr>
          <p:cNvPr id="5" name="EK_GjelderFra?7">
            <a:extLst>
              <a:ext uri="{FF2B5EF4-FFF2-40B4-BE49-F238E27FC236}">
                <a16:creationId xmlns:a16="http://schemas.microsoft.com/office/drawing/2014/main" id="{D2B2AEF6-C412-30E2-E5C1-8153593E9596}"/>
              </a:ext>
            </a:extLst>
          </p:cNvPr>
          <p:cNvSpPr txBox="1"/>
          <p:nvPr/>
        </p:nvSpPr>
        <p:spPr>
          <a:xfrm>
            <a:off x="8520792" y="6654877"/>
            <a:ext cx="646481" cy="21549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nb-NO" sz="800" i="1"/>
              <a:t>26.01.2024</a:t>
            </a:r>
          </a:p>
        </p:txBody>
      </p:sp>
    </p:spTree>
    <p:extLst>
      <p:ext uri="{BB962C8B-B14F-4D97-AF65-F5344CB8AC3E}">
        <p14:creationId xmlns:p14="http://schemas.microsoft.com/office/powerpoint/2010/main" val="593883434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828808"/>
              </p:ext>
            </p:extLst>
          </p:nvPr>
        </p:nvGraphicFramePr>
        <p:xfrm>
          <a:off x="142997" y="2468426"/>
          <a:ext cx="3604198" cy="16476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98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640">
                <a:tc gridSpan="2">
                  <a:txBody>
                    <a:bodyPr vert="horz" wrap="square"/>
                    <a:lstStyle/>
                    <a:p>
                      <a:pPr marL="0" marR="0" lvl="0" indent="0" algn="l" defTabSz="64008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nb-NO" altLang="nb-NO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panose="020b0604020202020204" pitchFamily="34" charset="0"/>
                        </a:rPr>
                        <a:t>FiO2-tabell</a:t>
                      </a:r>
                      <a:endParaRPr kumimoji="0" lang="nb-NO" altLang="nb-NO" sz="12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6A68"/>
                    </a:solidFill>
                  </a:tcPr>
                </a:tc>
                <a:tc hMerge="1"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endParaRPr lang="nb-NO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710">
                <a:tc>
                  <a:txBody>
                    <a:bodyPr vert="horz" wrap="square"/>
                    <a:lstStyle/>
                    <a:p>
                      <a:pPr algn="l">
                        <a:spcAft>
                          <a:spcPct val="0"/>
                        </a:spcAft>
                      </a:pPr>
                      <a:r>
                        <a:rPr lang="nb-NO" sz="900" b="1">
                          <a:solidFill>
                            <a:srgbClr val="000000"/>
                          </a:solidFill>
                          <a:effectLst/>
                        </a:rPr>
                        <a:t>O</a:t>
                      </a:r>
                      <a:r>
                        <a:rPr lang="nb-NO" sz="900" b="1" baseline="-250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nb-NO" sz="900" b="1">
                          <a:solidFill>
                            <a:srgbClr val="000000"/>
                          </a:solidFill>
                          <a:effectLst/>
                        </a:rPr>
                        <a:t> på nesekateter (l/min)</a:t>
                      </a:r>
                      <a:endParaRPr lang="nb-NO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1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nb-NO" sz="900" b="1">
                          <a:solidFill>
                            <a:srgbClr val="000000"/>
                          </a:solidFill>
                          <a:effectLst/>
                        </a:rPr>
                        <a:t>FiO</a:t>
                      </a:r>
                      <a:r>
                        <a:rPr lang="nb-NO" sz="900" b="1" baseline="-250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nb-NO" sz="900" b="1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710">
                <a:tc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nb-NO" sz="900" b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nb-NO" sz="900" b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10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nb-NO" sz="900" b="0">
                          <a:solidFill>
                            <a:srgbClr val="000000"/>
                          </a:solidFill>
                          <a:effectLst/>
                        </a:rPr>
                        <a:t>0,24</a:t>
                      </a:r>
                      <a:endParaRPr lang="nb-NO" sz="900" b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710">
                <a:tc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nb-NO" sz="900" b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nb-NO" sz="900" b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1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nb-NO" sz="900" b="0">
                          <a:solidFill>
                            <a:srgbClr val="000000"/>
                          </a:solidFill>
                          <a:effectLst/>
                        </a:rPr>
                        <a:t>0,27</a:t>
                      </a:r>
                      <a:endParaRPr lang="nb-NO" sz="900" b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710">
                <a:tc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nb-NO" sz="900" b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nb-NO" sz="900" b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10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nb-NO" sz="900" b="0">
                          <a:solidFill>
                            <a:srgbClr val="000000"/>
                          </a:solidFill>
                          <a:effectLst/>
                        </a:rPr>
                        <a:t>0,30</a:t>
                      </a:r>
                      <a:endParaRPr lang="nb-NO" sz="900" b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710">
                <a:tc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nb-NO" sz="900" b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nb-NO" sz="900" b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1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nb-NO" sz="900" b="0">
                          <a:solidFill>
                            <a:srgbClr val="000000"/>
                          </a:solidFill>
                          <a:effectLst/>
                        </a:rPr>
                        <a:t>0,33</a:t>
                      </a:r>
                      <a:endParaRPr lang="nb-NO" sz="900" b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710">
                <a:tc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nb-NO" sz="900" b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nb-NO" sz="900" b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10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nb-NO" sz="900" b="0">
                          <a:solidFill>
                            <a:srgbClr val="000000"/>
                          </a:solidFill>
                          <a:effectLst/>
                        </a:rPr>
                        <a:t>0,36</a:t>
                      </a:r>
                      <a:endParaRPr lang="nb-NO" sz="900" b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710">
                <a:tc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nb-NO" sz="900" b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nb-NO" sz="900" b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10000"/>
                      </a:srgb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spcAft>
                          <a:spcPct val="0"/>
                        </a:spcAft>
                      </a:pPr>
                      <a:r>
                        <a:rPr lang="nb-NO" sz="900" b="0">
                          <a:solidFill>
                            <a:srgbClr val="000000"/>
                          </a:solidFill>
                          <a:effectLst/>
                        </a:rPr>
                        <a:t>0,39</a:t>
                      </a:r>
                      <a:endParaRPr lang="nb-NO" sz="900" b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986" marR="489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Tabell 8"/>
          <p:cNvGraphicFramePr>
            <a:graphicFrameLocks noGrp="1"/>
          </p:cNvGraphicFramePr>
          <p:nvPr/>
        </p:nvGraphicFramePr>
        <p:xfrm>
          <a:off x="148652" y="85773"/>
          <a:ext cx="3600400" cy="2226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0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5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20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8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5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0679">
                <a:tc gridSpan="7">
                  <a:txBody>
                    <a:bodyPr vert="horz" wrap="square"/>
                    <a:lstStyle/>
                    <a:p>
                      <a:pPr algn="l"/>
                      <a:r>
                        <a:rPr lang="nb-NO" sz="1200">
                          <a:solidFill>
                            <a:srgbClr val="000000"/>
                          </a:solidFill>
                        </a:rPr>
                        <a:t>SOFA</a:t>
                      </a: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vert="horz" wrap="square"/>
                    <a:lstStyle/>
                    <a:p>
                      <a:pPr algn="l"/>
                      <a:endParaRPr lang="nb-NO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pPr algn="l"/>
                      <a:endParaRPr lang="nb-NO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pPr algn="l"/>
                      <a:endParaRPr lang="nb-NO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pPr algn="l"/>
                      <a:endParaRPr lang="nb-NO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pPr algn="l"/>
                      <a:endParaRPr lang="nb-NO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pPr algn="l"/>
                      <a:endParaRPr lang="nb-NO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62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 b="1">
                          <a:solidFill>
                            <a:srgbClr val="000000"/>
                          </a:solidFill>
                          <a:effectLst/>
                        </a:rPr>
                        <a:t> Poeng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 b="1">
                          <a:solidFill>
                            <a:srgbClr val="000000"/>
                          </a:solidFill>
                        </a:rPr>
                        <a:t>MAP og vasopressor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 b="1" baseline="0">
                          <a:solidFill>
                            <a:srgbClr val="000000"/>
                          </a:solidFill>
                        </a:rPr>
                        <a:t>PaO2/ FiO2</a:t>
                      </a:r>
                      <a:endParaRPr lang="nb-NO" sz="900" baseline="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 b="1" err="1">
                          <a:solidFill>
                            <a:srgbClr val="000000"/>
                          </a:solidFill>
                        </a:rPr>
                        <a:t>Kreatinin/DU</a:t>
                      </a:r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 b="1">
                          <a:solidFill>
                            <a:srgbClr val="000000"/>
                          </a:solidFill>
                        </a:rPr>
                        <a:t>GCS</a:t>
                      </a:r>
                      <a:endParaRPr lang="nb-NO" sz="90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 b="1">
                          <a:solidFill>
                            <a:srgbClr val="000000"/>
                          </a:solidFill>
                        </a:rPr>
                        <a:t>TPK</a:t>
                      </a:r>
                      <a:endParaRPr lang="nb-NO" sz="90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 b="1" err="1">
                          <a:solidFill>
                            <a:srgbClr val="000000"/>
                          </a:solidFill>
                        </a:rPr>
                        <a:t>Bilirubin</a:t>
                      </a:r>
                      <a:endParaRPr lang="nb-NO" sz="900">
                        <a:solidFill>
                          <a:srgbClr val="000000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762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MAP ≥ 65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&gt; 53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&lt; 110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&gt; 150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&lt; 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762">
                <a:tc>
                  <a:txBody>
                    <a:bodyPr vert="horz" wrap="square"/>
                    <a:lstStyle/>
                    <a:p>
                      <a:pPr marL="0" marR="0" indent="0" algn="ctr" defTabSz="64008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MAP &lt; 65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39,9–53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110–171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13–14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&lt; 150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&gt; 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762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DA &lt; 5 µg/kg/t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26,6–39,9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171–300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10–12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&lt; 100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&gt; 33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762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pt-BR" sz="900">
                          <a:solidFill>
                            <a:srgbClr val="000000"/>
                          </a:solidFill>
                        </a:rPr>
                        <a:t>DA ≥ 5 µg; /NA/A &lt; 0,1 µg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13,3–26,6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300/        &lt; 500 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6–9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&lt; 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&gt; 102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762"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NA/A ≥ 0,1 ug/kg/t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&lt; 13,3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  <a:effectLst/>
                        </a:rPr>
                        <a:t>440/        &lt; 200 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&lt; 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&lt; 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&gt; 204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Tabell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97694"/>
              </p:ext>
            </p:extLst>
          </p:nvPr>
        </p:nvGraphicFramePr>
        <p:xfrm>
          <a:off x="3857572" y="5180321"/>
          <a:ext cx="5134028" cy="1476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6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9007">
                <a:tc>
                  <a:txBody>
                    <a:bodyPr vert="horz" wrap="square"/>
                    <a:lstStyle/>
                    <a:p>
                      <a:r>
                        <a:rPr lang="nb-NO" sz="1100" b="1">
                          <a:solidFill>
                            <a:srgbClr val="000000"/>
                          </a:solidFill>
                        </a:rPr>
                        <a:t>NEWS poeng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1000" b="1">
                          <a:solidFill>
                            <a:srgbClr val="000000"/>
                          </a:solidFill>
                        </a:rPr>
                        <a:t>Ny kontroll på post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1000" b="1">
                          <a:solidFill>
                            <a:srgbClr val="000000"/>
                          </a:solidFill>
                        </a:rPr>
                        <a:t>Tiltak på post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058"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 marL="65314" marR="65314" marT="32657" marB="32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Minimum hver 12. time</a:t>
                      </a:r>
                    </a:p>
                  </a:txBody>
                  <a:tcPr marL="65314" marR="65314" marT="32657" marB="32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Fortsette å registrere NEWS etter anbefalt frekvens</a:t>
                      </a:r>
                    </a:p>
                  </a:txBody>
                  <a:tcPr marL="65314" marR="65314" marT="32657" marB="32657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967"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Totalt 1-4</a:t>
                      </a:r>
                    </a:p>
                  </a:txBody>
                  <a:tcPr marL="65314" marR="65314" marT="32657" marB="32657">
                    <a:solidFill>
                      <a:schemeClr val="accent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Minimum hver 4.-6. time</a:t>
                      </a:r>
                    </a:p>
                  </a:txBody>
                  <a:tcPr marL="65314" marR="65314" marT="32657" marB="32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Informere ansvarlig sykepleier om skåren</a:t>
                      </a:r>
                    </a:p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Ta stilling til økt overvåkningsfrekvens og behov for legevurdering</a:t>
                      </a:r>
                    </a:p>
                  </a:txBody>
                  <a:tcPr marL="65314" marR="65314" marT="32657" marB="32657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029">
                <a:tc>
                  <a:txBody>
                    <a:bodyPr vert="horz" wrap="square"/>
                    <a:lstStyle/>
                    <a:p>
                      <a:r>
                        <a:rPr lang="nb-NO" sz="800" b="1" baseline="0">
                          <a:solidFill>
                            <a:srgbClr val="000000"/>
                          </a:solidFill>
                        </a:rPr>
                        <a:t>Totalt </a:t>
                      </a:r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5-6,</a:t>
                      </a:r>
                      <a:r>
                        <a:rPr lang="nb-NO" sz="800" b="1" baseline="0">
                          <a:solidFill>
                            <a:srgbClr val="000000"/>
                          </a:solidFill>
                        </a:rPr>
                        <a:t> </a:t>
                      </a:r>
                    </a:p>
                    <a:p>
                      <a:r>
                        <a:rPr lang="nb-NO" sz="800" b="1" baseline="0">
                          <a:solidFill>
                            <a:srgbClr val="000000"/>
                          </a:solidFill>
                        </a:rPr>
                        <a:t>eller 3 i en parameter</a:t>
                      </a:r>
                      <a:endParaRPr lang="nb-NO" sz="800" b="1">
                        <a:solidFill>
                          <a:srgbClr val="000000"/>
                        </a:solidFill>
                      </a:endParaRPr>
                    </a:p>
                  </a:txBody>
                  <a:tcPr marL="65314" marR="65314" marT="32657" marB="32657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Minimum hver time</a:t>
                      </a:r>
                    </a:p>
                  </a:txBody>
                  <a:tcPr marL="65314" marR="65314" marT="32657" marB="32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Kontakt lege umiddelbart for vurdering</a:t>
                      </a:r>
                    </a:p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Vurdere behov for tettere overvåkning</a:t>
                      </a:r>
                    </a:p>
                  </a:txBody>
                  <a:tcPr marL="65314" marR="65314" marT="32657" marB="32657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108"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Totalt ≥7</a:t>
                      </a:r>
                    </a:p>
                  </a:txBody>
                  <a:tcPr marL="65314" marR="65314" marT="32657" marB="32657">
                    <a:solidFill>
                      <a:srgbClr val="CA6A68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Kontinuerlig overvåkning</a:t>
                      </a:r>
                    </a:p>
                  </a:txBody>
                  <a:tcPr marL="65314" marR="65314" marT="32657" marB="32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Kontakt lege umiddelbart for vurdering</a:t>
                      </a:r>
                    </a:p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nb-NO" sz="800" b="1">
                          <a:solidFill>
                            <a:srgbClr val="000000"/>
                          </a:solidFill>
                        </a:rPr>
                        <a:t>Vurdere behov for høyere omsorgsnivå</a:t>
                      </a:r>
                    </a:p>
                  </a:txBody>
                  <a:tcPr marL="65314" marR="65314" marT="32657" marB="32657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Tabell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333857"/>
              </p:ext>
            </p:extLst>
          </p:nvPr>
        </p:nvGraphicFramePr>
        <p:xfrm>
          <a:off x="3857572" y="2385061"/>
          <a:ext cx="5143434" cy="28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663">
                  <a:extLst>
                    <a:ext uri="{9D8B030D-6E8A-4147-A177-3AD203B41FA5}">
                      <a16:colId xmlns:a16="http://schemas.microsoft.com/office/drawing/2014/main" val="258001463"/>
                    </a:ext>
                  </a:extLst>
                </a:gridCol>
                <a:gridCol w="579663">
                  <a:extLst>
                    <a:ext uri="{9D8B030D-6E8A-4147-A177-3AD203B41FA5}">
                      <a16:colId xmlns:a16="http://schemas.microsoft.com/office/drawing/2014/main" val="492560791"/>
                    </a:ext>
                  </a:extLst>
                </a:gridCol>
                <a:gridCol w="579663">
                  <a:extLst>
                    <a:ext uri="{9D8B030D-6E8A-4147-A177-3AD203B41FA5}">
                      <a16:colId xmlns:a16="http://schemas.microsoft.com/office/drawing/2014/main" val="1761430755"/>
                    </a:ext>
                  </a:extLst>
                </a:gridCol>
                <a:gridCol w="579663">
                  <a:extLst>
                    <a:ext uri="{9D8B030D-6E8A-4147-A177-3AD203B41FA5}">
                      <a16:colId xmlns:a16="http://schemas.microsoft.com/office/drawing/2014/main" val="2037880506"/>
                    </a:ext>
                  </a:extLst>
                </a:gridCol>
                <a:gridCol w="579663">
                  <a:extLst>
                    <a:ext uri="{9D8B030D-6E8A-4147-A177-3AD203B41FA5}">
                      <a16:colId xmlns:a16="http://schemas.microsoft.com/office/drawing/2014/main" val="4201762087"/>
                    </a:ext>
                  </a:extLst>
                </a:gridCol>
                <a:gridCol w="579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96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0850">
                <a:tc>
                  <a:txBody>
                    <a:bodyPr vert="horz" wrap="square"/>
                    <a:lstStyle/>
                    <a:p>
                      <a:pPr algn="l"/>
                      <a:r>
                        <a:rPr lang="nb-NO" sz="1200" b="1">
                          <a:solidFill>
                            <a:srgbClr val="000000"/>
                          </a:solidFill>
                        </a:rPr>
                        <a:t>NEWS2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1050" b="1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1050" b="1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1050" b="1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1050" b="1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1050" b="1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1050" b="1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1050" b="1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65314" marR="65314" marT="32657" marB="32657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582"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chemeClr val="bg1"/>
                          </a:solidFill>
                          <a:effectLst/>
                        </a:rPr>
                        <a:t>Respirasjonsfrekvens</a:t>
                      </a:r>
                      <a:endParaRPr lang="nb-NO" sz="8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457200" rtl="0" eaLnBrk="1" latinLnBrk="0" hangingPunct="1"/>
                      <a:r>
                        <a:rPr lang="nb-NO" sz="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≤ 8</a:t>
                      </a: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9-11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12-20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21-24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≥ 25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137"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chemeClr val="bg1"/>
                          </a:solidFill>
                          <a:effectLst/>
                        </a:rPr>
                        <a:t>Oksygenmetning i blod</a:t>
                      </a:r>
                      <a:endParaRPr lang="nb-NO" sz="8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457200" rtl="0" eaLnBrk="1" latinLnBrk="0" hangingPunct="1"/>
                      <a:r>
                        <a:rPr lang="nb-NO" sz="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91</a:t>
                      </a: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92-93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94-95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≥ 96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969"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chemeClr val="bg1"/>
                          </a:solidFill>
                          <a:effectLst/>
                        </a:rPr>
                        <a:t>Tilførsel av oksygen</a:t>
                      </a:r>
                      <a:endParaRPr lang="nb-NO" sz="8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marL="0" algn="ctr" defTabSz="457200" rtl="0" eaLnBrk="1" latinLnBrk="0" hangingPunct="1"/>
                      <a:r>
                        <a:rPr lang="nb-NO" sz="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Ja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Nei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136"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chemeClr val="bg1"/>
                          </a:solidFill>
                          <a:effectLst/>
                        </a:rPr>
                        <a:t>Systolisk blodtrykk</a:t>
                      </a:r>
                      <a:endParaRPr lang="nb-NO" sz="8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90</a:t>
                      </a: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91-100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101-110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111-219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≥  220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861"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chemeClr val="bg1"/>
                          </a:solidFill>
                          <a:effectLst/>
                        </a:rPr>
                        <a:t>Hjertefrekvens/Puls</a:t>
                      </a:r>
                      <a:endParaRPr lang="nb-NO" sz="8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40</a:t>
                      </a: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41-50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51-90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91-110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111-130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≥  131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449"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chemeClr val="bg1"/>
                          </a:solidFill>
                          <a:effectLst/>
                        </a:rPr>
                        <a:t>Bevissthetsnivå</a:t>
                      </a:r>
                      <a:endParaRPr lang="nb-NO" sz="8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Våken</a:t>
                      </a:r>
                      <a:b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(A) *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Redusert</a:t>
                      </a:r>
                      <a:b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(C,V,P,U)*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341">
                <a:tc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chemeClr val="bg1"/>
                          </a:solidFill>
                          <a:effectLst/>
                        </a:rPr>
                        <a:t>Temperatur</a:t>
                      </a:r>
                      <a:endParaRPr lang="nb-NO" sz="8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35.0</a:t>
                      </a: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35.1-36.0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36.1-38.0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38.1-39.0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</a:rPr>
                        <a:t>≥  39.1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47625" marR="0" marT="0" marB="0" anchor="ctr">
                    <a:solidFill>
                      <a:srgbClr val="CA6A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449">
                <a:tc gridSpan="8">
                  <a:txBody>
                    <a:bodyPr vert="horz" wrap="square"/>
                    <a:lstStyle/>
                    <a:p>
                      <a:r>
                        <a:rPr lang="nb-NO" sz="800" b="1">
                          <a:solidFill>
                            <a:schemeClr val="bg1"/>
                          </a:solidFill>
                          <a:effectLst/>
                        </a:rPr>
                        <a:t>For pasienter med kjent lungesvikt og CO2-opphopning  skal tabellen under benyttes for vurdering av oksygenmetning når lege har bestemt dette</a:t>
                      </a:r>
                    </a:p>
                  </a:txBody>
                  <a:tcPr marL="47625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pPr algn="ctr"/>
                      <a:endParaRPr lang="nb-NO" sz="9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 vert="horz" wrap="square"/>
                    <a:lstStyle/>
                    <a:p>
                      <a:endParaRPr lang="nb-NO" sz="9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186589"/>
                  </a:ext>
                </a:extLst>
              </a:tr>
              <a:tr h="462092">
                <a:tc>
                  <a:txBody>
                    <a:bodyPr vert="horz" wrap="square"/>
                    <a:lstStyle/>
                    <a:p>
                      <a:r>
                        <a:rPr lang="nb-NO" sz="8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Oksygenmetning</a:t>
                      </a:r>
                      <a:endParaRPr lang="nb-NO" sz="800" b="1">
                        <a:effectLst/>
                        <a:latin typeface="+mn-lt"/>
                      </a:endParaRPr>
                    </a:p>
                  </a:txBody>
                  <a:tcPr marL="47625" anchor="ctr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≤ 83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25" anchor="ctr">
                    <a:solidFill>
                      <a:srgbClr val="CA6A68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84-85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25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86-87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25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88-92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≥ 93 med luft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25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93-94 med O</a:t>
                      </a:r>
                      <a:r>
                        <a:rPr lang="nb-NO" sz="800" b="1" baseline="-25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25" anchor="ctr">
                    <a:solidFill>
                      <a:srgbClr val="FFFF99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95-96 med O</a:t>
                      </a:r>
                      <a:r>
                        <a:rPr lang="nb-NO" sz="800" b="1" baseline="-25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25" anchor="ctr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lang="nb-NO" sz="800" b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≥ 97 med O</a:t>
                      </a:r>
                      <a:r>
                        <a:rPr lang="nb-NO" sz="800" b="1" baseline="-25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nb-NO" sz="80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25" anchor="ctr">
                    <a:solidFill>
                      <a:srgbClr val="CA6A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37742"/>
                  </a:ext>
                </a:extLst>
              </a:tr>
              <a:tr h="300134">
                <a:tc gridSpan="8">
                  <a:txBody>
                    <a:bodyPr vert="horz" wrap="square"/>
                    <a:lstStyle/>
                    <a:p>
                      <a:r>
                        <a:rPr lang="nb-NO" sz="700">
                          <a:solidFill>
                            <a:srgbClr val="000000"/>
                          </a:solidFill>
                        </a:rPr>
                        <a:t>Bevissthetsnivå:</a:t>
                      </a:r>
                      <a:r>
                        <a:rPr lang="nb-NO" sz="700" baseline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nb-NO" sz="700" b="1" baseline="0">
                          <a:solidFill>
                            <a:srgbClr val="000000"/>
                          </a:solidFill>
                        </a:rPr>
                        <a:t>A</a:t>
                      </a:r>
                      <a:r>
                        <a:rPr lang="nb-NO" sz="700" baseline="0">
                          <a:solidFill>
                            <a:srgbClr val="000000"/>
                          </a:solidFill>
                        </a:rPr>
                        <a:t> (Awake) = våken. </a:t>
                      </a:r>
                      <a:r>
                        <a:rPr lang="nb-NO" sz="700" b="1" baseline="0">
                          <a:solidFill>
                            <a:srgbClr val="000000"/>
                          </a:solidFill>
                        </a:rPr>
                        <a:t>C</a:t>
                      </a:r>
                      <a:r>
                        <a:rPr lang="nb-NO" sz="700" baseline="0">
                          <a:solidFill>
                            <a:srgbClr val="000000"/>
                          </a:solidFill>
                        </a:rPr>
                        <a:t> (confusion) = forvirring. </a:t>
                      </a:r>
                      <a:r>
                        <a:rPr lang="nb-NO" sz="700" b="1" baseline="0">
                          <a:solidFill>
                            <a:srgbClr val="000000"/>
                          </a:solidFill>
                        </a:rPr>
                        <a:t>P</a:t>
                      </a:r>
                      <a:r>
                        <a:rPr lang="nb-NO" sz="700" b="0" baseline="0">
                          <a:solidFill>
                            <a:srgbClr val="000000"/>
                          </a:solidFill>
                        </a:rPr>
                        <a:t> (</a:t>
                      </a:r>
                      <a:r>
                        <a:rPr lang="nb-NO" sz="700" baseline="0" err="1">
                          <a:solidFill>
                            <a:srgbClr val="000000"/>
                          </a:solidFill>
                        </a:rPr>
                        <a:t>Pain) = reagerer på smerte. </a:t>
                      </a:r>
                      <a:r>
                        <a:rPr lang="nb-NO" sz="700" b="1" baseline="0">
                          <a:solidFill>
                            <a:srgbClr val="000000"/>
                          </a:solidFill>
                        </a:rPr>
                        <a:t>U</a:t>
                      </a:r>
                      <a:r>
                        <a:rPr lang="nb-NO" sz="700" baseline="0">
                          <a:solidFill>
                            <a:srgbClr val="000000"/>
                          </a:solidFill>
                        </a:rPr>
                        <a:t> (unresponsive) = Reagerer ikke.</a:t>
                      </a:r>
                      <a:endParaRPr lang="nb-NO" sz="700">
                        <a:solidFill>
                          <a:srgbClr val="000000"/>
                        </a:solidFill>
                      </a:endParaRPr>
                    </a:p>
                  </a:txBody>
                  <a:tcPr marL="65314" marR="65314" marT="32657" marB="32657"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 sz="1200"/>
                    </a:p>
                  </a:txBody>
                  <a:tcPr>
                    <a:noFill/>
                  </a:tcPr>
                </a:tc>
                <a:tc hMerge="1">
                  <a:txBody>
                    <a:bodyPr vert="horz" wrap="square"/>
                    <a:lstStyle/>
                    <a:p>
                      <a:endParaRPr lang="nb-NO" sz="120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6" name="Tabell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714912"/>
              </p:ext>
            </p:extLst>
          </p:nvPr>
        </p:nvGraphicFramePr>
        <p:xfrm>
          <a:off x="3857572" y="85772"/>
          <a:ext cx="5134028" cy="2226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5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074">
                <a:tc gridSpan="3">
                  <a:txBody>
                    <a:bodyPr vert="horz" wrap="square"/>
                    <a:lstStyle/>
                    <a:p>
                      <a:r>
                        <a:rPr lang="nb-NO" sz="1200" b="1">
                          <a:solidFill>
                            <a:srgbClr val="000000"/>
                          </a:solidFill>
                        </a:rPr>
                        <a:t>Behandlingsnivå ved sepsis fra AKM</a:t>
                      </a:r>
                    </a:p>
                  </a:txBody>
                  <a:tcPr marL="65314" marR="65314" marT="32657" marB="32657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33">
                <a:tc>
                  <a:txBody>
                    <a:bodyPr vert="horz" wrap="square"/>
                    <a:lstStyle/>
                    <a:p>
                      <a:r>
                        <a:rPr lang="nb-NO" sz="1000" b="1">
                          <a:solidFill>
                            <a:srgbClr val="000000"/>
                          </a:solidFill>
                        </a:rPr>
                        <a:t>Nivå</a:t>
                      </a:r>
                    </a:p>
                  </a:txBody>
                  <a:tcPr marL="65314" marR="65314" marT="32657" marB="32657" anchor="ctr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1000" b="1">
                          <a:solidFill>
                            <a:srgbClr val="000000"/>
                          </a:solidFill>
                        </a:rPr>
                        <a:t>Aktuelle</a:t>
                      </a:r>
                    </a:p>
                  </a:txBody>
                  <a:tcPr marL="65314" marR="65314" marT="32657" marB="32657" anchor="ctr">
                    <a:solidFill>
                      <a:schemeClr val="accent1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1000" b="1">
                          <a:solidFill>
                            <a:srgbClr val="000000"/>
                          </a:solidFill>
                        </a:rPr>
                        <a:t>Verktøy/begrensinger</a:t>
                      </a:r>
                    </a:p>
                  </a:txBody>
                  <a:tcPr marL="65314" marR="65314" marT="32657" marB="32657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539">
                <a:tc>
                  <a:txBody>
                    <a:bodyPr vert="horz" wrap="square"/>
                    <a:lstStyle/>
                    <a:p>
                      <a:pPr marL="0" marR="0" indent="0" algn="l" defTabSz="64008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Vanlig sengepost</a:t>
                      </a:r>
                    </a:p>
                    <a:p>
                      <a:endParaRPr lang="nb-NO" sz="850" b="1">
                        <a:solidFill>
                          <a:srgbClr val="000000"/>
                        </a:solidFill>
                      </a:endParaRPr>
                    </a:p>
                  </a:txBody>
                  <a:tcPr marL="65314" marR="65314" marT="32657" marB="32657">
                    <a:solidFill>
                      <a:schemeClr val="accent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NEWS &lt; 5 (el. qSOFA/SOFA &lt;2) når forlater AKM, eller behandlingsbegrensning </a:t>
                      </a:r>
                    </a:p>
                  </a:txBody>
                  <a:tcPr marL="65314" marR="65314" marT="32657" marB="32657">
                    <a:solidFill>
                      <a:schemeClr val="accent3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Oksygen, Væske IV</a:t>
                      </a:r>
                    </a:p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Ikke vasopressor, NIV el. timesovervåkning.</a:t>
                      </a:r>
                    </a:p>
                  </a:txBody>
                  <a:tcPr marL="65314" marR="65314" marT="32657" marB="32657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690">
                <a:tc>
                  <a:txBody>
                    <a:bodyPr vert="horz" wrap="square"/>
                    <a:lstStyle/>
                    <a:p>
                      <a:pPr marL="0" marR="0" indent="0" algn="l" defTabSz="64008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 sz="850" b="1" err="1">
                          <a:solidFill>
                            <a:srgbClr val="000000"/>
                          </a:solidFill>
                        </a:rPr>
                        <a:t>Overvåkningsenhet (MOE; vurderes)</a:t>
                      </a:r>
                    </a:p>
                  </a:txBody>
                  <a:tcPr marL="65314" marR="65314" marT="32657" marB="32657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NEWS &gt; 4 (eller 3 i en parameter)</a:t>
                      </a:r>
                      <a:r>
                        <a:rPr lang="nb-NO" sz="850" b="1" baseline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SOFA 3-8</a:t>
                      </a:r>
                      <a:r>
                        <a:rPr lang="nb-NO" sz="850" b="1" baseline="0">
                          <a:solidFill>
                            <a:srgbClr val="000000"/>
                          </a:solidFill>
                        </a:rPr>
                        <a:t> (10)</a:t>
                      </a:r>
                      <a:endParaRPr lang="nb-NO" sz="850" b="1">
                        <a:solidFill>
                          <a:srgbClr val="000000"/>
                        </a:solidFill>
                      </a:endParaRPr>
                    </a:p>
                  </a:txBody>
                  <a:tcPr marL="65314" marR="65314" marT="32657" marB="32657">
                    <a:solidFill>
                      <a:schemeClr val="accent6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SVK, Arteriekran, vasopressor, NIV, hemodialyse</a:t>
                      </a:r>
                    </a:p>
                  </a:txBody>
                  <a:tcPr marL="65314" marR="65314" marT="32657" marB="32657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690">
                <a:tc>
                  <a:txBody>
                    <a:bodyPr vert="horz" wrap="square"/>
                    <a:lstStyle/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MIO</a:t>
                      </a:r>
                    </a:p>
                  </a:txBody>
                  <a:tcPr marL="65314" marR="65314" marT="32657" marB="32657">
                    <a:solidFill>
                      <a:srgbClr val="CA6A68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NEWS ≥ 7</a:t>
                      </a:r>
                    </a:p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SOFA &gt; 6</a:t>
                      </a:r>
                    </a:p>
                  </a:txBody>
                  <a:tcPr marL="65314" marR="65314" marT="32657" marB="32657">
                    <a:solidFill>
                      <a:srgbClr val="CA6A68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SVK, Arteriekran, vasopressor, NIV</a:t>
                      </a:r>
                    </a:p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Respirator, hemodialyse</a:t>
                      </a:r>
                    </a:p>
                  </a:txBody>
                  <a:tcPr marL="65314" marR="65314" marT="32657" marB="32657">
                    <a:solidFill>
                      <a:srgbClr val="CA6A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539">
                <a:tc>
                  <a:txBody>
                    <a:bodyPr vert="horz" wrap="square"/>
                    <a:lstStyle/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KSK Intensiv</a:t>
                      </a:r>
                    </a:p>
                  </a:txBody>
                  <a:tcPr marL="65314" marR="65314" marT="32657" marB="32657">
                    <a:solidFill>
                      <a:srgbClr val="CA6A68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NEWS ≥ 7</a:t>
                      </a:r>
                    </a:p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SOFA &gt; 6</a:t>
                      </a:r>
                    </a:p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Kirurgisk infeksjonsfokus</a:t>
                      </a:r>
                    </a:p>
                  </a:txBody>
                  <a:tcPr marL="65314" marR="65314" marT="32657" marB="32657">
                    <a:solidFill>
                      <a:srgbClr val="CA6A68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SVK, Arteriekran, vasopressor, NIV</a:t>
                      </a:r>
                    </a:p>
                    <a:p>
                      <a:r>
                        <a:rPr lang="nb-NO" sz="850" b="1">
                          <a:solidFill>
                            <a:srgbClr val="000000"/>
                          </a:solidFill>
                        </a:rPr>
                        <a:t>Respirator,</a:t>
                      </a:r>
                    </a:p>
                    <a:p>
                      <a:r>
                        <a:rPr lang="nb-NO" sz="850" b="1" err="1">
                          <a:solidFill>
                            <a:srgbClr val="000000"/>
                          </a:solidFill>
                        </a:rPr>
                        <a:t>Hemofiltrasjon, hemodialyse</a:t>
                      </a:r>
                      <a:endParaRPr lang="nb-NO" sz="850" b="1">
                        <a:solidFill>
                          <a:srgbClr val="000000"/>
                        </a:solidFill>
                      </a:endParaRPr>
                    </a:p>
                  </a:txBody>
                  <a:tcPr marL="65314" marR="65314" marT="32657" marB="32657">
                    <a:solidFill>
                      <a:srgbClr val="CA6A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el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669362"/>
              </p:ext>
            </p:extLst>
          </p:nvPr>
        </p:nvGraphicFramePr>
        <p:xfrm>
          <a:off x="148652" y="4302401"/>
          <a:ext cx="3631503" cy="2354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3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30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8444">
                <a:tc gridSpan="6">
                  <a:txBody>
                    <a:bodyPr vert="horz" wrap="square"/>
                    <a:lstStyle/>
                    <a:p>
                      <a:r>
                        <a:rPr lang="nb-NO" sz="1200">
                          <a:solidFill>
                            <a:srgbClr val="000000"/>
                          </a:solidFill>
                        </a:rPr>
                        <a:t>Glasgow coma scale</a:t>
                      </a:r>
                    </a:p>
                  </a:txBody>
                  <a:tcPr anchor="ctr"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nb-NO" sz="120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 gridSpan="2">
                  <a:txBody>
                    <a:bodyPr vert="horz" wrap="square"/>
                    <a:lstStyle/>
                    <a:p>
                      <a:r>
                        <a:rPr lang="nb-NO" sz="900" b="1">
                          <a:solidFill>
                            <a:srgbClr val="000000"/>
                          </a:solidFill>
                        </a:rPr>
                        <a:t>Åpner øye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 vert="horz" wrap="square"/>
                    <a:lstStyle/>
                    <a:p>
                      <a:endParaRPr lang="nb-NO" sz="900" b="1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 vert="horz" wrap="square"/>
                    <a:lstStyle/>
                    <a:p>
                      <a:r>
                        <a:rPr lang="nb-NO" sz="900" b="1">
                          <a:solidFill>
                            <a:srgbClr val="000000"/>
                          </a:solidFill>
                        </a:rPr>
                        <a:t>Verbal respons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 vert="horz" wrap="square"/>
                    <a:lstStyle/>
                    <a:p>
                      <a:endParaRPr lang="nb-NO" sz="900" b="1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 vert="horz" wrap="square"/>
                    <a:lstStyle/>
                    <a:p>
                      <a:r>
                        <a:rPr lang="nb-NO" sz="900" b="1">
                          <a:solidFill>
                            <a:srgbClr val="000000"/>
                          </a:solidFill>
                        </a:rPr>
                        <a:t>Motorisk respons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 vert="horz" wrap="square"/>
                    <a:lstStyle/>
                    <a:p>
                      <a:endParaRPr lang="nb-NO" sz="90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Spontant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Orientert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Følger ordre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6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Tiltale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Desorientert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Lokaliserer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Smerter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Enkelte ord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Normal fleksjon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4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Åpner ikke</a:t>
                      </a: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Lyder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Abnorm fleksjon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 vert="horz" wrap="square"/>
                    <a:lstStyle/>
                    <a:p>
                      <a:endParaRPr lang="nb-NO" sz="90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endParaRPr lang="nb-NO" sz="90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Ingen respons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Ekstensjon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 vert="horz" wrap="square"/>
                    <a:lstStyle/>
                    <a:p>
                      <a:endParaRPr lang="nb-NO" sz="90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 vert="horz" wrap="square"/>
                    <a:lstStyle/>
                    <a:p>
                      <a:endParaRPr lang="nb-NO" sz="90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endParaRPr lang="nb-NO" sz="90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 vert="horz" wrap="square"/>
                    <a:lstStyle/>
                    <a:p>
                      <a:endParaRPr lang="nb-NO" sz="90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Ingen respons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nb-NO" sz="90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kstSylinder 114">
            <a:extLst>
              <a:ext uri="{FF2B5EF4-FFF2-40B4-BE49-F238E27FC236}">
                <a16:creationId xmlns:a16="http://schemas.microsoft.com/office/drawing/2014/main" id="{D3509349-D86C-DB15-2C79-8247EE355423}"/>
              </a:ext>
            </a:extLst>
          </p:cNvPr>
          <p:cNvSpPr txBox="1"/>
          <p:nvPr/>
        </p:nvSpPr>
        <p:spPr>
          <a:xfrm>
            <a:off x="7929102" y="6666027"/>
            <a:ext cx="503664" cy="189054"/>
          </a:xfrm>
          <a:prstGeom prst="rect">
            <a:avLst/>
          </a:prstGeom>
          <a:noFill/>
          <a:ln w="38100">
            <a:noFill/>
          </a:ln>
        </p:spPr>
        <p:txBody>
          <a:bodyPr wrap="square" lIns="65306" tIns="32653" rIns="65306" bIns="32653" rtlCol="0" anchor="ctr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1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Versjon</a:t>
            </a:r>
          </a:p>
        </p:txBody>
      </p:sp>
      <p:sp>
        <p:nvSpPr>
          <p:cNvPr id="4" name="EK_DokumentID?5">
            <a:extLst>
              <a:ext uri="{FF2B5EF4-FFF2-40B4-BE49-F238E27FC236}">
                <a16:creationId xmlns:a16="http://schemas.microsoft.com/office/drawing/2014/main" id="{5BD57E96-38BF-278C-DE53-08D0B9957C2E}"/>
              </a:ext>
            </a:extLst>
          </p:cNvPr>
          <p:cNvSpPr txBox="1"/>
          <p:nvPr/>
        </p:nvSpPr>
        <p:spPr>
          <a:xfrm>
            <a:off x="7483147" y="6654852"/>
            <a:ext cx="503780" cy="215494"/>
          </a:xfrm>
          <a:prstGeom prst="rect">
            <a:avLst/>
          </a:prstGeom>
          <a:noFill/>
        </p:spPr>
        <p:txBody>
          <a:bodyPr vert="horz" wrap="none" rtlCol="0" anchor="ctr">
            <a:spAutoFit/>
          </a:bodyPr>
          <a:lstStyle/>
          <a:p>
            <a:r>
              <a:rPr lang="nb-NO" sz="800" i="1"/>
              <a:t>D50708</a:t>
            </a:r>
          </a:p>
        </p:txBody>
      </p:sp>
      <p:sp>
        <p:nvSpPr>
          <p:cNvPr id="6" name="EK_Utgave?6">
            <a:extLst>
              <a:ext uri="{FF2B5EF4-FFF2-40B4-BE49-F238E27FC236}">
                <a16:creationId xmlns:a16="http://schemas.microsoft.com/office/drawing/2014/main" id="{A92D828D-BC5E-03EC-2DA3-B552E1A39ADA}"/>
              </a:ext>
            </a:extLst>
          </p:cNvPr>
          <p:cNvSpPr txBox="1"/>
          <p:nvPr/>
        </p:nvSpPr>
        <p:spPr>
          <a:xfrm>
            <a:off x="8250525" y="6654877"/>
            <a:ext cx="364287" cy="21549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nb-NO" sz="800" i="1"/>
              <a:t>2.00</a:t>
            </a:r>
          </a:p>
        </p:txBody>
      </p:sp>
      <p:sp>
        <p:nvSpPr>
          <p:cNvPr id="7" name="EK_GjelderFra?7">
            <a:extLst>
              <a:ext uri="{FF2B5EF4-FFF2-40B4-BE49-F238E27FC236}">
                <a16:creationId xmlns:a16="http://schemas.microsoft.com/office/drawing/2014/main" id="{F83393EE-832A-E403-FF5D-33A80FCADF76}"/>
              </a:ext>
            </a:extLst>
          </p:cNvPr>
          <p:cNvSpPr txBox="1"/>
          <p:nvPr/>
        </p:nvSpPr>
        <p:spPr>
          <a:xfrm>
            <a:off x="8520792" y="6654877"/>
            <a:ext cx="646481" cy="21549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nb-NO" sz="800" i="1"/>
              <a:t>26.01.2024</a:t>
            </a:r>
          </a:p>
        </p:txBody>
      </p:sp>
    </p:spTree>
    <p:extLst>
      <p:ext uri="{BB962C8B-B14F-4D97-AF65-F5344CB8AC3E}">
        <p14:creationId xmlns:p14="http://schemas.microsoft.com/office/powerpoint/2010/main" val="299550237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87422" y="189707"/>
            <a:ext cx="7781879" cy="511651"/>
          </a:xfrm>
        </p:spPr>
        <p:txBody>
          <a:bodyPr>
            <a:noAutofit/>
          </a:bodyPr>
          <a:lstStyle/>
          <a:p>
            <a:r>
              <a:rPr lang="nb-NO"/>
              <a:t>Septisk sjokk-team i Akuttmottak</a:t>
            </a:r>
            <a:br>
              <a:rPr lang="nb-NO"/>
            </a:b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822960"/>
            <a:ext cx="8267700" cy="5600700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nb-NO" sz="1800" b="1"/>
              <a:t>Når skal alarmen utløses?</a:t>
            </a:r>
          </a:p>
          <a:p>
            <a:pPr marL="449263" lvl="1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nb-NO" sz="1600"/>
              <a:t>Når pasient i Akuttmottak har </a:t>
            </a:r>
            <a:r>
              <a:rPr lang="nb-NO" sz="1600" b="1"/>
              <a:t>sannsynlig septisk sjokk </a:t>
            </a:r>
            <a:r>
              <a:rPr lang="nb-NO" sz="1600"/>
              <a:t>eller tilsvarende, dvs. ved:</a:t>
            </a:r>
          </a:p>
          <a:p>
            <a:pPr marL="808038" lvl="2" indent="-182563">
              <a:buFont typeface="Courier New" panose="02070309020205020404" pitchFamily="49" charset="0"/>
              <a:buChar char="o"/>
            </a:pPr>
            <a:r>
              <a:rPr lang="nb-NO" sz="1200"/>
              <a:t>Sannsynlig infeksjon </a:t>
            </a:r>
            <a:r>
              <a:rPr lang="nb-NO" sz="1200" i="1"/>
              <a:t>og</a:t>
            </a:r>
            <a:r>
              <a:rPr lang="nb-NO" sz="1200"/>
              <a:t> hypotensjon med MAP &lt;65 </a:t>
            </a:r>
            <a:r>
              <a:rPr lang="nb-NO" sz="1200" i="1"/>
              <a:t>og</a:t>
            </a:r>
            <a:r>
              <a:rPr lang="nb-NO" sz="1200"/>
              <a:t> laktat 2 og hvor dette ikke bedres raskt med væske intravenøst </a:t>
            </a:r>
          </a:p>
          <a:p>
            <a:pPr marL="808038" lvl="2" indent="-182563">
              <a:buFont typeface="Courier New" panose="02070309020205020404" pitchFamily="49" charset="0"/>
              <a:buChar char="o"/>
            </a:pPr>
            <a:r>
              <a:rPr lang="nb-NO" sz="1200"/>
              <a:t>Sepsispasient med annen kritisk organsvikt som tilsier akutt intensivbehandling. </a:t>
            </a:r>
          </a:p>
          <a:p>
            <a:pPr>
              <a:spcBef>
                <a:spcPts val="500"/>
              </a:spcBef>
            </a:pPr>
            <a:r>
              <a:rPr lang="nb-NO" sz="1800" b="1"/>
              <a:t>Hvem avgjør at teamet skal tilkalles?</a:t>
            </a:r>
          </a:p>
          <a:p>
            <a:pPr marL="449263" lvl="1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nb-NO" sz="1600"/>
              <a:t>Mottakende avdelingslege, MFL eller Mottakslege </a:t>
            </a:r>
          </a:p>
          <a:p>
            <a:pPr>
              <a:spcBef>
                <a:spcPts val="500"/>
              </a:spcBef>
            </a:pPr>
            <a:r>
              <a:rPr lang="nb-NO" sz="1800" b="1"/>
              <a:t>Hvordan utløses team-tilkalling? </a:t>
            </a:r>
          </a:p>
          <a:p>
            <a:pPr marL="449263" lvl="1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nb-NO" sz="1600"/>
              <a:t>Beskjed gis til koordinator i Akuttmottak </a:t>
            </a:r>
          </a:p>
          <a:p>
            <a:pPr marL="808038" lvl="2" indent="-182563">
              <a:buFont typeface="Courier New" panose="02070309020205020404" pitchFamily="49" charset="0"/>
              <a:buChar char="o"/>
            </a:pPr>
            <a:r>
              <a:rPr lang="nb-NO" sz="1200"/>
              <a:t>utløser innkallingen ved en gruppe-tilkalling. Det vil stå «sepsis» i displayet på calling/telefon. </a:t>
            </a:r>
          </a:p>
          <a:p>
            <a:pPr>
              <a:spcBef>
                <a:spcPts val="500"/>
              </a:spcBef>
            </a:pPr>
            <a:r>
              <a:rPr lang="nb-NO" sz="1800" b="1"/>
              <a:t>Hvem er med i teamet? </a:t>
            </a:r>
          </a:p>
          <a:p>
            <a:pPr marL="449263" lvl="1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nb-NO" sz="1600"/>
              <a:t>MFL, intensivlege, Mottakslege, 2 sykepleiere AKM, øvrig personell ved behov</a:t>
            </a:r>
          </a:p>
          <a:p>
            <a:pPr>
              <a:spcBef>
                <a:spcPts val="500"/>
              </a:spcBef>
            </a:pPr>
            <a:r>
              <a:rPr lang="nb-NO" sz="1800" b="1"/>
              <a:t>Hvem er teamleder?</a:t>
            </a:r>
          </a:p>
          <a:p>
            <a:pPr marL="449263" lvl="1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nb-NO" sz="1600"/>
              <a:t>MFL </a:t>
            </a:r>
          </a:p>
          <a:p>
            <a:pPr marL="808038" lvl="2" indent="-182563">
              <a:buFont typeface="Courier New" panose="02070309020205020404" pitchFamily="49" charset="0"/>
              <a:buChar char="o"/>
            </a:pPr>
            <a:r>
              <a:rPr lang="nb-NO" sz="1200"/>
              <a:t>ved indremedisinske pasienter, spørsmål om nekrotiserende fasciitt, ben- og leddfokus eller pasienter med uavklart avdelingstilhørighet.</a:t>
            </a:r>
          </a:p>
          <a:p>
            <a:pPr marL="449263" lvl="1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nb-NO" sz="1600"/>
              <a:t>MF hvis MFL er opptatt</a:t>
            </a:r>
          </a:p>
          <a:p>
            <a:pPr marL="449263" lvl="1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nb-NO" sz="1600"/>
              <a:t>Intensiv forvakt</a:t>
            </a:r>
          </a:p>
          <a:p>
            <a:pPr marL="808038" lvl="2" indent="-182563">
              <a:buFont typeface="Courier New" panose="02070309020205020404" pitchFamily="49" charset="0"/>
              <a:buChar char="o"/>
            </a:pPr>
            <a:r>
              <a:rPr lang="nb-NO" sz="1200"/>
              <a:t>ved sepsis som krever akutt kirurgi/drenasje eller innlegges i kirurgisk enhet (unntak er nekrotiserende fasciitt eller ben-/leddinfeksjon, da disse vanligvis innlegges Med. klinikk.). Intensivlege leder kun teamet og representerer ikke moderavdeling. </a:t>
            </a:r>
          </a:p>
          <a:p>
            <a:pPr marL="808038" lvl="3" indent="0">
              <a:buNone/>
            </a:pPr>
            <a:r>
              <a:rPr lang="nb-NO" sz="1200"/>
              <a:t>MFL deltar da kun hvis behov.  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A033306E-FABF-126C-53D5-264931FD4231}"/>
              </a:ext>
            </a:extLst>
          </p:cNvPr>
          <p:cNvSpPr txBox="1"/>
          <p:nvPr/>
        </p:nvSpPr>
        <p:spPr>
          <a:xfrm>
            <a:off x="2422422" y="6401991"/>
            <a:ext cx="4299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1600" b="0" i="0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Øvrig info: Søk «septisk sjokk team» i EK</a:t>
            </a:r>
          </a:p>
        </p:txBody>
      </p:sp>
      <p:sp>
        <p:nvSpPr>
          <p:cNvPr id="5" name="TekstSylinder 114">
            <a:extLst>
              <a:ext uri="{FF2B5EF4-FFF2-40B4-BE49-F238E27FC236}">
                <a16:creationId xmlns:a16="http://schemas.microsoft.com/office/drawing/2014/main" id="{723C7251-C618-D47B-EF0D-4CEA77481788}"/>
              </a:ext>
            </a:extLst>
          </p:cNvPr>
          <p:cNvSpPr txBox="1"/>
          <p:nvPr/>
        </p:nvSpPr>
        <p:spPr>
          <a:xfrm>
            <a:off x="7929102" y="6666027"/>
            <a:ext cx="503664" cy="189054"/>
          </a:xfrm>
          <a:prstGeom prst="rect">
            <a:avLst/>
          </a:prstGeom>
          <a:noFill/>
          <a:ln w="38100">
            <a:noFill/>
          </a:ln>
        </p:spPr>
        <p:txBody>
          <a:bodyPr wrap="square" lIns="65306" tIns="32653" rIns="65306" bIns="32653" rtlCol="0" anchor="ctr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nb-NO" sz="800" b="0" i="1" u="none" strike="noStrike" kern="1200" cap="none" spc="0" normalizeH="0" baseline="0" noProof="0">
                <a:ln>
                  <a:noFill/>
                </a:ln>
                <a:solidFill>
                  <a:srgbClr val="00338D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Versjon</a:t>
            </a:r>
          </a:p>
        </p:txBody>
      </p:sp>
      <p:sp>
        <p:nvSpPr>
          <p:cNvPr id="8" name="EK_DokumentID?5">
            <a:extLst>
              <a:ext uri="{FF2B5EF4-FFF2-40B4-BE49-F238E27FC236}">
                <a16:creationId xmlns:a16="http://schemas.microsoft.com/office/drawing/2014/main" id="{1797910F-6D34-8CFB-F932-D043491AC6D9}"/>
              </a:ext>
            </a:extLst>
          </p:cNvPr>
          <p:cNvSpPr txBox="1"/>
          <p:nvPr/>
        </p:nvSpPr>
        <p:spPr>
          <a:xfrm>
            <a:off x="7483147" y="6654852"/>
            <a:ext cx="503780" cy="215494"/>
          </a:xfrm>
          <a:prstGeom prst="rect">
            <a:avLst/>
          </a:prstGeom>
          <a:noFill/>
        </p:spPr>
        <p:txBody>
          <a:bodyPr vert="horz" wrap="none" rtlCol="0" anchor="ctr">
            <a:spAutoFit/>
          </a:bodyPr>
          <a:lstStyle/>
          <a:p>
            <a:r>
              <a:rPr lang="nb-NO" sz="800" i="1"/>
              <a:t>D50708</a:t>
            </a:r>
          </a:p>
        </p:txBody>
      </p:sp>
      <p:sp>
        <p:nvSpPr>
          <p:cNvPr id="9" name="EK_Utgave?6">
            <a:extLst>
              <a:ext uri="{FF2B5EF4-FFF2-40B4-BE49-F238E27FC236}">
                <a16:creationId xmlns:a16="http://schemas.microsoft.com/office/drawing/2014/main" id="{8C34BC8E-2A12-D6B0-5709-63579A9A14CC}"/>
              </a:ext>
            </a:extLst>
          </p:cNvPr>
          <p:cNvSpPr txBox="1"/>
          <p:nvPr/>
        </p:nvSpPr>
        <p:spPr>
          <a:xfrm>
            <a:off x="8250525" y="6654877"/>
            <a:ext cx="364287" cy="21549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nb-NO" sz="800" i="1"/>
              <a:t>2.00</a:t>
            </a:r>
          </a:p>
        </p:txBody>
      </p:sp>
      <p:sp>
        <p:nvSpPr>
          <p:cNvPr id="10" name="EK_GjelderFra?7">
            <a:extLst>
              <a:ext uri="{FF2B5EF4-FFF2-40B4-BE49-F238E27FC236}">
                <a16:creationId xmlns:a16="http://schemas.microsoft.com/office/drawing/2014/main" id="{2DE656C0-2FF9-F8F7-4758-E42E06D9A483}"/>
              </a:ext>
            </a:extLst>
          </p:cNvPr>
          <p:cNvSpPr txBox="1"/>
          <p:nvPr/>
        </p:nvSpPr>
        <p:spPr>
          <a:xfrm>
            <a:off x="8520792" y="6654877"/>
            <a:ext cx="646481" cy="21549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nb-NO" sz="800" i="1"/>
              <a:t>26.01.2024</a:t>
            </a:r>
          </a:p>
        </p:txBody>
      </p:sp>
    </p:spTree>
    <p:extLst>
      <p:ext uri="{BB962C8B-B14F-4D97-AF65-F5344CB8AC3E}">
        <p14:creationId xmlns:p14="http://schemas.microsoft.com/office/powerpoint/2010/main" val="2047849460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1_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1_Helse Førde - Presentasjon uten sidetal">
  <a:themeElements>
    <a:clrScheme name="Helse Vest">
      <a:dk1>
        <a:srgbClr val="00338D"/>
      </a:dk1>
      <a:lt1>
        <a:sysClr val="window" lastClr="FFFFFF"/>
      </a:lt1>
      <a:dk2>
        <a:srgbClr val="00338D"/>
      </a:dk2>
      <a:lt2>
        <a:srgbClr val="EEECE1"/>
      </a:lt2>
      <a:accent1>
        <a:srgbClr val="7AB2DC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38D"/>
      </a:hlink>
      <a:folHlink>
        <a:srgbClr val="00336F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4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5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B45E4A261354642A76B10F3B637EFD9" ma:contentTypeVersion="0" ma:contentTypeDescription="Opprett et nytt dokument." ma:contentTypeScope="" ma:versionID="cc106abc515d9b35facf0fea3f90d32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541bdcf6574f23381f1bc51db417f5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Innholdstype"/>
        <xsd:element ref="dc:title" minOccurs="0" maxOccurs="1" ma:index="0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E14B5F-D9DE-496E-8093-7B314E85D5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59E3BB-4D14-4BB9-9BDF-DDEB87399202}">
  <ds:schemaRefs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F636342-67A1-4407-B171-EA430ACA20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On-screen Show (4:3)</PresentationFormat>
  <Paragraphs>138</Paragraphs>
  <Slides>3</Slides>
  <Notes>0</Notes>
  <TotalTime>11109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10">
      <vt:lpstr>Arial</vt:lpstr>
      <vt:lpstr>Calibri</vt:lpstr>
      <vt:lpstr>ScalaSans-Bold</vt:lpstr>
      <vt:lpstr>Times New Roman</vt:lpstr>
      <vt:lpstr>Wingdings</vt:lpstr>
      <vt:lpstr>Courier New</vt:lpstr>
      <vt:lpstr>Egendefinert utforming</vt:lpstr>
      <vt:lpstr>PowerPoint Presentation</vt:lpstr>
      <vt:lpstr>PowerPoint Presentation</vt:lpstr>
      <vt:lpstr>Septisk sjokk-team i Akuttmottak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mal 2012</dc:title>
  <dc:creator>Hanne Alver Krum</dc:creator>
  <dc:description>EK_Avdeling¤2#4¤2#¤3#EK_Avsnitt¤2#4¤2#¤3#EK_Bedriftsnavn¤2#1¤2#Helse Bergen¤3#EK_GjelderFra¤2#0¤2#05.07.2017¤3#EK_KlGjelderFra¤2#0¤2#¤3#EK_Opprettet¤2#0¤2#05.07.2017¤3#EK_Utgitt¤2#0¤2#05.07.2017¤3#EK_IBrukDato¤2#0¤2#06.07.2017¤3#EK_DokumentID¤2#0¤2#D50708¤3#EK_DokTittel¤2#0¤2#Sepsisforløp akuttmottak¤3#EK_DokType¤2#0¤2#Retningslinje¤3#EK_DocLvlShort¤2#0¤2#Nivå 2¤3#EK_DocLevel¤2#0¤2#Enhetsdokumenter¤3#EK_EksRef¤2#2¤2# 2	6.5.7	Nasjonal faglig retningslinje for bruk av antibiotika i sykehus - Sepsis	05521	https://www.helsedirektoratet.no/retningslinjer/antibiotika-i-sykehus/sepsis	¤1#6.8.1	Surviving Sepsis Campaign 2021 Adult Guidelines (SCCM.org)	10973	https://www.sccm.org/SurvivingSepsisCampaign/Guidelines/Adult-Patients	¤1#¤3#EK_Erstatter¤2#0¤2#1.01¤3#EK_ErstatterD¤2#0¤2#05.07.2017¤3#EK_Signatur¤2#0¤2#¤3#EK_Verifisert¤2#0¤2#¤3#EK_Hørt¤2#0¤2#¤3#EK_AuditReview¤2#2¤2#¤3#EK_AuditApprove¤2#2¤2#¤3#EK_Gradering¤2#0¤2#Åpen¤3#EK_Gradnr¤2#4¤2#0¤3#EK_Kapittel¤2#4¤2#¤3#EK_Referanse¤2#2¤2# 1	15.2.1.5.1-02	Septisk sjokk-team AKM	50709	dok50709.DOCX	¤1#¤3#EK_RefNr¤2#0¤2#15.2.1.5.1-01¤3#EK_Revisjon¤2#0¤2#1.02¤3#EK_Ansvarlig¤2#0¤2#Bruun, Trond¤3#EK_SkrevetAv¤2#0¤2#Trond Bruun¤3#EK_UText1¤2#0¤2#Trond Bruun¤3#EK_UText2¤2#0¤2#¤3#EK_UText3¤2#0¤2#¤3#EK_UText4¤2#0¤2#¤3#EK_Status¤2#0¤2#Endres¤3#EK_Stikkord¤2#0¤2#sepsis, forløp¤3#EK_SuperStikkord¤2#0¤2#¤3#EK_Rapport¤2#3¤2#¤3#EK_EKPrintMerke¤2#0¤2#Uoffisiell utskrift er kun gyldig på utskriftsdato¤3#EK_Watermark¤2#0¤2#¤3#EK_Utgave¤2#0¤2#1.02¤3#EK_Merknad¤2#7¤2#¤3#EK_VerLogg¤2#2¤2#Ver. 1.02 - 06.07.2017|¤1#Ver. 1.01 - 06.07.2017|¤1#Ver. 1.00 - 05.07.2017|FOU helsetjenesteutvikling har bidratt.¤3#EK_RF1¤2#4¤2#¤3#EK_RF2¤2#4¤2#¤3#EK_RF3¤2#4¤2#¤3#EK_RF4¤2#4¤2#¤3#EK_RF5¤2#4¤2#¤3#EK_RF6¤2#4¤2#¤3#EK_RF7¤2#4¤2#¤3#EK_RF8¤2#4¤2#¤3#EK_RF9¤2#4¤2#¤3#EK_Mappe1¤2#4¤2#¤3#EK_Mappe2¤2#4¤2#¤3#EK_Mappe3¤2#4¤2#¤3#EK_Mappe4¤2#4¤2#¤3#EK_Mappe5¤2#4¤2#¤3#EK_Mappe6¤2#4¤2#¤3#EK_Mappe7¤2#4¤2#¤3#EK_Mappe8¤2#4¤2#¤3#EK_Mappe9¤2#4¤2#¤3#EK_DL¤2#0¤2#1¤3#EK_GjelderTil¤2#0¤2#05.07.2019¤3#EK_Vedlegg¤2#2¤2# 0	¤3#EK_AvdelingOver¤2#4¤2#¤3#EK_HRefNr¤2#0¤2#¤3#EK_HbNavn¤2#0¤2#¤3#EK_DokRefnr¤2#4¤2#00011502010501¤3#EK_Dokendrdato¤2#4¤2#16.01.2024 15:58:06¤3#EK_HbType¤2#4¤2#¤3#EK_Offisiell¤2#4¤2#¤3#EK_VedleggRef¤2#4¤2#15.2.1.5.1-01¤3#EK_Strukt00¤2#5¤2#¤5#¤5#Helse Bergen HF¤5#1¤5#0¤4#¤5#15¤5#Medisinsk klinikk¤5#1¤5#0¤4#.¤5#2¤5#Pasientbehandling¤5#0¤5#0¤4#.¤5#1¤5#Pasientbehandling¤5#0¤5#0¤4#.¤5#5¤5#Seksjon for Infeksjonssjukdommar¤5#0¤5#0¤4#.¤5#1¤5#Standardiserte pasientforløp¤5#0¤5#0¤4# - ¤3#EK_Strukt01¤2#5¤2#¤5#¤5#Kategorier HB (ikke dokumenter på dette nivået trykk dere videre ned +)¤5#0¤5#0¤4#¤5#¤5#Pasientbehandling¤5#3¤5#0¤4#¤5#¤5#Fagprosedyrer¤5#3¤5#0¤4#¤5#¤5#Annet¤5#3¤5#0¤4# - ¤3#EK_Strukt02¤2#5¤2#¤3#EK_Strukt04¤2#5¤2#¤3#EK_Pub¤2#6¤2#¤3#EKR_DokType¤2#0¤2#¤3#EKR_Doktittel¤2#0¤2#¤3#EKR_DokumentID¤2#0¤2#¤3#EKR_RefNr¤2#0¤2#¤3#EKR_Gradering¤2#0¤2#¤3#EKR_Signatur¤2#0¤2#¤3#EKR_Verifisert¤2#0¤2#¤3#EKR_Hørt¤2#0¤2#¤3#EKR_AuditReview¤2#2¤2#¤3#EKR_AuditApprove¤2#2¤2#¤3#EKR_AuditFinal¤2#2¤2#¤3#EKR_Dokeier¤2#0¤2#¤3#EKR_Status¤2#0¤2#¤3#EKR_Opprettet¤2#0¤2#¤3#EKR_Endret¤2#0¤2#¤3#EKR_Ibruk¤2#0¤2#¤3#EKR_Rapport¤2#3¤2#¤3#EKR_Utgitt¤2#0¤2#¤3#EKR_SkrevetAv¤2#0¤2#¤3#EKR_UText1¤2#0¤2#¤3#EKR_UText2¤2#0¤2#¤3#EKR_UText3¤2#0¤2#¤3#EKR_UText4¤2#0¤2#¤3#EKR_DokRefnr¤2#4¤2#¤3#EKR_Gradnr¤2#4¤2#¤3#EKR_Strukt00¤2#5¤2#¤5#¤5#Helse Bergen HF¤5#1¤5#0¤4#¤5#15¤5#Medisinsk klinikk¤5#1¤5#0¤4#.¤5#2¤5#Pasientbehandling¤5#0¤5#0¤4#.¤5#1¤5#Pasientbehandling¤5#0¤5#0¤4#.¤5#5¤5#Seksjon for Infeksjonssjukdommar¤5#0¤5#0¤4#.¤5#1¤5#Standardiserte pasientforløp¤5#0¤5#0¤4# - ¤3#</dc:description>
  <cp:keywords>&lt;dok50708.pptx&gt;&lt;n&gt;ek_type&lt;/n&gt;&lt;v&gt;ARB&lt;/v&gt;&lt;n&gt;khb&lt;/n&gt;&lt;v&gt;UB&lt;/v&gt;&lt;n&gt;beskyttet&lt;/n&gt;&lt;v&gt;nei&lt;/v&gt;&lt;/dok50708.pptx&gt;</cp:keywords>
  <cp:lastModifiedBy>Bruun, Trond</cp:lastModifiedBy>
  <cp:revision>225</cp:revision>
  <cp:lastPrinted>2017-06-12T11:28:51.000</cp:lastPrinted>
  <dcterms:created xsi:type="dcterms:W3CDTF">2012-03-19T16:38:13Z</dcterms:created>
  <dcterms:modified xsi:type="dcterms:W3CDTF">2024-05-08T10:11:05Z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_NewReviewCycle">
    <vt:lpwstr/>
  </property>
  <property fmtid="{D5CDD505-2E9C-101B-9397-08002B2CF9AE}" pid="3" name="ClassificationContentMarkingFooterLocations">
    <vt:lpwstr>Helse Førde - Presentasjon uten sidetal:4\Egendefinert utforming:8\1_Egendefinert utforming:8\1_Helse Førde - Presentasjon uten sidetal:4</vt:lpwstr>
  </property>
  <property fmtid="{D5CDD505-2E9C-101B-9397-08002B2CF9AE}" pid="4" name="ClassificationContentMarkingFooterText">
    <vt:lpwstr>Følsomhet Intern (gul)</vt:lpwstr>
  </property>
  <property fmtid="{D5CDD505-2E9C-101B-9397-08002B2CF9AE}" pid="5" name="ContentTypeId">
    <vt:lpwstr>0x0101007B45E4A261354642A76B10F3B637EFD9</vt:lpwstr>
  </property>
  <property fmtid="{D5CDD505-2E9C-101B-9397-08002B2CF9AE}" pid="6" name="CurrDocVer">
    <vt:lpwstr>2.20</vt:lpwstr>
  </property>
  <property fmtid="{D5CDD505-2E9C-101B-9397-08002B2CF9AE}" pid="7" name="EK_Format">
    <vt:lpwstr>-1</vt:lpwstr>
  </property>
  <property fmtid="{D5CDD505-2E9C-101B-9397-08002B2CF9AE}" pid="8" name="MSIP_Label_0c3ffc1c-ef00-4620-9c2f-7d9c1597774b_ActionId">
    <vt:lpwstr>3420dc22-85b6-48a2-99e2-216430efa86b</vt:lpwstr>
  </property>
  <property fmtid="{D5CDD505-2E9C-101B-9397-08002B2CF9AE}" pid="9" name="MSIP_Label_0c3ffc1c-ef00-4620-9c2f-7d9c1597774b_ContentBits">
    <vt:lpwstr>2</vt:lpwstr>
  </property>
  <property fmtid="{D5CDD505-2E9C-101B-9397-08002B2CF9AE}" pid="10" name="MSIP_Label_0c3ffc1c-ef00-4620-9c2f-7d9c1597774b_Enabled">
    <vt:lpwstr>true</vt:lpwstr>
  </property>
  <property fmtid="{D5CDD505-2E9C-101B-9397-08002B2CF9AE}" pid="11" name="MSIP_Label_0c3ffc1c-ef00-4620-9c2f-7d9c1597774b_Method">
    <vt:lpwstr>Standard</vt:lpwstr>
  </property>
  <property fmtid="{D5CDD505-2E9C-101B-9397-08002B2CF9AE}" pid="12" name="MSIP_Label_0c3ffc1c-ef00-4620-9c2f-7d9c1597774b_Name">
    <vt:lpwstr>Intern</vt:lpwstr>
  </property>
  <property fmtid="{D5CDD505-2E9C-101B-9397-08002B2CF9AE}" pid="13" name="MSIP_Label_0c3ffc1c-ef00-4620-9c2f-7d9c1597774b_SetDate">
    <vt:lpwstr>2024-01-12T14:08:13Z</vt:lpwstr>
  </property>
  <property fmtid="{D5CDD505-2E9C-101B-9397-08002B2CF9AE}" pid="14" name="MSIP_Label_0c3ffc1c-ef00-4620-9c2f-7d9c1597774b_SiteId">
    <vt:lpwstr>bdcbe535-f3cf-49f5-8a6a-fb6d98dc7837</vt:lpwstr>
  </property>
  <property fmtid="{D5CDD505-2E9C-101B-9397-08002B2CF9AE}" pid="15" name="shape_Counter">
    <vt:i4>7</vt:i4>
  </property>
</Properties>
</file>