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trictFirstAndLastChars="0" saveSubsetFonts="1">
  <p:sldMasterIdLst>
    <p:sldMasterId id="2147483648" r:id="rId1"/>
    <p:sldMasterId id="2147483769" r:id="rId2"/>
  </p:sldMasterIdLst>
  <p:notesMasterIdLst>
    <p:notesMasterId r:id="rId3"/>
  </p:notesMasterIdLst>
  <p:handoutMasterIdLst>
    <p:handoutMasterId r:id="rId4"/>
  </p:handoutMasterIdLst>
  <p:sldIdLst>
    <p:sldId id="257" r:id="rId5"/>
  </p:sldIdLst>
  <p:sldSz cx="9144000" cy="6858000" type="screen4x3"/>
  <p:notesSz cx="6858000" cy="9777413"/>
  <p:custDataLst>
    <p:tags r:id="rId6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3" autoAdjust="0"/>
    <p:restoredTop sz="90929"/>
  </p:normalViewPr>
  <p:slideViewPr>
    <p:cSldViewPr>
      <p:cViewPr varScale="1">
        <p:scale>
          <a:sx n="115" d="100"/>
          <a:sy n="115" d="100"/>
        </p:scale>
        <p:origin x="15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9525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9525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30910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30910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/>
            </a:lvl1pPr>
          </a:lstStyle>
          <a:p>
            <a:pPr>
              <a:defRPr/>
            </a:pPr>
            <a:fld id="{AEF230BC-6150-45BD-9267-943DA01749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410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9525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9525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30910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309100"/>
            <a:ext cx="2973388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/>
            </a:lvl1pPr>
          </a:lstStyle>
          <a:p>
            <a:pPr>
              <a:defRPr/>
            </a:pPr>
            <a:fld id="{0BBD1B89-DE06-4F85-9E43-F686141B9A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57725"/>
            <a:ext cx="5029200" cy="4419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  <a:p>
            <a:pPr lvl="3"/>
            <a:r>
              <a:rPr lang="en-GB" noProof="0"/>
              <a:t>Fjerde nivå</a:t>
            </a:r>
          </a:p>
          <a:p>
            <a:pPr lvl="4"/>
            <a:r>
              <a:rPr lang="en-GB" noProof="0"/>
              <a:t>Femte nivå</a:t>
            </a:r>
          </a:p>
        </p:txBody>
      </p:sp>
      <p:sp>
        <p:nvSpPr>
          <p:cNvPr id="1434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854075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547231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597650"/>
            <a:ext cx="152400" cy="157163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4C74100-2EC2-4CE7-AE77-4E65EF1643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27697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597650"/>
            <a:ext cx="152400" cy="157163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88293A5-B5DB-4D9A-BB8C-22D070C99D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9506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627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609600"/>
            <a:ext cx="5678487" cy="5627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597650"/>
            <a:ext cx="152400" cy="157163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EBA11E4-5187-47AE-8B6E-9C5BBBD641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90887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0185A-7BF0-48C2-AEBE-72E8BB29F6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8884918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C7F6A-AB5C-4ADE-87B4-82254D5428F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784281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DC0C4-3444-4AC5-B88A-834B2B2E5AE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754524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036C5-3047-49A0-9987-CE9BE753D3E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431469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09F3-FA1B-469B-8D79-346908076B1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035177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FDBEF-BE90-4089-B74F-365594B73A2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571761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57565-48A4-451A-81E6-0332A72C223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522693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72685-F49B-41D5-9423-97C71DA0CF2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23760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1730293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5503D-D8BB-4A51-9E45-A122BD84282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945638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B6155-EABF-4094-9721-5B3ACF3DF6C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2017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79A95-0F6F-4FC0-8B5F-CBB63FF76F2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60346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597650"/>
            <a:ext cx="152400" cy="157163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3134489-9180-476E-A121-98F91813A1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45034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1200"/>
            <a:ext cx="3810000" cy="4256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1587" cy="4256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597650"/>
            <a:ext cx="152400" cy="157163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0F50B36-6CAB-4CAD-885D-8D7043D766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70862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597650"/>
            <a:ext cx="152400" cy="157163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70BA883-528F-47F7-B8A7-D33E81E890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75085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597650"/>
            <a:ext cx="152400" cy="157163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4AEB0C3-4A37-42AA-B629-92667ACDC3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9399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597650"/>
            <a:ext cx="152400" cy="157163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9911406-9125-4228-A563-C16E933413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66281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597650"/>
            <a:ext cx="152400" cy="157163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860C2D4-6D79-490F-BD73-37698E739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99963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8350" y="6597650"/>
            <a:ext cx="152400" cy="157163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AD22691-66A5-4903-9665-C5035914C3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94211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b-NO"/>
              <a:t>Klikk for å redigere tittelstil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16113"/>
            <a:ext cx="7773987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b-NO"/>
              <a:t>Klikk for å redigere tekststiler i malen</a:t>
            </a:r>
          </a:p>
          <a:p>
            <a:pPr lvl="1"/>
            <a:r>
              <a:rPr lang="en-GB" altLang="nb-NO"/>
              <a:t>Andre nivå</a:t>
            </a:r>
          </a:p>
          <a:p>
            <a:pPr lvl="2"/>
            <a:r>
              <a:rPr lang="en-GB" altLang="nb-NO"/>
              <a:t>Tredje nivå</a:t>
            </a:r>
          </a:p>
          <a:p>
            <a:pPr lvl="3"/>
            <a:r>
              <a:rPr lang="en-GB" altLang="nb-NO"/>
              <a:t>Fjerde nivå</a:t>
            </a:r>
          </a:p>
          <a:p>
            <a:pPr lvl="4"/>
            <a:r>
              <a:rPr lang="en-GB" altLang="nb-NO"/>
              <a:t>Femte nivå</a:t>
            </a:r>
          </a:p>
        </p:txBody>
      </p:sp>
      <p:sp>
        <p:nvSpPr>
          <p:cNvPr id="17" name="Plassholder for lysbildenummer 5"/>
          <p:cNvSpPr txBox="1"/>
          <p:nvPr userDrawn="1"/>
        </p:nvSpPr>
        <p:spPr>
          <a:xfrm>
            <a:off x="8072438" y="6580188"/>
            <a:ext cx="685800" cy="215900"/>
          </a:xfrm>
          <a:prstGeom prst="rect">
            <a:avLst/>
          </a:prstGeom>
        </p:spPr>
        <p:txBody>
          <a:bodyPr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eaLnBrk="0" hangingPunct="0">
              <a:defRPr/>
            </a:pPr>
            <a:r>
              <a:rPr lang="nb-NO" sz="600">
                <a:latin typeface="Verdana" pitchFamily="34" charset="0"/>
              </a:rPr>
              <a:t>Side </a:t>
            </a:r>
            <a:fld id="{CDA826F3-11A4-4483-8105-6E4BEDD35DD8}" type="slidenum">
              <a:rPr lang="nb-NO" sz="600" smtClean="0">
                <a:latin typeface="Verdana" pitchFamily="34" charset="0"/>
              </a:rPr>
              <a:pPr eaLnBrk="0" hangingPunct="0">
                <a:defRPr/>
              </a:pPr>
              <a:t>1</a:t>
            </a:fld>
            <a:endParaRPr lang="nb-NO" sz="600">
              <a:latin typeface="Verdana" pitchFamily="34" charset="0"/>
            </a:endParaRPr>
          </a:p>
        </p:txBody>
      </p:sp>
      <p:pic>
        <p:nvPicPr>
          <p:cNvPr id="1029" name="Plassholder for innhold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115888"/>
            <a:ext cx="11382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EK_DokTittel?1"/>
          <p:cNvSpPr txBox="1"/>
          <p:nvPr userDrawn="1"/>
        </p:nvSpPr>
        <p:spPr>
          <a:xfrm>
            <a:off x="1127125" y="6197600"/>
            <a:ext cx="3246571" cy="18288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nb-NO" sz="600">
                <a:latin typeface="Verdana" pitchFamily="34" charset="0"/>
              </a:rPr>
              <a:t>Flytskjema for oppfølging av eksterne tilsyn</a:t>
            </a:r>
          </a:p>
        </p:txBody>
      </p:sp>
      <p:sp>
        <p:nvSpPr>
          <p:cNvPr id="1031" name="TextBox 19"/>
          <p:cNvSpPr txBox="1">
            <a:spLocks noChangeArrowheads="1"/>
          </p:cNvSpPr>
          <p:nvPr userDrawn="1"/>
        </p:nvSpPr>
        <p:spPr bwMode="auto">
          <a:xfrm>
            <a:off x="4427538" y="6165850"/>
            <a:ext cx="5762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nb-NO" sz="600">
                <a:latin typeface="Verdana" pitchFamily="34" charset="0"/>
              </a:rPr>
              <a:t>Dok.eier:</a:t>
            </a:r>
          </a:p>
        </p:txBody>
      </p:sp>
      <p:sp>
        <p:nvSpPr>
          <p:cNvPr id="1032" name="TextBox 20"/>
          <p:cNvSpPr txBox="1">
            <a:spLocks noChangeArrowheads="1"/>
          </p:cNvSpPr>
          <p:nvPr userDrawn="1"/>
        </p:nvSpPr>
        <p:spPr bwMode="auto">
          <a:xfrm>
            <a:off x="6300788" y="6169025"/>
            <a:ext cx="6477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nb-NO" sz="600">
                <a:latin typeface="Verdana" pitchFamily="34" charset="0"/>
              </a:rPr>
              <a:t>Versjon:</a:t>
            </a:r>
          </a:p>
          <a:p>
            <a:pPr>
              <a:defRPr/>
            </a:pPr>
            <a:endParaRPr lang="nb-NO" sz="900">
              <a:latin typeface="Calibri" pitchFamily="34" charset="0"/>
            </a:endParaRPr>
          </a:p>
        </p:txBody>
      </p:sp>
      <p:sp>
        <p:nvSpPr>
          <p:cNvPr id="1033" name="EK_DokType?4"/>
          <p:cNvSpPr txBox="1">
            <a:spLocks noChangeArrowheads="1"/>
          </p:cNvSpPr>
          <p:nvPr userDrawn="1"/>
        </p:nvSpPr>
        <p:spPr bwMode="auto">
          <a:xfrm>
            <a:off x="6896100" y="6381750"/>
            <a:ext cx="1495236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nb-NO" sz="600">
                <a:latin typeface="Verdana" pitchFamily="34" charset="0"/>
              </a:rPr>
              <a:t>Skjema</a:t>
            </a:r>
          </a:p>
        </p:txBody>
      </p:sp>
      <p:sp>
        <p:nvSpPr>
          <p:cNvPr id="1034" name="EK_Signatur?5"/>
          <p:cNvSpPr txBox="1">
            <a:spLocks noChangeArrowheads="1"/>
          </p:cNvSpPr>
          <p:nvPr userDrawn="1"/>
        </p:nvSpPr>
        <p:spPr bwMode="auto">
          <a:xfrm>
            <a:off x="4932363" y="6165850"/>
            <a:ext cx="1175509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nb-NO" sz="600">
                <a:latin typeface="Verdana" pitchFamily="34" charset="0"/>
              </a:rPr>
              <a:t>Stig Harthug</a:t>
            </a:r>
          </a:p>
        </p:txBody>
      </p:sp>
      <p:sp>
        <p:nvSpPr>
          <p:cNvPr id="1035" name="TextBox 24"/>
          <p:cNvSpPr txBox="1">
            <a:spLocks noChangeArrowheads="1"/>
          </p:cNvSpPr>
          <p:nvPr userDrawn="1"/>
        </p:nvSpPr>
        <p:spPr bwMode="auto">
          <a:xfrm>
            <a:off x="4427538" y="6383338"/>
            <a:ext cx="576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nb-NO" sz="600">
                <a:latin typeface="Verdana" pitchFamily="34" charset="0"/>
              </a:rPr>
              <a:t>Dok.ansv: </a:t>
            </a:r>
          </a:p>
          <a:p>
            <a:pPr>
              <a:defRPr/>
            </a:pPr>
            <a:endParaRPr lang="nb-NO" sz="600">
              <a:latin typeface="Verdana" pitchFamily="34" charset="0"/>
            </a:endParaRPr>
          </a:p>
        </p:txBody>
      </p:sp>
      <p:sp>
        <p:nvSpPr>
          <p:cNvPr id="1036" name="TextBox 25"/>
          <p:cNvSpPr txBox="1">
            <a:spLocks noChangeArrowheads="1"/>
          </p:cNvSpPr>
          <p:nvPr userDrawn="1"/>
        </p:nvSpPr>
        <p:spPr bwMode="auto">
          <a:xfrm>
            <a:off x="6300788" y="6597650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nb-NO" sz="600">
                <a:latin typeface="Verdana" pitchFamily="34" charset="0"/>
              </a:rPr>
              <a:t>Gyldig fra:</a:t>
            </a:r>
            <a:endParaRPr lang="nb-NO" sz="700"/>
          </a:p>
          <a:p>
            <a:pPr>
              <a:defRPr/>
            </a:pPr>
            <a:endParaRPr lang="nb-NO" sz="600">
              <a:latin typeface="Verdana" pitchFamily="34" charset="0"/>
            </a:endParaRPr>
          </a:p>
        </p:txBody>
      </p:sp>
      <p:sp>
        <p:nvSpPr>
          <p:cNvPr id="1037" name="TextBox 27"/>
          <p:cNvSpPr txBox="1">
            <a:spLocks noChangeArrowheads="1"/>
          </p:cNvSpPr>
          <p:nvPr userDrawn="1"/>
        </p:nvSpPr>
        <p:spPr bwMode="auto">
          <a:xfrm>
            <a:off x="611188" y="6381750"/>
            <a:ext cx="647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nb-NO" sz="600">
                <a:latin typeface="Verdana" pitchFamily="34" charset="0"/>
              </a:rPr>
              <a:t>Kategori: </a:t>
            </a:r>
            <a:endParaRPr lang="nb-NO" sz="700"/>
          </a:p>
          <a:p>
            <a:pPr>
              <a:defRPr/>
            </a:pPr>
            <a:endParaRPr lang="nb-NO" sz="600">
              <a:latin typeface="Verdana" pitchFamily="34" charset="0"/>
            </a:endParaRPr>
          </a:p>
        </p:txBody>
      </p:sp>
      <p:sp>
        <p:nvSpPr>
          <p:cNvPr id="1038" name="TextBox 28"/>
          <p:cNvSpPr txBox="1">
            <a:spLocks noChangeArrowheads="1"/>
          </p:cNvSpPr>
          <p:nvPr userDrawn="1"/>
        </p:nvSpPr>
        <p:spPr bwMode="auto">
          <a:xfrm>
            <a:off x="596900" y="6588125"/>
            <a:ext cx="1238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nb-NO" sz="600">
                <a:latin typeface="Verdana" pitchFamily="34" charset="0"/>
              </a:rPr>
              <a:t>Organisatorisk plassering:</a:t>
            </a:r>
            <a:endParaRPr lang="nb-NO" sz="700"/>
          </a:p>
          <a:p>
            <a:pPr>
              <a:defRPr/>
            </a:pPr>
            <a:endParaRPr lang="nb-NO" sz="600">
              <a:latin typeface="Verdana" pitchFamily="34" charset="0"/>
            </a:endParaRPr>
          </a:p>
        </p:txBody>
      </p:sp>
      <p:sp>
        <p:nvSpPr>
          <p:cNvPr id="15" name="EK_UText1?42"/>
          <p:cNvSpPr txBox="1"/>
          <p:nvPr userDrawn="1"/>
        </p:nvSpPr>
        <p:spPr>
          <a:xfrm>
            <a:off x="4932363" y="6384925"/>
            <a:ext cx="1442743" cy="18288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nb-NO" sz="600">
                <a:latin typeface="Verdana" pitchFamily="34" charset="0"/>
              </a:rPr>
              <a:t>Nina Næsheim</a:t>
            </a:r>
          </a:p>
        </p:txBody>
      </p:sp>
      <p:sp>
        <p:nvSpPr>
          <p:cNvPr id="1040" name="EK_GjelderFra?43"/>
          <p:cNvSpPr txBox="1">
            <a:spLocks noChangeArrowheads="1"/>
          </p:cNvSpPr>
          <p:nvPr userDrawn="1"/>
        </p:nvSpPr>
        <p:spPr bwMode="auto">
          <a:xfrm>
            <a:off x="6915150" y="6588125"/>
            <a:ext cx="1154832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nb-NO" sz="600">
                <a:latin typeface="Verdana" pitchFamily="34" charset="0"/>
              </a:rPr>
              <a:t>09.09.2024</a:t>
            </a:r>
          </a:p>
        </p:txBody>
      </p:sp>
      <p:sp>
        <p:nvSpPr>
          <p:cNvPr id="1041" name="EK_Utgave?44"/>
          <p:cNvSpPr txBox="1">
            <a:spLocks noChangeArrowheads="1"/>
          </p:cNvSpPr>
          <p:nvPr userDrawn="1"/>
        </p:nvSpPr>
        <p:spPr bwMode="auto">
          <a:xfrm>
            <a:off x="6905625" y="6165850"/>
            <a:ext cx="1442744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nb-NO" sz="600">
                <a:latin typeface="Verdana" pitchFamily="34" charset="0"/>
              </a:rPr>
              <a:t>1.03</a:t>
            </a:r>
          </a:p>
        </p:txBody>
      </p:sp>
      <p:sp>
        <p:nvSpPr>
          <p:cNvPr id="1042" name="EK_S00MT10199|_\_?45"/>
          <p:cNvSpPr txBox="1">
            <a:spLocks noChangeArrowheads="1"/>
          </p:cNvSpPr>
          <p:nvPr userDrawn="1"/>
        </p:nvSpPr>
        <p:spPr bwMode="auto">
          <a:xfrm>
            <a:off x="1835150" y="6572250"/>
            <a:ext cx="4617735" cy="18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nb-NO" sz="600">
                <a:latin typeface="Verdana" pitchFamily="34" charset="0"/>
              </a:rPr>
              <a:t>Helse Bergen HF_\_Fellesdokumenter_\_Ledelse og styringssystem</a:t>
            </a:r>
          </a:p>
        </p:txBody>
      </p:sp>
      <p:sp>
        <p:nvSpPr>
          <p:cNvPr id="1043" name="EK_S01M0199|_\_?47"/>
          <p:cNvSpPr txBox="1">
            <a:spLocks noChangeArrowheads="1"/>
          </p:cNvSpPr>
          <p:nvPr userDrawn="1"/>
        </p:nvSpPr>
        <p:spPr bwMode="auto">
          <a:xfrm>
            <a:off x="1116013" y="6381752"/>
            <a:ext cx="3391323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nb-NO" sz="600">
                <a:latin typeface="Verdana" pitchFamily="34" charset="0"/>
              </a:rPr>
              <a:t>Kategorier HB (ikke dokumenter på dette nivået trykk dere videre ned +)_\_Ledelse og styringssystem_\_Kvalitet og pasientsikkerhet_\_Tilsyn</a:t>
            </a:r>
          </a:p>
        </p:txBody>
      </p:sp>
      <p:sp>
        <p:nvSpPr>
          <p:cNvPr id="1044" name="TekstSylinder 31"/>
          <p:cNvSpPr txBox="1">
            <a:spLocks noChangeArrowheads="1"/>
          </p:cNvSpPr>
          <p:nvPr userDrawn="1"/>
        </p:nvSpPr>
        <p:spPr bwMode="auto">
          <a:xfrm>
            <a:off x="611188" y="6196013"/>
            <a:ext cx="5048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nb-NO" sz="600">
                <a:latin typeface="Verdana" pitchFamily="34" charset="0"/>
              </a:rPr>
              <a:t>Tittel:</a:t>
            </a:r>
          </a:p>
        </p:txBody>
      </p:sp>
      <p:sp>
        <p:nvSpPr>
          <p:cNvPr id="1045" name="TekstSylinder 32"/>
          <p:cNvSpPr txBox="1">
            <a:spLocks noChangeArrowheads="1"/>
          </p:cNvSpPr>
          <p:nvPr userDrawn="1"/>
        </p:nvSpPr>
        <p:spPr bwMode="auto">
          <a:xfrm>
            <a:off x="6300788" y="6381750"/>
            <a:ext cx="5318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nb-NO" sz="600">
                <a:latin typeface="Verdana" pitchFamily="34" charset="0"/>
              </a:rPr>
              <a:t>Dok.type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0F7D3719-54E4-048D-21DF-0C900A81082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43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</p:sldLayoutIdLst>
  <p:transition/>
  <p:timing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SzTx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SzTx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SzTx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SzTx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SzTx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SzTx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SzTx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SzTx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SzTx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2051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2CAF06-7629-4C25-8CB7-07E10BFD3E4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B9BCD5A2-A5D6-C746-3BB4-A01D07307EC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4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</p:sldLayoutIdLst>
  <p:transition/>
  <p:timing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Prosess 3"/>
          <p:cNvSpPr/>
          <p:nvPr/>
        </p:nvSpPr>
        <p:spPr>
          <a:xfrm>
            <a:off x="1943708" y="1196752"/>
            <a:ext cx="5256584" cy="335324"/>
          </a:xfrm>
          <a:prstGeom prst="flowChartProcess">
            <a:avLst/>
          </a:prstGeom>
          <a:solidFill>
            <a:srgbClr val="0070C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>
                <a:solidFill>
                  <a:schemeClr val="bg1"/>
                </a:solidFill>
              </a:rPr>
              <a:t>Melding om tilsyn fra offentlig tilsynsmyndighet til Helse Bergen HF </a:t>
            </a:r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685800" y="465584"/>
            <a:ext cx="7772400" cy="515144"/>
          </a:xfrm>
        </p:spPr>
        <p:txBody>
          <a:bodyPr/>
          <a:lstStyle/>
          <a:p>
            <a:r>
              <a:rPr lang="nb-NO" sz="2800"/>
              <a:t>Flytskjema for eksterne tilsyn</a:t>
            </a:r>
          </a:p>
        </p:txBody>
      </p:sp>
      <p:cxnSp>
        <p:nvCxnSpPr>
          <p:cNvPr id="8" name="Rett pil 7"/>
          <p:cNvCxnSpPr>
            <a:stCxn id="4" idx="2"/>
            <a:endCxn id="13" idx="0"/>
          </p:cNvCxnSpPr>
          <p:nvPr/>
        </p:nvCxnSpPr>
        <p:spPr>
          <a:xfrm flipH="1">
            <a:off x="4572000" y="1532076"/>
            <a:ext cx="0" cy="240740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ktangel: avrundede hjørner 12"/>
          <p:cNvSpPr/>
          <p:nvPr/>
        </p:nvSpPr>
        <p:spPr>
          <a:xfrm>
            <a:off x="2668754" y="1772816"/>
            <a:ext cx="3806492" cy="918119"/>
          </a:xfrm>
          <a:prstGeom prst="roundRect">
            <a:avLst>
              <a:gd name="adj" fmla="val 11234"/>
            </a:avLst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00">
              <a:solidFill>
                <a:schemeClr val="tx1"/>
              </a:solidFill>
            </a:endParaRPr>
          </a:p>
          <a:p>
            <a:pPr algn="ctr"/>
            <a:r>
              <a:rPr lang="nb-NO" sz="1300" b="1">
                <a:solidFill>
                  <a:schemeClr val="tx1"/>
                </a:solidFill>
              </a:rPr>
              <a:t>Dokumentasjonssenteret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Mottar meldingen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Legger inn meldingen i Elements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Videresender i Elements</a:t>
            </a:r>
          </a:p>
          <a:p>
            <a:pPr marL="285750" indent="-285750" algn="ctr">
              <a:buFontTx/>
              <a:buChar char="-"/>
            </a:pPr>
            <a:endParaRPr lang="nb-NO" sz="1300">
              <a:solidFill>
                <a:schemeClr val="tx1"/>
              </a:solidFill>
            </a:endParaRPr>
          </a:p>
        </p:txBody>
      </p:sp>
      <p:cxnSp>
        <p:nvCxnSpPr>
          <p:cNvPr id="15" name="Rett pil 14"/>
          <p:cNvCxnSpPr>
            <a:stCxn id="13" idx="2"/>
            <a:endCxn id="17" idx="0"/>
          </p:cNvCxnSpPr>
          <p:nvPr/>
        </p:nvCxnSpPr>
        <p:spPr>
          <a:xfrm flipH="1">
            <a:off x="4572000" y="2690935"/>
            <a:ext cx="0" cy="234009"/>
          </a:xfrm>
          <a:prstGeom prst="straightConnector1">
            <a:avLst/>
          </a:prstGeom>
          <a:ln w="127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ktangel: avrundede hjørner 16"/>
          <p:cNvSpPr/>
          <p:nvPr/>
        </p:nvSpPr>
        <p:spPr>
          <a:xfrm>
            <a:off x="1889701" y="2924944"/>
            <a:ext cx="5364597" cy="990128"/>
          </a:xfrm>
          <a:prstGeom prst="roundRect">
            <a:avLst>
              <a:gd name="adj" fmla="val 10790"/>
            </a:avLst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/>
                </a:solidFill>
              </a:rPr>
              <a:t>Foretakssekretariatet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Mottar meldingen fra Dokumentasjonssenteret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Videresender i Elements til aktuell(e) nivå 2-enhet(er)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Videresender i Elements til FOU-avdelingen, seksjon for pasientsikkerhet</a:t>
            </a:r>
          </a:p>
        </p:txBody>
      </p:sp>
      <p:sp>
        <p:nvSpPr>
          <p:cNvPr id="24" name="Rektangel: avrundede hjørner 23"/>
          <p:cNvSpPr/>
          <p:nvPr/>
        </p:nvSpPr>
        <p:spPr>
          <a:xfrm>
            <a:off x="4680480" y="4286400"/>
            <a:ext cx="4212000" cy="1556804"/>
          </a:xfrm>
          <a:prstGeom prst="roundRect">
            <a:avLst>
              <a:gd name="adj" fmla="val 7056"/>
            </a:avLst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/>
                </a:solidFill>
              </a:rPr>
              <a:t>Nivå  2-enhet(er) ved leder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Oppnevne saksbehandler som skal samhandle med tilsynsmyndigheten og tilrettelegge for tilsynet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Arkivere all skriftlig og relevant muntlig kommunikasjon i Elements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Følge opp avvik og pålegg om retting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Kalle inn adm.dir. til åpningsmøte og sluttmøte</a:t>
            </a:r>
          </a:p>
        </p:txBody>
      </p:sp>
      <p:sp>
        <p:nvSpPr>
          <p:cNvPr id="16" name="Rektangel: avrundede hjørner 15"/>
          <p:cNvSpPr/>
          <p:nvPr/>
        </p:nvSpPr>
        <p:spPr>
          <a:xfrm>
            <a:off x="268898" y="4286400"/>
            <a:ext cx="4212000" cy="1556804"/>
          </a:xfrm>
          <a:prstGeom prst="roundRect">
            <a:avLst>
              <a:gd name="adj" fmla="val 6522"/>
            </a:avLst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00">
              <a:solidFill>
                <a:schemeClr val="tx1"/>
              </a:solidFill>
            </a:endParaRPr>
          </a:p>
          <a:p>
            <a:pPr algn="ctr"/>
            <a:endParaRPr lang="nb-NO" sz="1300">
              <a:solidFill>
                <a:schemeClr val="tx1"/>
              </a:solidFill>
            </a:endParaRPr>
          </a:p>
          <a:p>
            <a:pPr algn="ctr"/>
            <a:r>
              <a:rPr lang="nb-NO" sz="1300" b="1">
                <a:solidFill>
                  <a:schemeClr val="tx1"/>
                </a:solidFill>
              </a:rPr>
              <a:t>Seksjon for pasientsikkerhet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Mottar meldingen fra Foretakssekretariatet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Koordinerende funksjon hvis tilsynet er ved flere enheter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Rapportering om tilsyn til Helse Vest RHF og Styret i Helse Bergen HF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300">
                <a:solidFill>
                  <a:schemeClr val="tx1"/>
                </a:solidFill>
              </a:rPr>
              <a:t>Revidere styringsdokumentet</a:t>
            </a:r>
          </a:p>
          <a:p>
            <a:pPr algn="ctr"/>
            <a:endParaRPr lang="nb-NO" sz="1300">
              <a:solidFill>
                <a:schemeClr val="tx1"/>
              </a:solidFill>
            </a:endParaRPr>
          </a:p>
          <a:p>
            <a:pPr algn="ctr"/>
            <a:endParaRPr lang="nb-NO" sz="1300">
              <a:solidFill>
                <a:schemeClr val="tx1"/>
              </a:solidFill>
            </a:endParaRPr>
          </a:p>
        </p:txBody>
      </p:sp>
      <p:cxnSp>
        <p:nvCxnSpPr>
          <p:cNvPr id="45" name="Kobling: vinkel 44">
            <a:extLst>
              <a:ext uri="{FF2B5EF4-FFF2-40B4-BE49-F238E27FC236}">
                <a16:creationId xmlns:a16="http://schemas.microsoft.com/office/drawing/2014/main" id="{FC5B6512-8715-57BE-37B2-79A36874A3AA}"/>
              </a:ext>
            </a:extLst>
          </p:cNvPr>
          <p:cNvCxnSpPr>
            <a:stCxn id="17" idx="2"/>
            <a:endCxn id="16" idx="0"/>
          </p:cNvCxnSpPr>
          <p:nvPr/>
        </p:nvCxnSpPr>
        <p:spPr bwMode="auto">
          <a:xfrm rot="5400000">
            <a:off x="3287785" y="3002185"/>
            <a:ext cx="371328" cy="2197102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Kobling: vinkel 51">
            <a:extLst>
              <a:ext uri="{FF2B5EF4-FFF2-40B4-BE49-F238E27FC236}">
                <a16:creationId xmlns:a16="http://schemas.microsoft.com/office/drawing/2014/main" id="{990B9EF3-C057-04EB-8C9A-5528E21D071E}"/>
              </a:ext>
            </a:extLst>
          </p:cNvPr>
          <p:cNvCxnSpPr>
            <a:stCxn id="17" idx="2"/>
            <a:endCxn id="16" idx="0"/>
          </p:cNvCxnSpPr>
          <p:nvPr/>
        </p:nvCxnSpPr>
        <p:spPr bwMode="auto">
          <a:xfrm rot="5400000">
            <a:off x="3287785" y="3002185"/>
            <a:ext cx="371328" cy="2197102"/>
          </a:xfrm>
          <a:prstGeom prst="bentConnector3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53" name="Kobling: vinkel 52">
            <a:extLst>
              <a:ext uri="{FF2B5EF4-FFF2-40B4-BE49-F238E27FC236}">
                <a16:creationId xmlns:a16="http://schemas.microsoft.com/office/drawing/2014/main" id="{FDCCF7FF-309B-B811-B1AD-484B55869BE9}"/>
              </a:ext>
            </a:extLst>
          </p:cNvPr>
          <p:cNvCxnSpPr>
            <a:stCxn id="17" idx="2"/>
            <a:endCxn id="24" idx="0"/>
          </p:cNvCxnSpPr>
          <p:nvPr/>
        </p:nvCxnSpPr>
        <p:spPr bwMode="auto">
          <a:xfrm rot="16200000" flipH="1">
            <a:off x="5493576" y="2993496"/>
            <a:ext cx="371328" cy="2214480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9795463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DK PPT mal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18000" tIns="18000" rIns="18000" bIns="180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K PPT mal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K PPT 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K PPT mal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K PPT mal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K PPT mal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K PPT mal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K PPT mal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20</Paragraphs>
  <Slides>1</Slides>
  <Notes>0</Notes>
  <TotalTime>257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6">
      <vt:lpstr>Arial</vt:lpstr>
      <vt:lpstr>Calibri</vt:lpstr>
      <vt:lpstr>Verdana</vt:lpstr>
      <vt:lpstr>Times New Roman</vt:lpstr>
      <vt:lpstr>DK PPT mal</vt:lpstr>
      <vt:lpstr>Flytskjema for eksterne tilsyn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Standard Powerpoint</dc:title>
  <dc:creator>LeifK</dc:creator>
  <dc:description>EK_Avdeling¤2#4¤2# ¤3#EK_Avsnitt¤2#4¤2# ¤3#EK_Bedriftsnavn¤2#1¤2#Helse Bergen¤3#EK_GjelderFra¤2#0¤2#29.07.2021¤3#EK_KlGjelderFra¤2#0¤2#¤3#EK_Opprettet¤2#0¤2#04.09.2015¤3#EK_Utgitt¤2#0¤2#04.09.2015¤3#EK_IBrukDato¤2#0¤2#29.07.2021¤3#EK_DokumentID¤2#0¤2#D40511¤3#EK_DokTittel¤2#0¤2#Flytskjema for oppfølging av eksterne tilsyn¤3#EK_DokType¤2#0¤2#Skjema¤3#EK_DocLvlShort¤2#0¤2# ¤3#EK_DocLevel¤2#0¤2# ¤3#EK_EksRef¤2#2¤2# 0	¤3#EK_Erstatter¤2#0¤2#1.01¤3#EK_ErstatterD¤2#0¤2#13.07.2020¤3#EK_Signatur¤2#0¤2#Stig Harthug¤3#EK_Verifisert¤2#0¤2# ¤3#EK_Hørt¤2#0¤2# ¤3#EK_AuditReview¤2#2¤2# ¤3#EK_AuditApprove¤2#2¤2# ¤3#EK_Gradering¤2#0¤2#Åpen¤3#EK_Gradnr¤2#4¤2#0¤3#EK_Kapittel¤2#4¤2# ¤3#EK_Referanse¤2#2¤2# 1	02.1.1.4.6-03	Oppfølging av eksterne tilsyn og revisjon	40509	dok40509.docx	¤1#¤3#EK_RefNr¤2#0¤2#02.1.1.4.6-01¤3#EK_Revisjon¤2#0¤2#1.02¤3#EK_Ansvarlig¤2#0¤2#Dale, Tone Nordtveit¤3#EK_SkrevetAv¤2#0¤2#Gerd Gran¤3#EK_UText1¤2#0¤2#Tone Nordtveit Dale¤3#EK_UText2¤2#0¤2# ¤3#EK_UText3¤2#0¤2# ¤3#EK_UText4¤2#0¤2# ¤3#EK_Status¤2#0¤2#I bruk¤3#EK_Stikkord¤2#0¤2#tilsyn, ekstern tilsynsmyndighet, revisjon,¤3#EK_SuperStikkord¤2#0¤2#¤3#EK_Rapport¤2#3¤2#¤3#EK_EKPrintMerke¤2#0¤2#Uoffisiell utskrift er kun gyldig på utskriftsdato¤3#EK_Watermark¤2#0¤2#¤3#EK_Utgave¤2#0¤2#1.02¤3#EK_Merknad¤2#7¤2#Forlenget gyldighet til 29.07.2022 uten endringer i dokumentet.¤3#EK_VerLogg¤2#2¤2#Ver. 1.02 - 29.07.2021|Forlenget gyldighet til 29.07.2022 uten endringer i dokumentet.¤1#Ver. 1.01 - 13.07.2020|Forlenget gyldighet til 13.07.2021¤1#Ver. 1.00 - 04.09.2015|¤3#EK_RF1¤2#4¤2#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¤3#EK_DL¤2#0¤2#1¤3#EK_GjelderTil¤2#0¤2#29.07.2022¤3#EK_Vedlegg¤2#2¤2# 0	¤3#EK_AvdelingOver¤2#4¤2# ¤3#EK_HRefNr¤2#0¤2# ¤3#EK_HbNavn¤2#0¤2# ¤3#EK_DokRefnr¤2#4¤2#00030201010406¤3#EK_Dokendrdato¤2#4¤2#16.02.2021 16:27:11¤3#EK_HbType¤2#4¤2# ¤3#EK_Offisiell¤2#4¤2# ¤3#EK_VedleggRef¤2#4¤2#02.1.1.4.6-01¤3#EK_Strukt00¤2#5¤2#¤5#¤5#HVRHF¤5#1¤5#-1¤4#¤5#02¤5#Helse Bergen HF¤5#1¤5#0¤4#.¤5#1¤5#Fellesdokumenter¤5#1¤5#0¤4#.¤5#1¤5#Ledelse og styringssystem¤5#1¤5#0¤4#.¤5#4¤5#Kvalitet og pasientsikkerhet¤5#0¤5#0¤4#.¤5#6¤5#Tilsyn¤5#0¤5#0¤4# - ¤3#EK_Strukt01¤2#5¤2#¤5#¤5#Kategorier HB (ikke dokumenter på dette nivået trykk dere videre ned +)¤5#0¤5#0¤4#¤5#¤5#Ledelse og styringssystem (ikke dokumenter på dette nivået trykk dere videre ned +)¤5#0¤5#0¤4#¤5#¤5#Kvalitet og pasientsikkerhet¤5#3¤5#0¤4#¤5#¤5#Tilsyn¤5#3¤5#0¤4# - 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¤3#EKR_Strukt00¤2#5¤2#¤5#¤5#HVRHF¤5#1¤5#-1¤4#¤5#02¤5#Helse Bergen HF¤5#1¤5#0¤4#.¤5#1¤5#Fellesdokumenter¤5#1¤5#0¤4#.¤5#1¤5#Ledelse og styringssystem¤5#1¤5#0¤4#.¤5#4¤5#Kvalitet og pasientsikkerhet¤5#0¤5#0¤4#.¤5#6¤5#Tilsyn¤5#0¤5#0¤4# - ¤3#</dc:description>
  <cp:keywords>&lt;dok40511.pptx&gt;&lt;n&gt;ek_type&lt;/n&gt;&lt;v&gt;DOK&lt;/v&gt;&lt;n&gt;khb&lt;/n&gt;&lt;v&gt;UB&lt;/v&gt;&lt;n&gt;beskyttet&lt;/n&gt;&lt;v&gt;nei&lt;/v&gt;&lt;/dok40511.pptx&gt;</cp:keywords>
  <cp:lastModifiedBy>Ofte, May Lillian</cp:lastModifiedBy>
  <cp:revision>145</cp:revision>
  <cp:lastPrinted>1999-11-02T12:57:05.000</cp:lastPrinted>
  <dcterms:created xsi:type="dcterms:W3CDTF">1996-08-05T15:40:36Z</dcterms:created>
  <dcterms:modified xsi:type="dcterms:W3CDTF">2024-09-09T06:46:27Z</dcterms:modified>
  <dc:subject>|[RefNr]|[Gradnr]</dc:subject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DK PPT mal:3\Egendefinert utforming:3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urrDocVer">
    <vt:lpwstr>2.20</vt:lpwstr>
  </property>
  <property fmtid="{D5CDD505-2E9C-101B-9397-08002B2CF9AE}" pid="5" name="EK_Format">
    <vt:lpwstr>10</vt:lpwstr>
  </property>
  <property fmtid="{D5CDD505-2E9C-101B-9397-08002B2CF9AE}" pid="6" name="MSIP_Label_0c3ffc1c-ef00-4620-9c2f-7d9c1597774b_ActionId">
    <vt:lpwstr>5a95b789-f0c0-4026-a17d-d07a80a5a001</vt:lpwstr>
  </property>
  <property fmtid="{D5CDD505-2E9C-101B-9397-08002B2CF9AE}" pid="7" name="MSIP_Label_0c3ffc1c-ef00-4620-9c2f-7d9c1597774b_ContentBits">
    <vt:lpwstr>2</vt:lpwstr>
  </property>
  <property fmtid="{D5CDD505-2E9C-101B-9397-08002B2CF9AE}" pid="8" name="MSIP_Label_0c3ffc1c-ef00-4620-9c2f-7d9c1597774b_Enabled">
    <vt:lpwstr>true</vt:lpwstr>
  </property>
  <property fmtid="{D5CDD505-2E9C-101B-9397-08002B2CF9AE}" pid="9" name="MSIP_Label_0c3ffc1c-ef00-4620-9c2f-7d9c1597774b_Method">
    <vt:lpwstr>Standard</vt:lpwstr>
  </property>
  <property fmtid="{D5CDD505-2E9C-101B-9397-08002B2CF9AE}" pid="10" name="MSIP_Label_0c3ffc1c-ef00-4620-9c2f-7d9c1597774b_Name">
    <vt:lpwstr>Intern</vt:lpwstr>
  </property>
  <property fmtid="{D5CDD505-2E9C-101B-9397-08002B2CF9AE}" pid="11" name="MSIP_Label_0c3ffc1c-ef00-4620-9c2f-7d9c1597774b_SetDate">
    <vt:lpwstr>2024-05-07T12:08:29Z</vt:lpwstr>
  </property>
  <property fmtid="{D5CDD505-2E9C-101B-9397-08002B2CF9AE}" pid="12" name="MSIP_Label_0c3ffc1c-ef00-4620-9c2f-7d9c1597774b_SiteId">
    <vt:lpwstr>bdcbe535-f3cf-49f5-8a6a-fb6d98dc7837</vt:lpwstr>
  </property>
  <property fmtid="{D5CDD505-2E9C-101B-9397-08002B2CF9AE}" pid="13" name="shape_Counter">
    <vt:i4>47</vt:i4>
  </property>
</Properties>
</file>