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58" r:id="rId8"/>
    <p:sldId id="260" r:id="rId9"/>
    <p:sldId id="259" r:id="rId10"/>
    <p:sldId id="261" r:id="rId11"/>
    <p:sldId id="264" r:id="rId12"/>
    <p:sldId id="263" r:id="rId13"/>
  </p:sldIdLst>
  <p:sldSz cx="12192000" cy="6858000"/>
  <p:notesSz cx="6858000" cy="9144000"/>
  <p:custDataLst>
    <p:tags r:id="rId1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microsoft.com/office/2016/11/relationships/changesInfo" Target="changesInfos/changesInfo1.xml" /><Relationship Id="rId19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Hirschi, Lukas Andreas" userId="b57672d6-9fa6-441d-9659-15fb455e7691" providerId="ADAL" clId="{54DDA44E-F957-4B36-802E-CA56CECD38EC}"/>
    <pc:docChg chg="undo custSel modSld">
      <pc:chgData name="Hirschi, Lukas Andreas" userId="b57672d6-9fa6-441d-9659-15fb455e7691" providerId="ADAL" clId="{54DDA44E-F957-4B36-802E-CA56CECD38EC}" dt="2024-07-02T11:09:20.047" v="3" actId="20577"/>
      <pc:docMkLst>
        <pc:docMk/>
      </pc:docMkLst>
      <pc:sldChg chg="modSp mod">
        <pc:chgData name="Hirschi, Lukas Andreas" userId="b57672d6-9fa6-441d-9659-15fb455e7691" providerId="ADAL" clId="{54DDA44E-F957-4B36-802E-CA56CECD38EC}" dt="2024-07-02T11:09:20.047" v="3" actId="20577"/>
        <pc:sldMkLst>
          <pc:docMk/>
          <pc:sldMk cId="1129393106" sldId="257"/>
        </pc:sldMkLst>
        <pc:spChg chg="mod">
          <ac:chgData name="Hirschi, Lukas Andreas" userId="b57672d6-9fa6-441d-9659-15fb455e7691" providerId="ADAL" clId="{54DDA44E-F957-4B36-802E-CA56CECD38EC}" dt="2024-07-02T11:09:20.047" v="3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02.07.2024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02.07.2024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02.07.2024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02.07.2024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02.07.2024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02.07.2024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slide" Target="slide2.xml" TargetMode="Internal" /><Relationship Id="rId4" Type="http://schemas.openxmlformats.org/officeDocument/2006/relationships/slide" Target="slide5.xml" TargetMode="Internal" /><Relationship Id="rId5" Type="http://schemas.openxmlformats.org/officeDocument/2006/relationships/image" Target="../media/image1.png" /><Relationship Id="rId6" Type="http://schemas.openxmlformats.org/officeDocument/2006/relationships/image" Target="../media/image2.svg" /><Relationship Id="rId7" Type="http://schemas.openxmlformats.org/officeDocument/2006/relationships/image" Target="../media/image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4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4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err="1"/>
              <a:t>Grunnlegende protonfysikk</a:t>
            </a:r>
          </a:p>
        </p:txBody>
      </p:sp>
      <p:graphicFrame>
        <p:nvGraphicFramePr>
          <p:cNvPr id="11" name="Tabell 11">
            <a:extLst>
              <a:ext uri="{FF2B5EF4-FFF2-40B4-BE49-F238E27FC236}">
                <a16:creationId xmlns:a16="http://schemas.microsoft.com/office/drawing/2014/main" id="{0DB6D465-BCA9-6115-08D5-763A7E250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796242"/>
              </p:ext>
            </p:extLst>
          </p:nvPr>
        </p:nvGraphicFramePr>
        <p:xfrm>
          <a:off x="838200" y="2471892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232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630099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1100030">
                  <a:extLst>
                    <a:ext uri="{9D8B030D-6E8A-4147-A177-3AD203B41FA5}">
                      <a16:colId xmlns:a16="http://schemas.microsoft.com/office/drawing/2014/main" val="1185183017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522281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Læremål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2-4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3" action="ppaction://hlinksldjump"/>
                        </a:rPr>
                        <a:t>Partikkelterapihistorie med vekt på protonterapi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1.1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5-7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4" action="ppaction://hlinksldjump"/>
                        </a:rPr>
                        <a:t>Ulike partikkelterapianlegg i klinisk bruk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1.2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Kari Nordmann, UIB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8-10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Forskjellige teknikker for å spre protonstrålen og modulere energien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1.3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//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11-12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Prioriteringer bak de norske protonanleggene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1.4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//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350571"/>
                  </a:ext>
                </a:extLst>
              </a:tr>
            </a:tbl>
          </a:graphicData>
        </a:graphic>
      </p:graphicFrame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06AE8EE-F870-C357-8891-93BE44E6CED7}"/>
              </a:ext>
            </a:extLst>
          </p:cNvPr>
          <p:cNvSpPr txBox="1"/>
          <p:nvPr/>
        </p:nvSpPr>
        <p:spPr>
          <a:xfrm>
            <a:off x="838199" y="2045713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5" name="Gruppe 34">
            <a:extLst>
              <a:ext uri="{FF2B5EF4-FFF2-40B4-BE49-F238E27FC236}">
                <a16:creationId xmlns:a16="http://schemas.microsoft.com/office/drawing/2014/main" id="{68E3BD5E-8E9D-FC43-58C1-79E2379C31F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3" name="Rektangel: ett avrundet hjørne 32">
              <a:extLst>
                <a:ext uri="{FF2B5EF4-FFF2-40B4-BE49-F238E27FC236}">
                  <a16:creationId xmlns:a16="http://schemas.microsoft.com/office/drawing/2014/main" id="{40F74C0F-59CE-DA43-C250-B69757E0277C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2C3A7C54-8A50-DC14-9400-B4C07F1BF877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7" name="Rett linje 16">
                <a:extLst>
                  <a:ext uri="{FF2B5EF4-FFF2-40B4-BE49-F238E27FC236}">
                    <a16:creationId xmlns:a16="http://schemas.microsoft.com/office/drawing/2014/main" id="{254525F9-7983-6B90-CA7B-D718055731C3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BCDC3F52-B934-FEA6-4125-9D62A6FE4F0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5055FD61-8010-C786-27B4-8E664E973CCA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F9CBB80D-9A2B-8A5A-8486-3D94E6D85D4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4" name="Rektangel: ett avrundet hjørne 23">
                <a:extLst>
                  <a:ext uri="{FF2B5EF4-FFF2-40B4-BE49-F238E27FC236}">
                    <a16:creationId xmlns:a16="http://schemas.microsoft.com/office/drawing/2014/main" id="{A570D013-7CEC-E05F-8B9C-3AD0398CF8A9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5" name="Rektangel: ett avrundet hjørne 24">
                <a:extLst>
                  <a:ext uri="{FF2B5EF4-FFF2-40B4-BE49-F238E27FC236}">
                    <a16:creationId xmlns:a16="http://schemas.microsoft.com/office/drawing/2014/main" id="{135CA23E-4535-495B-4659-30CAFC5A5B46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6BEDDE20-42F4-1107-95A7-6FC9F162A8FD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ektangel: ett avrundet hjørne 33">
              <a:extLst>
                <a:ext uri="{FF2B5EF4-FFF2-40B4-BE49-F238E27FC236}">
                  <a16:creationId xmlns:a16="http://schemas.microsoft.com/office/drawing/2014/main" id="{13B1F974-CF48-D986-19F5-2C174E945067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/>
              <a:t>1.1 – Partikkelterapihistorie med vekt på protonterapi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Læringsmål:</a:t>
            </a:r>
          </a:p>
          <a:p>
            <a:pPr lvl="1"/>
            <a:r>
              <a:rPr lang="nb-NO" sz="1800"/>
              <a:t>Kjenne til detaljene som førte til at teknologien og behandlingen er som den er i dag og hvordan ny teknologi og kunnskap kan forbedre behandlingen yttligere. </a:t>
            </a:r>
          </a:p>
          <a:p>
            <a:pPr lvl="1"/>
            <a:r>
              <a:rPr lang="nb-NO" sz="1800"/>
              <a:t>Kjenne til nøkkelpunkter i historien om partikkelterapi (første behandling, behandling med Bragg peak plassert i målvolumet, roterende gantry, gantry med pencil beam scanning osv).</a:t>
            </a:r>
          </a:p>
        </p:txBody>
      </p:sp>
      <p:pic>
        <p:nvPicPr>
          <p:cNvPr id="3074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128E1D56-5B6C-15A8-8FAE-1031A11D8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68501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Historie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På 1940-tallet ble de unike fysiske egenskapene til protoner og deres potensielle fordeler i strålebehandling først anerkjent. Dette førte til de første behandlingene av pasienter med protoner på 1950-tallet.</a:t>
            </a:r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A00B1C9C-652A-CAFA-8FD0-3743D671F1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72164AF-A256-85E0-2665-44C4016F7AE9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7C49E7C7-AE58-85F5-5451-7A3339611CE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FAA2F8BD-7BE7-66D1-E69E-D408D003FF21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65EC239D-02B3-01BE-BEAC-B28B40A44884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7423E0EE-6858-B6D9-6CE0-DC0DE34C64DA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B140AEAF-DCEC-410D-79C9-31B4D7ABF0D6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A17390B0-CF75-1094-3C3E-543BA2A87316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A07478C9-86BD-C16A-8E69-A4603AC933F3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52018FC5-5D79-87F7-6200-FAF2E4674918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DAD8BCB9-9F38-9DC4-C8F3-DC6C11419A3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/>
              <a:t>1.2 – Ulike partikkelterapianlegg i klinisk bruk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Læringsmål:</a:t>
            </a:r>
          </a:p>
          <a:p>
            <a:pPr lvl="1"/>
            <a:r>
              <a:rPr lang="nb-NO" sz="1800"/>
              <a:t>Grunnleggende kunnskap om en klassisk syklotron og forstå hvordan den er ulik en synkrotron. Vite om de potensielle fordeler og ulemper med forskjellige akseleratorer og gantry. </a:t>
            </a:r>
          </a:p>
          <a:p>
            <a:pPr lvl="1"/>
            <a:r>
              <a:rPr lang="nb-NO" sz="1800"/>
              <a:t>Kjenne til at det finnes flere måter å akselerere partikler og at det finnes forskjellige type gantry.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75179DE-F964-9483-E7D7-0ED7F90033B9}"/>
              </a:ext>
            </a:extLst>
          </p:cNvPr>
          <p:cNvSpPr/>
          <p:nvPr/>
        </p:nvSpPr>
        <p:spPr>
          <a:xfrm>
            <a:off x="6247201" y="3352544"/>
            <a:ext cx="3622204" cy="27490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pic>
        <p:nvPicPr>
          <p:cNvPr id="27" name="Picture 2" descr="UIB logo">
            <a:extLst>
              <a:ext uri="{FF2B5EF4-FFF2-40B4-BE49-F238E27FC236}">
                <a16:creationId xmlns:a16="http://schemas.microsoft.com/office/drawing/2014/main" id="{3DD9FFEB-39A2-00C3-4BDD-080784458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899" y="5828162"/>
            <a:ext cx="844500" cy="8445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93593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1.2 – Et kapittel, noe innhold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6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93541" cy="1744202"/>
          </a:xfrm>
        </p:spPr>
        <p:txBody>
          <a:bodyPr>
            <a:normAutofit/>
          </a:bodyPr>
          <a:lstStyle/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75179DE-F964-9483-E7D7-0ED7F90033B9}"/>
              </a:ext>
            </a:extLst>
          </p:cNvPr>
          <p:cNvSpPr/>
          <p:nvPr/>
        </p:nvSpPr>
        <p:spPr>
          <a:xfrm>
            <a:off x="7427288" y="1470240"/>
            <a:ext cx="2831689" cy="1955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1294408" y="3658107"/>
            <a:ext cx="2968360" cy="2186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4654099" y="4209955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  <a:endParaRPr lang="nb-NO" sz="1800"/>
          </a:p>
        </p:txBody>
      </p:sp>
      <p:pic>
        <p:nvPicPr>
          <p:cNvPr id="16" name="Picture 2" descr="UIB logo">
            <a:extLst>
              <a:ext uri="{FF2B5EF4-FFF2-40B4-BE49-F238E27FC236}">
                <a16:creationId xmlns:a16="http://schemas.microsoft.com/office/drawing/2014/main" id="{3F1B5399-EAF3-B1F9-3D0F-F41E1C96C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899" y="5828162"/>
            <a:ext cx="844500" cy="8445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2888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7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1.2 – Litteraturliste</a:t>
            </a:r>
          </a:p>
        </p:txBody>
      </p:sp>
      <p:pic>
        <p:nvPicPr>
          <p:cNvPr id="2" name="Picture 2" descr="UIB logo">
            <a:extLst>
              <a:ext uri="{FF2B5EF4-FFF2-40B4-BE49-F238E27FC236}">
                <a16:creationId xmlns:a16="http://schemas.microsoft.com/office/drawing/2014/main" id="{6137F722-032E-92E2-BAB5-79AA00CA2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899" y="5828162"/>
            <a:ext cx="844500" cy="8445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1034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www.w3.org/XML/1998/namespace"/>
    <ds:schemaRef ds:uri="http://purl.org/dc/elements/1.1/"/>
    <ds:schemaRef ds:uri="http://schemas.microsoft.com/office/2006/metadata/properties"/>
    <ds:schemaRef ds:uri="9caf67bb-8ca0-469e-98d4-fb78fa240cd5"/>
    <ds:schemaRef ds:uri="b2a8f10e-f55e-43a9-adb1-f4c299087a5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BF47C9-7161-438A-B463-3EB0A8E144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66</Paragraphs>
  <Slides>7</Slides>
  <Notes>0</Notes>
  <TotalTime>173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Calibri Light</vt:lpstr>
      <vt:lpstr>Calibri</vt:lpstr>
      <vt:lpstr>Office-tema</vt:lpstr>
      <vt:lpstr>Grunnlegende protonfysikk</vt:lpstr>
      <vt:lpstr>1.1 – Partikkelterapihistorie med vekt på protonterapi</vt:lpstr>
      <vt:lpstr>Historie</vt:lpstr>
      <vt:lpstr>Litteraturliste</vt:lpstr>
      <vt:lpstr>1.2 – Ulike partikkelterapianlegg i klinisk bruk</vt:lpstr>
      <vt:lpstr>1.2 – Et kapittel, noe innhold</vt:lpstr>
      <vt:lpstr>1.2 – 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Hirschi, Lukas Andreas</cp:lastModifiedBy>
  <cp:revision>2</cp:revision>
  <dcterms:created xsi:type="dcterms:W3CDTF">2024-04-29T13:03:18Z</dcterms:created>
  <dcterms:modified xsi:type="dcterms:W3CDTF">2024-09-30T21:45:00Z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